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5"/>
  </p:notesMasterIdLst>
  <p:handoutMasterIdLst>
    <p:handoutMasterId r:id="rId56"/>
  </p:handoutMasterIdLst>
  <p:sldIdLst>
    <p:sldId id="417" r:id="rId3"/>
    <p:sldId id="292" r:id="rId4"/>
    <p:sldId id="463" r:id="rId5"/>
    <p:sldId id="397" r:id="rId6"/>
    <p:sldId id="499" r:id="rId7"/>
    <p:sldId id="533" r:id="rId8"/>
    <p:sldId id="534" r:id="rId9"/>
    <p:sldId id="535" r:id="rId10"/>
    <p:sldId id="326" r:id="rId11"/>
    <p:sldId id="540" r:id="rId12"/>
    <p:sldId id="544" r:id="rId13"/>
    <p:sldId id="313" r:id="rId14"/>
    <p:sldId id="438" r:id="rId15"/>
    <p:sldId id="331" r:id="rId16"/>
    <p:sldId id="487" r:id="rId17"/>
    <p:sldId id="493" r:id="rId18"/>
    <p:sldId id="423" r:id="rId19"/>
    <p:sldId id="401" r:id="rId20"/>
    <p:sldId id="441" r:id="rId21"/>
    <p:sldId id="497" r:id="rId22"/>
    <p:sldId id="536" r:id="rId23"/>
    <p:sldId id="410" r:id="rId24"/>
    <p:sldId id="404" r:id="rId25"/>
    <p:sldId id="542" r:id="rId26"/>
    <p:sldId id="489" r:id="rId27"/>
    <p:sldId id="405" r:id="rId28"/>
    <p:sldId id="543" r:id="rId29"/>
    <p:sldId id="419" r:id="rId30"/>
    <p:sldId id="440" r:id="rId31"/>
    <p:sldId id="406" r:id="rId32"/>
    <p:sldId id="541" r:id="rId33"/>
    <p:sldId id="382" r:id="rId34"/>
    <p:sldId id="537" r:id="rId35"/>
    <p:sldId id="384" r:id="rId36"/>
    <p:sldId id="524" r:id="rId37"/>
    <p:sldId id="385" r:id="rId38"/>
    <p:sldId id="407" r:id="rId39"/>
    <p:sldId id="525" r:id="rId40"/>
    <p:sldId id="498" r:id="rId41"/>
    <p:sldId id="538" r:id="rId42"/>
    <p:sldId id="335" r:id="rId43"/>
    <p:sldId id="429" r:id="rId44"/>
    <p:sldId id="443" r:id="rId45"/>
    <p:sldId id="336" r:id="rId46"/>
    <p:sldId id="430" r:id="rId47"/>
    <p:sldId id="505" r:id="rId48"/>
    <p:sldId id="490" r:id="rId49"/>
    <p:sldId id="539" r:id="rId50"/>
    <p:sldId id="291" r:id="rId51"/>
    <p:sldId id="346" r:id="rId52"/>
    <p:sldId id="428" r:id="rId53"/>
    <p:sldId id="507" r:id="rId54"/>
  </p:sldIdLst>
  <p:sldSz cx="9144000" cy="6858000" type="screen4x3"/>
  <p:notesSz cx="6934200" cy="92202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06240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5867" autoAdjust="0"/>
  </p:normalViewPr>
  <p:slideViewPr>
    <p:cSldViewPr>
      <p:cViewPr varScale="1">
        <p:scale>
          <a:sx n="47" d="100"/>
          <a:sy n="47" d="100"/>
        </p:scale>
        <p:origin x="1864" y="4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70" d="100"/>
        <a:sy n="70" d="100"/>
      </p:scale>
      <p:origin x="0" y="2074"/>
    </p:cViewPr>
  </p:sorterViewPr>
  <p:notesViewPr>
    <p:cSldViewPr>
      <p:cViewPr varScale="1">
        <p:scale>
          <a:sx n="53" d="100"/>
          <a:sy n="53" d="100"/>
        </p:scale>
        <p:origin x="2648" y="5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5138" cy="461963"/>
          </a:xfrm>
          <a:prstGeom prst="rect">
            <a:avLst/>
          </a:prstGeom>
        </p:spPr>
        <p:txBody>
          <a:bodyPr vert="horz" lIns="92309" tIns="46154" rIns="92309" bIns="46154" rtlCol="0"/>
          <a:lstStyle>
            <a:lvl1pPr algn="l" eaLnBrk="0" hangingPunct="0">
              <a:defRPr sz="1200">
                <a:cs typeface="Arial" panose="020B0604020202020204" pitchFamily="34" charset="0"/>
              </a:defRPr>
            </a:lvl1pPr>
          </a:lstStyle>
          <a:p>
            <a:pPr>
              <a:defRPr/>
            </a:pPr>
            <a:endParaRPr lang="en-US"/>
          </a:p>
        </p:txBody>
      </p:sp>
      <p:sp>
        <p:nvSpPr>
          <p:cNvPr id="3" name="Date Placeholder 2"/>
          <p:cNvSpPr>
            <a:spLocks noGrp="1"/>
          </p:cNvSpPr>
          <p:nvPr>
            <p:ph type="dt" sz="quarter" idx="1"/>
          </p:nvPr>
        </p:nvSpPr>
        <p:spPr>
          <a:xfrm>
            <a:off x="3927475" y="0"/>
            <a:ext cx="3005138" cy="461963"/>
          </a:xfrm>
          <a:prstGeom prst="rect">
            <a:avLst/>
          </a:prstGeom>
        </p:spPr>
        <p:txBody>
          <a:bodyPr vert="horz" lIns="92309" tIns="46154" rIns="92309" bIns="46154" rtlCol="0"/>
          <a:lstStyle>
            <a:lvl1pPr algn="r" eaLnBrk="0" hangingPunct="0">
              <a:defRPr sz="1200">
                <a:cs typeface="Arial" panose="020B0604020202020204" pitchFamily="34" charset="0"/>
              </a:defRPr>
            </a:lvl1pPr>
          </a:lstStyle>
          <a:p>
            <a:pPr>
              <a:defRPr/>
            </a:pPr>
            <a:fld id="{443D898F-A23B-4751-86AD-8A8997668C56}" type="datetimeFigureOut">
              <a:rPr lang="en-US"/>
              <a:pPr>
                <a:defRPr/>
              </a:pPr>
              <a:t>11/17/2015</a:t>
            </a:fld>
            <a:endParaRPr lang="en-US"/>
          </a:p>
        </p:txBody>
      </p:sp>
      <p:sp>
        <p:nvSpPr>
          <p:cNvPr id="4" name="Footer Placeholder 3"/>
          <p:cNvSpPr>
            <a:spLocks noGrp="1"/>
          </p:cNvSpPr>
          <p:nvPr>
            <p:ph type="ftr" sz="quarter" idx="2"/>
          </p:nvPr>
        </p:nvSpPr>
        <p:spPr>
          <a:xfrm>
            <a:off x="0" y="8758238"/>
            <a:ext cx="3005138" cy="461962"/>
          </a:xfrm>
          <a:prstGeom prst="rect">
            <a:avLst/>
          </a:prstGeom>
        </p:spPr>
        <p:txBody>
          <a:bodyPr vert="horz" lIns="92309" tIns="46154" rIns="92309" bIns="46154" rtlCol="0" anchor="b"/>
          <a:lstStyle>
            <a:lvl1pPr algn="l" eaLnBrk="0" hangingPunct="0">
              <a:defRPr sz="1200">
                <a:cs typeface="Arial" panose="020B0604020202020204" pitchFamily="34" charset="0"/>
              </a:defRPr>
            </a:lvl1pPr>
          </a:lstStyle>
          <a:p>
            <a:pPr>
              <a:defRPr/>
            </a:pPr>
            <a:endParaRPr lang="en-US"/>
          </a:p>
        </p:txBody>
      </p:sp>
      <p:sp>
        <p:nvSpPr>
          <p:cNvPr id="5" name="Slide Number Placeholder 4"/>
          <p:cNvSpPr>
            <a:spLocks noGrp="1"/>
          </p:cNvSpPr>
          <p:nvPr>
            <p:ph type="sldNum" sz="quarter" idx="3"/>
          </p:nvPr>
        </p:nvSpPr>
        <p:spPr>
          <a:xfrm>
            <a:off x="3927475" y="8758238"/>
            <a:ext cx="3005138" cy="461962"/>
          </a:xfrm>
          <a:prstGeom prst="rect">
            <a:avLst/>
          </a:prstGeom>
        </p:spPr>
        <p:txBody>
          <a:bodyPr vert="horz" wrap="square" lIns="92309" tIns="46154" rIns="92309" bIns="46154" numCol="1" anchor="b" anchorCtr="0" compatLnSpc="1">
            <a:prstTxWarp prst="textNoShape">
              <a:avLst/>
            </a:prstTxWarp>
          </a:bodyPr>
          <a:lstStyle>
            <a:lvl1pPr algn="r" eaLnBrk="0" hangingPunct="0">
              <a:defRPr sz="1200"/>
            </a:lvl1pPr>
          </a:lstStyle>
          <a:p>
            <a:fld id="{76399E3D-B352-42F1-BFE3-9866D70AA737}" type="slidenum">
              <a:rPr lang="en-US" altLang="en-US"/>
              <a:pPr/>
              <a:t>‹#›</a:t>
            </a:fld>
            <a:endParaRPr lang="en-US" altLang="en-US"/>
          </a:p>
        </p:txBody>
      </p:sp>
    </p:spTree>
    <p:extLst>
      <p:ext uri="{BB962C8B-B14F-4D97-AF65-F5344CB8AC3E}">
        <p14:creationId xmlns:p14="http://schemas.microsoft.com/office/powerpoint/2010/main" val="32856604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5138" cy="460375"/>
          </a:xfrm>
          <a:prstGeom prst="rect">
            <a:avLst/>
          </a:prstGeom>
        </p:spPr>
        <p:txBody>
          <a:bodyPr vert="horz" wrap="square" lIns="92309" tIns="46154" rIns="92309" bIns="46154" numCol="1" anchor="t" anchorCtr="0" compatLnSpc="1">
            <a:prstTxWarp prst="textNoShape">
              <a:avLst/>
            </a:prstTxWarp>
          </a:bodyPr>
          <a:lstStyle>
            <a:lvl1pPr eaLnBrk="1" hangingPunct="1">
              <a:defRPr sz="1200">
                <a:cs typeface="Arial" charset="0"/>
              </a:defRPr>
            </a:lvl1pPr>
          </a:lstStyle>
          <a:p>
            <a:pPr>
              <a:defRPr/>
            </a:pPr>
            <a:endParaRPr lang="en-CA" altLang="en-US"/>
          </a:p>
        </p:txBody>
      </p:sp>
      <p:sp>
        <p:nvSpPr>
          <p:cNvPr id="3" name="Date Placeholder 2"/>
          <p:cNvSpPr>
            <a:spLocks noGrp="1"/>
          </p:cNvSpPr>
          <p:nvPr>
            <p:ph type="dt" idx="1"/>
          </p:nvPr>
        </p:nvSpPr>
        <p:spPr>
          <a:xfrm>
            <a:off x="3927475" y="0"/>
            <a:ext cx="3005138" cy="460375"/>
          </a:xfrm>
          <a:prstGeom prst="rect">
            <a:avLst/>
          </a:prstGeom>
        </p:spPr>
        <p:txBody>
          <a:bodyPr vert="horz" wrap="square" lIns="92309" tIns="46154" rIns="92309" bIns="46154" numCol="1" anchor="t" anchorCtr="0" compatLnSpc="1">
            <a:prstTxWarp prst="textNoShape">
              <a:avLst/>
            </a:prstTxWarp>
          </a:bodyPr>
          <a:lstStyle>
            <a:lvl1pPr algn="r" eaLnBrk="1" hangingPunct="1">
              <a:defRPr sz="1200">
                <a:cs typeface="Arial" charset="0"/>
              </a:defRPr>
            </a:lvl1pPr>
          </a:lstStyle>
          <a:p>
            <a:pPr>
              <a:defRPr/>
            </a:pPr>
            <a:fld id="{920B56BD-0963-48EE-8488-4AA88C0CB0D5}" type="datetimeFigureOut">
              <a:rPr lang="en-CA" altLang="en-US"/>
              <a:pPr>
                <a:defRPr/>
              </a:pPr>
              <a:t>2015-11-17</a:t>
            </a:fld>
            <a:endParaRPr lang="en-CA" altLang="en-US"/>
          </a:p>
        </p:txBody>
      </p:sp>
      <p:sp>
        <p:nvSpPr>
          <p:cNvPr id="4" name="Slide Image Placeholder 3"/>
          <p:cNvSpPr>
            <a:spLocks noGrp="1" noRot="1" noChangeAspect="1"/>
          </p:cNvSpPr>
          <p:nvPr>
            <p:ph type="sldImg" idx="2"/>
          </p:nvPr>
        </p:nvSpPr>
        <p:spPr>
          <a:xfrm>
            <a:off x="1162050" y="692150"/>
            <a:ext cx="4610100" cy="3457575"/>
          </a:xfrm>
          <a:prstGeom prst="rect">
            <a:avLst/>
          </a:prstGeom>
          <a:noFill/>
          <a:ln w="12700">
            <a:solidFill>
              <a:prstClr val="black"/>
            </a:solidFill>
          </a:ln>
        </p:spPr>
        <p:txBody>
          <a:bodyPr vert="horz" lIns="92309" tIns="46154" rIns="92309" bIns="46154" rtlCol="0" anchor="ctr"/>
          <a:lstStyle/>
          <a:p>
            <a:pPr lvl="0"/>
            <a:endParaRPr lang="en-CA" noProof="0" smtClean="0"/>
          </a:p>
        </p:txBody>
      </p:sp>
      <p:sp>
        <p:nvSpPr>
          <p:cNvPr id="5" name="Notes Placeholder 4"/>
          <p:cNvSpPr>
            <a:spLocks noGrp="1"/>
          </p:cNvSpPr>
          <p:nvPr>
            <p:ph type="body" sz="quarter" idx="3"/>
          </p:nvPr>
        </p:nvSpPr>
        <p:spPr>
          <a:xfrm>
            <a:off x="693738" y="4379913"/>
            <a:ext cx="5546725" cy="4148137"/>
          </a:xfrm>
          <a:prstGeom prst="rect">
            <a:avLst/>
          </a:prstGeom>
        </p:spPr>
        <p:txBody>
          <a:bodyPr vert="horz" wrap="square" lIns="92309" tIns="46154" rIns="92309" bIns="46154"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endParaRPr lang="en-CA" altLang="en-US" noProof="0" smtClean="0"/>
          </a:p>
        </p:txBody>
      </p:sp>
      <p:sp>
        <p:nvSpPr>
          <p:cNvPr id="6" name="Footer Placeholder 5"/>
          <p:cNvSpPr>
            <a:spLocks noGrp="1"/>
          </p:cNvSpPr>
          <p:nvPr>
            <p:ph type="ftr" sz="quarter" idx="4"/>
          </p:nvPr>
        </p:nvSpPr>
        <p:spPr>
          <a:xfrm>
            <a:off x="0" y="8758238"/>
            <a:ext cx="3005138" cy="460375"/>
          </a:xfrm>
          <a:prstGeom prst="rect">
            <a:avLst/>
          </a:prstGeom>
        </p:spPr>
        <p:txBody>
          <a:bodyPr vert="horz" wrap="square" lIns="92309" tIns="46154" rIns="92309" bIns="46154" numCol="1" anchor="b" anchorCtr="0" compatLnSpc="1">
            <a:prstTxWarp prst="textNoShape">
              <a:avLst/>
            </a:prstTxWarp>
          </a:bodyPr>
          <a:lstStyle>
            <a:lvl1pPr eaLnBrk="1" hangingPunct="1">
              <a:defRPr sz="1200">
                <a:cs typeface="Arial" charset="0"/>
              </a:defRPr>
            </a:lvl1pPr>
          </a:lstStyle>
          <a:p>
            <a:pPr>
              <a:defRPr/>
            </a:pPr>
            <a:endParaRPr lang="en-CA" altLang="en-US"/>
          </a:p>
        </p:txBody>
      </p:sp>
      <p:sp>
        <p:nvSpPr>
          <p:cNvPr id="7" name="Slide Number Placeholder 6"/>
          <p:cNvSpPr>
            <a:spLocks noGrp="1"/>
          </p:cNvSpPr>
          <p:nvPr>
            <p:ph type="sldNum" sz="quarter" idx="5"/>
          </p:nvPr>
        </p:nvSpPr>
        <p:spPr>
          <a:xfrm>
            <a:off x="3927475" y="8758238"/>
            <a:ext cx="3005138" cy="460375"/>
          </a:xfrm>
          <a:prstGeom prst="rect">
            <a:avLst/>
          </a:prstGeom>
        </p:spPr>
        <p:txBody>
          <a:bodyPr vert="horz" wrap="square" lIns="92309" tIns="46154" rIns="92309" bIns="46154" numCol="1" anchor="b" anchorCtr="0" compatLnSpc="1">
            <a:prstTxWarp prst="textNoShape">
              <a:avLst/>
            </a:prstTxWarp>
          </a:bodyPr>
          <a:lstStyle>
            <a:lvl1pPr algn="r">
              <a:defRPr sz="1200"/>
            </a:lvl1pPr>
          </a:lstStyle>
          <a:p>
            <a:fld id="{93A5E897-F313-4F03-8711-74AFD9CC5551}" type="slidenum">
              <a:rPr lang="en-CA" altLang="en-US"/>
              <a:pPr/>
              <a:t>‹#›</a:t>
            </a:fld>
            <a:endParaRPr lang="en-CA" altLang="en-US"/>
          </a:p>
        </p:txBody>
      </p:sp>
    </p:spTree>
    <p:extLst>
      <p:ext uri="{BB962C8B-B14F-4D97-AF65-F5344CB8AC3E}">
        <p14:creationId xmlns:p14="http://schemas.microsoft.com/office/powerpoint/2010/main" val="35385885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www.parl.gc.ca/Content/LOP/ResearchPublications/2010-18-f.htm#ftn5"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www.parl.gc.ca/Content/LOP/ResearchPublications/2010-18-f.htm#ftn6" TargetMode="Externa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tats.oecd.org/"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ea typeface="ＭＳ Ｐゴシック" pitchFamily="34" charset="-128"/>
            </a:endParaRP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E562B14-4407-4CA7-8A67-92C01110D75D}" type="slidenum">
              <a:rPr lang="en-US" altLang="en-US">
                <a:ea typeface="ＭＳ Ｐゴシック" pitchFamily="34" charset="-128"/>
              </a:rPr>
              <a:pPr eaLnBrk="1" hangingPunct="1">
                <a:spcBef>
                  <a:spcPct val="0"/>
                </a:spcBef>
              </a:pPr>
              <a:t>1</a:t>
            </a:fld>
            <a:endParaRPr lang="en-US" altLang="en-US">
              <a:ea typeface="ＭＳ Ｐゴシック" pitchFamily="34" charset="-128"/>
            </a:endParaRPr>
          </a:p>
        </p:txBody>
      </p:sp>
    </p:spTree>
    <p:extLst>
      <p:ext uri="{BB962C8B-B14F-4D97-AF65-F5344CB8AC3E}">
        <p14:creationId xmlns:p14="http://schemas.microsoft.com/office/powerpoint/2010/main" val="3187421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AutoNum type="arabicParenR"/>
            </a:pPr>
            <a:r>
              <a:rPr lang="fr-FR" altLang="en-US" b="1" dirty="0" smtClean="0"/>
              <a:t>Renforcer les capacités des participants appartiennent à appliquer des méthodologies, des outils et des cadres</a:t>
            </a:r>
          </a:p>
          <a:p>
            <a:pPr marL="228600" indent="-228600">
              <a:buAutoNum type="arabicParenR"/>
            </a:pPr>
            <a:r>
              <a:rPr lang="fr-FR" altLang="en-US" b="1" dirty="0" smtClean="0"/>
              <a:t>donne des indications sur la façon de remplir le FRF avec les informations requises</a:t>
            </a:r>
            <a:endParaRPr lang="en-US" altLang="en-US" dirty="0" smtClean="0"/>
          </a:p>
          <a:p>
            <a:r>
              <a:rPr lang="en-US" altLang="en-US" sz="1200" b="1" dirty="0" smtClean="0">
                <a:solidFill>
                  <a:srgbClr val="008000"/>
                </a:solidFill>
                <a:cs typeface="Arial" panose="020B0604020202020204" pitchFamily="34" charset="0"/>
              </a:rPr>
              <a:t>c</a:t>
            </a:r>
            <a:r>
              <a:rPr lang="fr-FR" altLang="en-US" sz="1200" b="1" dirty="0" err="1" smtClean="0">
                <a:solidFill>
                  <a:srgbClr val="008000"/>
                </a:solidFill>
                <a:cs typeface="Arial" panose="020B0604020202020204" pitchFamily="34" charset="0"/>
              </a:rPr>
              <a:t>adre</a:t>
            </a:r>
            <a:r>
              <a:rPr lang="fr-FR" altLang="en-US" sz="1200" b="1" dirty="0" smtClean="0">
                <a:solidFill>
                  <a:srgbClr val="008000"/>
                </a:solidFill>
                <a:cs typeface="Arial" panose="020B0604020202020204" pitchFamily="34" charset="0"/>
              </a:rPr>
              <a:t> de présentation des rapports financiers </a:t>
            </a:r>
            <a:r>
              <a:rPr lang="en-US" altLang="en-US" dirty="0" smtClean="0"/>
              <a:t>=FRF</a:t>
            </a:r>
          </a:p>
          <a:p>
            <a:endParaRPr lang="en-US" altLang="en-US" dirty="0" smtClean="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A22B3AFA-4F1F-40B4-930F-50662BA524DF}" type="slidenum">
              <a:rPr lang="en-CA" altLang="en-US"/>
              <a:pPr eaLnBrk="1" hangingPunct="1">
                <a:spcBef>
                  <a:spcPct val="0"/>
                </a:spcBef>
              </a:pPr>
              <a:t>2</a:t>
            </a:fld>
            <a:endParaRPr lang="en-CA" altLang="en-US"/>
          </a:p>
        </p:txBody>
      </p:sp>
    </p:spTree>
    <p:extLst>
      <p:ext uri="{BB962C8B-B14F-4D97-AF65-F5344CB8AC3E}">
        <p14:creationId xmlns:p14="http://schemas.microsoft.com/office/powerpoint/2010/main" val="2492513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91A080EF-8C25-40C4-A0CA-154F0C5D9015}" type="slidenum">
              <a:rPr lang="en-CA" altLang="en-US"/>
              <a:pPr eaLnBrk="1" hangingPunct="1">
                <a:spcBef>
                  <a:spcPct val="0"/>
                </a:spcBef>
              </a:pPr>
              <a:t>3</a:t>
            </a:fld>
            <a:endParaRPr lang="en-CA" altLang="en-US"/>
          </a:p>
        </p:txBody>
      </p:sp>
    </p:spTree>
    <p:extLst>
      <p:ext uri="{BB962C8B-B14F-4D97-AF65-F5344CB8AC3E}">
        <p14:creationId xmlns:p14="http://schemas.microsoft.com/office/powerpoint/2010/main" val="3267904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sz="1200" b="0" kern="1200" dirty="0" smtClean="0">
                <a:solidFill>
                  <a:schemeClr val="tx1"/>
                </a:solidFill>
                <a:effectLst/>
                <a:latin typeface="+mn-lt"/>
                <a:ea typeface="+mn-ea"/>
                <a:cs typeface="+mn-cs"/>
              </a:rPr>
              <a:t>Décision XII / 3: Reconnaissant également l'importance cruciale de la mobilisation des ressources pour la mise en œuvre du Plan stratégique 2011-2020 pour la biodiversité, et en reconnaissant que, dans de nombreux pays en développement, les ressources intérieures couvrent déjà la plus grande part de la liées à la biodiversité la mobilisation des ressources; Rappelant que les Parties ont convenu d'examiner toutes les sources et les moyens qui peuvent aider à atteindre le niveau de ressources nécessaires possibles, conformément à l'article 20 de la Convention et conformément aux décisions X / 3 et XI / 4; 3. Décide en outre d'examiner, à la treizième réunion de la Conférence des Parties, les progrès vers les objectifs ci-dessus, et leur adéquation, et à envisager la nécessité d'une action appropriée, en fonction des informations fournies par les Parties à travers le cadre de l'information financière, y compris leur ressource identifiée besoins respectifs, et en tenant compte de leurs capacités d'absorption; </a:t>
            </a:r>
          </a:p>
          <a:p>
            <a:r>
              <a:rPr lang="fr-FR" sz="1200" b="1" kern="1200" dirty="0" smtClean="0">
                <a:solidFill>
                  <a:schemeClr val="tx1"/>
                </a:solidFill>
                <a:effectLst/>
                <a:latin typeface="+mn-lt"/>
                <a:ea typeface="+mn-ea"/>
                <a:cs typeface="+mn-cs"/>
              </a:rPr>
              <a:t>L'objectif de l'information financière est de construire la compréhension de la méthodologie commune de l'information financière afin d'améliorer la qualité de l'information financière afin que les participants recueillir et de compiler des données financières permettant de préparer des rapports financiers </a:t>
            </a:r>
            <a:endParaRPr lang="en-US" altLang="es-ES" b="1" dirty="0" smtClean="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EBBDDED4-2033-4D22-9036-566C9CD4E88A}" type="slidenum">
              <a:rPr lang="en-CA" altLang="en-US"/>
              <a:pPr eaLnBrk="1" hangingPunct="1">
                <a:spcBef>
                  <a:spcPct val="0"/>
                </a:spcBef>
              </a:pPr>
              <a:t>4</a:t>
            </a:fld>
            <a:endParaRPr lang="en-CA" altLang="en-US"/>
          </a:p>
        </p:txBody>
      </p:sp>
    </p:spTree>
    <p:extLst>
      <p:ext uri="{BB962C8B-B14F-4D97-AF65-F5344CB8AC3E}">
        <p14:creationId xmlns:p14="http://schemas.microsoft.com/office/powerpoint/2010/main" val="3172912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sz="1200" b="1" kern="1200" dirty="0" smtClean="0">
                <a:solidFill>
                  <a:schemeClr val="tx1"/>
                </a:solidFill>
                <a:effectLst/>
                <a:latin typeface="+mn-lt"/>
                <a:ea typeface="+mn-ea"/>
                <a:cs typeface="+mn-cs"/>
              </a:rPr>
              <a:t>Article 20. Ressources financières </a:t>
            </a:r>
            <a:r>
              <a:rPr lang="fr-FR" sz="1200" b="0" kern="1200" dirty="0" smtClean="0">
                <a:solidFill>
                  <a:schemeClr val="tx1"/>
                </a:solidFill>
                <a:effectLst/>
                <a:latin typeface="+mn-lt"/>
                <a:ea typeface="+mn-ea"/>
                <a:cs typeface="+mn-cs"/>
              </a:rPr>
              <a:t>contient les dispositions sur le soutien et les incitations financier national , le soutien financier international à travers un mécanisme financier et canaux bilatéraux et multilatéraux , régionaux et autres , ainsi que la relation entre les efforts internes et externes , et de considération pour les besoins spécifiques et les conditions spéciales . Article 20 de la Convention pour la conception architecturale de la coopération financière pour les services écosystémiques et la biodiversité .</a:t>
            </a:r>
            <a:endParaRPr lang="en-US" altLang="es-ES" dirty="0" smtClean="0"/>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25BF88E5-686A-4908-AFEA-7D3481A540A3}" type="slidenum">
              <a:rPr lang="en-CA" altLang="en-US"/>
              <a:pPr eaLnBrk="1" hangingPunct="1">
                <a:spcBef>
                  <a:spcPct val="0"/>
                </a:spcBef>
              </a:pPr>
              <a:t>5</a:t>
            </a:fld>
            <a:endParaRPr lang="en-CA" altLang="en-US"/>
          </a:p>
        </p:txBody>
      </p:sp>
    </p:spTree>
    <p:extLst>
      <p:ext uri="{BB962C8B-B14F-4D97-AF65-F5344CB8AC3E}">
        <p14:creationId xmlns:p14="http://schemas.microsoft.com/office/powerpoint/2010/main" val="2966595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s-ES" dirty="0" smtClean="0"/>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E7A96E7B-C10F-429D-ABF7-17B48C1E422E}" type="slidenum">
              <a:rPr lang="en-CA" altLang="en-US"/>
              <a:pPr eaLnBrk="1" hangingPunct="1">
                <a:spcBef>
                  <a:spcPct val="0"/>
                </a:spcBef>
              </a:pPr>
              <a:t>6</a:t>
            </a:fld>
            <a:endParaRPr lang="en-CA" altLang="en-US"/>
          </a:p>
        </p:txBody>
      </p:sp>
    </p:spTree>
    <p:extLst>
      <p:ext uri="{BB962C8B-B14F-4D97-AF65-F5344CB8AC3E}">
        <p14:creationId xmlns:p14="http://schemas.microsoft.com/office/powerpoint/2010/main" val="570207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b="1" dirty="0" smtClean="0"/>
              <a:t>SPANB: Stratégies et plans d'action nationaux pour la diversité biologique </a:t>
            </a:r>
            <a:endParaRPr lang="fr-FR" b="1"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fr-FR" sz="1200" kern="1200" dirty="0" smtClean="0">
                <a:solidFill>
                  <a:schemeClr val="tx1"/>
                </a:solidFill>
                <a:effectLst/>
                <a:latin typeface="+mn-lt"/>
                <a:ea typeface="+mn-ea"/>
                <a:cs typeface="+mn-cs"/>
              </a:rPr>
              <a:t>Article 20. Ressources financières contient les dispositions sur le soutien et les incitations financier national, le soutien financier international à travers un mécanisme financier et canaux bilatéraux et multilatéraux, régionaux et autres, ainsi que la relation entre les efforts internes et externes, et de considération pour les besoins spécifiques et les conditions spéciales . Article 20 de la Convention pour la conception architecturale de la coopération financière pour les services écosystémiques et la diversité biologique.</a:t>
            </a:r>
            <a:endParaRPr lang="fr-FR" dirty="0" smtClean="0">
              <a:effectLst/>
            </a:endParaRPr>
          </a:p>
          <a:p>
            <a:endParaRPr lang="en-US" altLang="en-US" b="1" dirty="0" smtClean="0"/>
          </a:p>
          <a:p>
            <a:r>
              <a:rPr lang="en-US" altLang="en-US" b="1" dirty="0" smtClean="0"/>
              <a:t>Article 20. Financial Resources </a:t>
            </a:r>
            <a:r>
              <a:rPr lang="en-US" altLang="en-US" dirty="0" smtClean="0"/>
              <a:t>contains the provisions on domestic financial support and incentives, international financial support through a financial mechanism and bilateral, regional and other multilateral channels, as well as the relationship between domestic and external efforts, and consideration for specific needs and special conditions. Article 20 of the Convention provides for architectural design of financial cooperation for biodiversity and ecosystem services. </a:t>
            </a:r>
          </a:p>
          <a:p>
            <a:endParaRPr lang="en-US" altLang="es-ES" dirty="0" smtClean="0"/>
          </a:p>
          <a:p>
            <a:endParaRPr lang="en-US" altLang="es-ES" dirty="0" smtClean="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73741DF-F24C-45D3-9EB8-110C3843152E}" type="slidenum">
              <a:rPr lang="en-CA" altLang="en-US"/>
              <a:pPr eaLnBrk="1" hangingPunct="1">
                <a:spcBef>
                  <a:spcPct val="0"/>
                </a:spcBef>
              </a:pPr>
              <a:t>7</a:t>
            </a:fld>
            <a:endParaRPr lang="en-CA" altLang="en-US"/>
          </a:p>
        </p:txBody>
      </p:sp>
    </p:spTree>
    <p:extLst>
      <p:ext uri="{BB962C8B-B14F-4D97-AF65-F5344CB8AC3E}">
        <p14:creationId xmlns:p14="http://schemas.microsoft.com/office/powerpoint/2010/main" val="3872817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s-ES" smtClean="0"/>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9568A7C9-B9CC-46EF-9EAA-F4E934238831}" type="slidenum">
              <a:rPr lang="en-CA" altLang="en-US"/>
              <a:pPr eaLnBrk="1" hangingPunct="1">
                <a:spcBef>
                  <a:spcPct val="0"/>
                </a:spcBef>
              </a:pPr>
              <a:t>8</a:t>
            </a:fld>
            <a:endParaRPr lang="en-CA" altLang="en-US"/>
          </a:p>
        </p:txBody>
      </p:sp>
    </p:spTree>
    <p:extLst>
      <p:ext uri="{BB962C8B-B14F-4D97-AF65-F5344CB8AC3E}">
        <p14:creationId xmlns:p14="http://schemas.microsoft.com/office/powerpoint/2010/main" val="1088586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es-ES" b="1" dirty="0" smtClean="0"/>
              <a:t>Cette diapositive donne un aperçu des exigences sur l'information financière en vertu de la Convention.</a:t>
            </a:r>
          </a:p>
          <a:p>
            <a:r>
              <a:rPr lang="fr-FR" altLang="es-ES" dirty="0" smtClean="0"/>
              <a:t>24. adopte le cadre de l'information financière révisée, figurant à l'annexe 2 de la présente décision;25. Prie le Secrétaire exécutif de rendre disponibles en ligne pour les rapports financiers des partis de cadres révisées et les autres gouvernements plus tard le 1er Juin 2015, et invite les Parties et d'autres gouvernements de faire rapport, en utilisant des systèmes de </a:t>
            </a:r>
            <a:r>
              <a:rPr lang="fr-FR" altLang="es-ES" dirty="0" err="1" smtClean="0"/>
              <a:t>reporting</a:t>
            </a:r>
            <a:r>
              <a:rPr lang="fr-FR" altLang="es-ES" dirty="0" smtClean="0"/>
              <a:t> en ligne, si possible, avant le 31 Décembre 2015;26. Prie également le Secrétaire exécutif d'intégrer le cadre de l'information financière dans les projets de directives pour la sixième rapport national, d'une manière qui maintient la cohérence entre les formats pour les cinquième et sixième rapports nationaux, conformément au paragraphe 10 de la décision 10/10, dans afin de permettre un suivi à long terme des progrès accomplis vers la réalisation de tous les objectifs d'Aichi, de manière intégrée et coordonnée;27. Prie le Secrétaire exécutif d'élaborer, pour examen par l'Organe subsidiaire chargé de la mise en œuvre à sa première réunion, des options pour le renforcement des systèmes d'information sur la ressource financière internationale liée à la diversité biologique flux vers les pays en développement, ainsi que sur les flux de ressources intérieures, faisant usage du cadre de l'information financière, en vue de renforcer encore la transparence et l'accessibilité de l'information pour appuyer la mise en œuvre de l'article 20 de la Convention.</a:t>
            </a:r>
            <a:endParaRPr lang="en-US" altLang="es-ES" dirty="0" smtClean="0"/>
          </a:p>
          <a:p>
            <a:endParaRPr lang="en-US" altLang="es-ES" dirty="0" smtClean="0"/>
          </a:p>
          <a:p>
            <a:r>
              <a:rPr lang="en-US" altLang="es-ES" dirty="0" smtClean="0"/>
              <a:t>Decision XII/3</a:t>
            </a:r>
          </a:p>
          <a:p>
            <a:r>
              <a:rPr lang="en-GB" altLang="es-ES" dirty="0" smtClean="0"/>
              <a:t>24. </a:t>
            </a:r>
            <a:r>
              <a:rPr lang="en-GB" altLang="es-ES" i="1" dirty="0" smtClean="0"/>
              <a:t>Adopts</a:t>
            </a:r>
            <a:r>
              <a:rPr lang="en-GB" altLang="es-ES" dirty="0" smtClean="0"/>
              <a:t> the revised Financial Reporting Framework, contained in annex II to the present decision;</a:t>
            </a:r>
            <a:endParaRPr lang="es-ES" altLang="es-ES" dirty="0" smtClean="0"/>
          </a:p>
          <a:p>
            <a:r>
              <a:rPr lang="en-GB" altLang="es-ES" dirty="0" smtClean="0"/>
              <a:t>25. </a:t>
            </a:r>
            <a:r>
              <a:rPr lang="en-GB" altLang="es-ES" i="1" dirty="0" smtClean="0"/>
              <a:t>Requests</a:t>
            </a:r>
            <a:r>
              <a:rPr lang="en-GB" altLang="es-ES" dirty="0" smtClean="0"/>
              <a:t> the Executive Secretary to make the revised financial reporting framework available online to Parties and other Governments no later than 1 June 2015, and </a:t>
            </a:r>
            <a:r>
              <a:rPr lang="en-GB" altLang="es-ES" i="1" dirty="0" smtClean="0"/>
              <a:t>invites</a:t>
            </a:r>
            <a:r>
              <a:rPr lang="en-GB" altLang="es-ES" dirty="0" smtClean="0"/>
              <a:t> Parties and other Governments to report thereon, using online reporting systems, where feasible, by 31 December 2015;</a:t>
            </a:r>
            <a:endParaRPr lang="es-ES" altLang="es-ES" dirty="0" smtClean="0"/>
          </a:p>
          <a:p>
            <a:r>
              <a:rPr lang="en-GB" altLang="es-ES" dirty="0" smtClean="0"/>
              <a:t>26. </a:t>
            </a:r>
            <a:r>
              <a:rPr lang="en-GB" altLang="es-ES" i="1" dirty="0" smtClean="0"/>
              <a:t>Also requests</a:t>
            </a:r>
            <a:r>
              <a:rPr lang="en-GB" altLang="es-ES" dirty="0" smtClean="0"/>
              <a:t> the Executive Secretary to integrate the financial reporting framework into the draft guidelines for the sixth national report, in a manner that maintains consistency between the formats for the fifth and sixth national reports as per paragraph 10 of decision X/10, in order to allow for long-term tracking of progress towards the achievement of all the Aichi Biodiversity Targets in an integrated and coordinated manner;</a:t>
            </a:r>
            <a:endParaRPr lang="es-ES" altLang="es-ES" dirty="0" smtClean="0"/>
          </a:p>
          <a:p>
            <a:r>
              <a:rPr lang="en-GB" altLang="es-ES" dirty="0" smtClean="0"/>
              <a:t>27. </a:t>
            </a:r>
            <a:r>
              <a:rPr lang="en-GB" altLang="es-ES" i="1" dirty="0" smtClean="0"/>
              <a:t>Requests</a:t>
            </a:r>
            <a:r>
              <a:rPr lang="en-GB" altLang="es-ES" dirty="0" smtClean="0"/>
              <a:t> the Executive Secretary to develop, for consideration by the Subsidiary Body on Implementation at its first meeting, options for strengthening systems of information on biodiversity-related international financial resource flows to developing countries, as well as on domestic resource flows, making use of the Financial Reporting Framework, with a view to further increasing transparency and accessibility of information to support the implementation of Article 20 of the Convention.</a:t>
            </a:r>
            <a:endParaRPr lang="es-ES" altLang="es-ES" dirty="0" smtClean="0"/>
          </a:p>
          <a:p>
            <a:endParaRPr lang="en-US" altLang="es-ES" dirty="0" smtClean="0"/>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2BCBE72C-7F70-4578-8EDD-2725BAA1117F}" type="slidenum">
              <a:rPr lang="en-CA" altLang="en-US"/>
              <a:pPr eaLnBrk="1" hangingPunct="1">
                <a:spcBef>
                  <a:spcPct val="0"/>
                </a:spcBef>
              </a:pPr>
              <a:t>9</a:t>
            </a:fld>
            <a:endParaRPr lang="en-CA" altLang="en-US"/>
          </a:p>
        </p:txBody>
      </p:sp>
    </p:spTree>
    <p:extLst>
      <p:ext uri="{BB962C8B-B14F-4D97-AF65-F5344CB8AC3E}">
        <p14:creationId xmlns:p14="http://schemas.microsoft.com/office/powerpoint/2010/main" val="3022364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s-ES"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9300" indent="-287338" eaLnBrk="0" hangingPunct="0">
              <a:spcBef>
                <a:spcPct val="30000"/>
              </a:spcBef>
              <a:defRPr sz="1200">
                <a:solidFill>
                  <a:schemeClr val="tx1"/>
                </a:solidFill>
                <a:latin typeface="Calibri" panose="020F0502020204030204" pitchFamily="34" charset="0"/>
              </a:defRPr>
            </a:lvl2pPr>
            <a:lvl3pPr marL="1152525" indent="-230188" eaLnBrk="0" hangingPunct="0">
              <a:spcBef>
                <a:spcPct val="30000"/>
              </a:spcBef>
              <a:defRPr sz="1200">
                <a:solidFill>
                  <a:schemeClr val="tx1"/>
                </a:solidFill>
                <a:latin typeface="Calibri" panose="020F0502020204030204" pitchFamily="34" charset="0"/>
              </a:defRPr>
            </a:lvl3pPr>
            <a:lvl4pPr marL="1614488" indent="-230188" eaLnBrk="0" hangingPunct="0">
              <a:spcBef>
                <a:spcPct val="30000"/>
              </a:spcBef>
              <a:defRPr sz="1200">
                <a:solidFill>
                  <a:schemeClr val="tx1"/>
                </a:solidFill>
                <a:latin typeface="Calibri" panose="020F0502020204030204" pitchFamily="34" charset="0"/>
              </a:defRPr>
            </a:lvl4pPr>
            <a:lvl5pPr marL="2076450" indent="-230188" eaLnBrk="0" hangingPunct="0">
              <a:spcBef>
                <a:spcPct val="30000"/>
              </a:spcBef>
              <a:defRPr sz="1200">
                <a:solidFill>
                  <a:schemeClr val="tx1"/>
                </a:solidFill>
                <a:latin typeface="Calibri" panose="020F0502020204030204" pitchFamily="34" charset="0"/>
              </a:defRPr>
            </a:lvl5pPr>
            <a:lvl6pPr marL="2533650" indent="-230188" eaLnBrk="0" fontAlgn="base" hangingPunct="0">
              <a:spcBef>
                <a:spcPct val="30000"/>
              </a:spcBef>
              <a:spcAft>
                <a:spcPct val="0"/>
              </a:spcAft>
              <a:defRPr sz="1200">
                <a:solidFill>
                  <a:schemeClr val="tx1"/>
                </a:solidFill>
                <a:latin typeface="Calibri" panose="020F0502020204030204" pitchFamily="34" charset="0"/>
              </a:defRPr>
            </a:lvl6pPr>
            <a:lvl7pPr marL="2990850" indent="-230188" eaLnBrk="0" fontAlgn="base" hangingPunct="0">
              <a:spcBef>
                <a:spcPct val="30000"/>
              </a:spcBef>
              <a:spcAft>
                <a:spcPct val="0"/>
              </a:spcAft>
              <a:defRPr sz="1200">
                <a:solidFill>
                  <a:schemeClr val="tx1"/>
                </a:solidFill>
                <a:latin typeface="Calibri" panose="020F0502020204030204" pitchFamily="34" charset="0"/>
              </a:defRPr>
            </a:lvl7pPr>
            <a:lvl8pPr marL="3448050" indent="-230188" eaLnBrk="0" fontAlgn="base" hangingPunct="0">
              <a:spcBef>
                <a:spcPct val="30000"/>
              </a:spcBef>
              <a:spcAft>
                <a:spcPct val="0"/>
              </a:spcAft>
              <a:defRPr sz="1200">
                <a:solidFill>
                  <a:schemeClr val="tx1"/>
                </a:solidFill>
                <a:latin typeface="Calibri" panose="020F0502020204030204" pitchFamily="34" charset="0"/>
              </a:defRPr>
            </a:lvl8pPr>
            <a:lvl9pPr marL="3905250" indent="-230188"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B102E77C-B238-4354-961D-6367B7634A98}" type="slidenum">
              <a:rPr lang="en-CA" altLang="en-US"/>
              <a:pPr eaLnBrk="1" hangingPunct="1">
                <a:spcBef>
                  <a:spcPct val="0"/>
                </a:spcBef>
              </a:pPr>
              <a:t>10</a:t>
            </a:fld>
            <a:endParaRPr lang="en-CA" altLang="en-US"/>
          </a:p>
        </p:txBody>
      </p:sp>
    </p:spTree>
    <p:extLst>
      <p:ext uri="{BB962C8B-B14F-4D97-AF65-F5344CB8AC3E}">
        <p14:creationId xmlns:p14="http://schemas.microsoft.com/office/powerpoint/2010/main" val="2019842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s-ES"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9300" indent="-287338" eaLnBrk="0" hangingPunct="0">
              <a:spcBef>
                <a:spcPct val="30000"/>
              </a:spcBef>
              <a:defRPr sz="1200">
                <a:solidFill>
                  <a:schemeClr val="tx1"/>
                </a:solidFill>
                <a:latin typeface="Calibri" panose="020F0502020204030204" pitchFamily="34" charset="0"/>
              </a:defRPr>
            </a:lvl2pPr>
            <a:lvl3pPr marL="1152525" indent="-230188" eaLnBrk="0" hangingPunct="0">
              <a:spcBef>
                <a:spcPct val="30000"/>
              </a:spcBef>
              <a:defRPr sz="1200">
                <a:solidFill>
                  <a:schemeClr val="tx1"/>
                </a:solidFill>
                <a:latin typeface="Calibri" panose="020F0502020204030204" pitchFamily="34" charset="0"/>
              </a:defRPr>
            </a:lvl3pPr>
            <a:lvl4pPr marL="1614488" indent="-230188" eaLnBrk="0" hangingPunct="0">
              <a:spcBef>
                <a:spcPct val="30000"/>
              </a:spcBef>
              <a:defRPr sz="1200">
                <a:solidFill>
                  <a:schemeClr val="tx1"/>
                </a:solidFill>
                <a:latin typeface="Calibri" panose="020F0502020204030204" pitchFamily="34" charset="0"/>
              </a:defRPr>
            </a:lvl4pPr>
            <a:lvl5pPr marL="2076450" indent="-230188" eaLnBrk="0" hangingPunct="0">
              <a:spcBef>
                <a:spcPct val="30000"/>
              </a:spcBef>
              <a:defRPr sz="1200">
                <a:solidFill>
                  <a:schemeClr val="tx1"/>
                </a:solidFill>
                <a:latin typeface="Calibri" panose="020F0502020204030204" pitchFamily="34" charset="0"/>
              </a:defRPr>
            </a:lvl5pPr>
            <a:lvl6pPr marL="2533650" indent="-230188" eaLnBrk="0" fontAlgn="base" hangingPunct="0">
              <a:spcBef>
                <a:spcPct val="30000"/>
              </a:spcBef>
              <a:spcAft>
                <a:spcPct val="0"/>
              </a:spcAft>
              <a:defRPr sz="1200">
                <a:solidFill>
                  <a:schemeClr val="tx1"/>
                </a:solidFill>
                <a:latin typeface="Calibri" panose="020F0502020204030204" pitchFamily="34" charset="0"/>
              </a:defRPr>
            </a:lvl6pPr>
            <a:lvl7pPr marL="2990850" indent="-230188" eaLnBrk="0" fontAlgn="base" hangingPunct="0">
              <a:spcBef>
                <a:spcPct val="30000"/>
              </a:spcBef>
              <a:spcAft>
                <a:spcPct val="0"/>
              </a:spcAft>
              <a:defRPr sz="1200">
                <a:solidFill>
                  <a:schemeClr val="tx1"/>
                </a:solidFill>
                <a:latin typeface="Calibri" panose="020F0502020204030204" pitchFamily="34" charset="0"/>
              </a:defRPr>
            </a:lvl7pPr>
            <a:lvl8pPr marL="3448050" indent="-230188" eaLnBrk="0" fontAlgn="base" hangingPunct="0">
              <a:spcBef>
                <a:spcPct val="30000"/>
              </a:spcBef>
              <a:spcAft>
                <a:spcPct val="0"/>
              </a:spcAft>
              <a:defRPr sz="1200">
                <a:solidFill>
                  <a:schemeClr val="tx1"/>
                </a:solidFill>
                <a:latin typeface="Calibri" panose="020F0502020204030204" pitchFamily="34" charset="0"/>
              </a:defRPr>
            </a:lvl8pPr>
            <a:lvl9pPr marL="3905250" indent="-230188"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B102E77C-B238-4354-961D-6367B7634A98}" type="slidenum">
              <a:rPr lang="en-CA" altLang="en-US"/>
              <a:pPr eaLnBrk="1" hangingPunct="1">
                <a:spcBef>
                  <a:spcPct val="0"/>
                </a:spcBef>
              </a:pPr>
              <a:t>11</a:t>
            </a:fld>
            <a:endParaRPr lang="en-CA" altLang="en-US"/>
          </a:p>
        </p:txBody>
      </p:sp>
    </p:spTree>
    <p:extLst>
      <p:ext uri="{BB962C8B-B14F-4D97-AF65-F5344CB8AC3E}">
        <p14:creationId xmlns:p14="http://schemas.microsoft.com/office/powerpoint/2010/main" val="33255038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es-ES" b="1" i="1" dirty="0" smtClean="0"/>
              <a:t>Décision 12/3. Cibles de mobilisation des ressources1. Réaffirme son attachement à une augmentation globalement substantielle financement total lié à la diversité biologique pour la mise en œuvre du Plan stratégique 2011-2020 pour la diversité biologique à partir d'une variété de sources, et adopte les objectifs suivants pour la mobilisation des ressources, en vertu de l'Objectif d'Aichi 20 de la stratégique Planifiez pour la diversité biologique 2011-2020, comme suit:(A) les flux de ressources internationales Double totale liée à la diversité biologique financière aux pays en développement, en particulier les pays les moins avancés et les petits États insulaires, ainsi que les pays à économie en transition, en utilisant financement annuel moyen pour les années 2006-2010 comme une référence sur la diversité biologique , d'ici à 2015, et au moins maintenir ce niveau jusqu'en 2020, conformément à l'article 20 de la Convention, de contribuer à la réalisation des trois objectifs de la Convention, y compris à travers une priorisation axée sur les pays de la diversité biologique dans les plans de développement dans les pays bénéficiaires;(B) </a:t>
            </a:r>
            <a:r>
              <a:rPr lang="fr-FR" altLang="es-ES" b="1" i="1" dirty="0" err="1" smtClean="0"/>
              <a:t>Endeavour</a:t>
            </a:r>
            <a:r>
              <a:rPr lang="fr-FR" altLang="es-ES" b="1" i="1" dirty="0" smtClean="0"/>
              <a:t> 100 pour cent, mais au moins 75 pour cent, des Parties à ont inclus dans leurs priorités nationales de la diversité biologique ou des plans de développement d'ici 2015, et d'avoir donc pris des dispositions financières nationales appropriées;(C) </a:t>
            </a:r>
            <a:r>
              <a:rPr lang="fr-FR" altLang="es-ES" b="1" i="1" dirty="0" err="1" smtClean="0"/>
              <a:t>Endeavour</a:t>
            </a:r>
            <a:r>
              <a:rPr lang="fr-FR" altLang="es-ES" b="1" i="1" dirty="0" smtClean="0"/>
              <a:t> 100 pour cent, mais au moins 75 pour cent, des parties doté de ressources financières suffisantes pour la diversité biologique ont déclaré des dépenses domestiques, ainsi que les besoins de financement, les lacunes et les priorités, d'ici 2015, afin d'améliorer la robustesse de la ligne de base;(D) </a:t>
            </a:r>
            <a:r>
              <a:rPr lang="fr-FR" altLang="es-ES" b="1" i="1" dirty="0" err="1" smtClean="0"/>
              <a:t>Endeavour</a:t>
            </a:r>
            <a:r>
              <a:rPr lang="fr-FR" altLang="es-ES" b="1" i="1" dirty="0" smtClean="0"/>
              <a:t> 100 pour cent, mais au moins 75 pour cent, des parties doté de ressources financières suffisantes pour ont préparé des plans financiers nationaux pour la diversité biologique d'ici 2015, et que 30 pour cent de ces Parties ont évalué et / ou évalué la valeur intrinsèque , les valeurs écologiques, génétiques, socio-économiques, scientifiques, éducatives, culturelles, récréatives et esthétiques de la diversité biologique et de ses composantes;(E) Mobiliser des ressources financières nationales de toutes les sources de réduire l'écart entre les besoins identifiés et des ressources disponibles au niveau national, en 2020 pour mettre en œuvre efficacement les stratégies nationales pour la diversité biologique des Parties et des plans d'action, conformément à l'article 20;2. Rappelant l'article 20, décide que les cibles visées aux alinéas (a) à (e) ci-dessus sont à prendre en considération renforcent mutuellement;3. Décide en outre d'examiner, à la treizième réunion de la Conférence des Parties, les progrès vers les objectifs ci-dessus, et leur adéquation, et à envisager la nécessité d'une action appropriée, en fonction des informations fournies par les Parties à travers le cadre de l'information financière, y compris leur ressource identifiée besoins respectifs, et en tenant compte de leurs capacités d'absorption;</a:t>
            </a:r>
            <a:endParaRPr lang="en-GB" altLang="es-ES" b="1" i="1" dirty="0" smtClean="0"/>
          </a:p>
          <a:p>
            <a:r>
              <a:rPr lang="en-GB" altLang="es-ES" b="1" i="1" dirty="0" smtClean="0"/>
              <a:t>Decision XII/3. Targets for resource mobilization</a:t>
            </a:r>
            <a:endParaRPr lang="en-US" altLang="es-ES" dirty="0" smtClean="0"/>
          </a:p>
          <a:p>
            <a:r>
              <a:rPr lang="en-GB" altLang="es-ES" dirty="0" smtClean="0"/>
              <a:t>1. </a:t>
            </a:r>
            <a:r>
              <a:rPr lang="en-GB" altLang="es-ES" i="1" dirty="0" smtClean="0"/>
              <a:t>Reaffirms</a:t>
            </a:r>
            <a:r>
              <a:rPr lang="en-GB" altLang="es-ES" dirty="0" smtClean="0"/>
              <a:t> its commitment to an overall substantial increase in total biodiversity-related funding for the implementation of the Strategic Plan for Biodiversity 2011–2020 from a variety of sources, and </a:t>
            </a:r>
            <a:r>
              <a:rPr lang="en-GB" altLang="es-ES" i="1" dirty="0" smtClean="0"/>
              <a:t>adopts</a:t>
            </a:r>
            <a:r>
              <a:rPr lang="en-GB" altLang="es-ES" dirty="0" smtClean="0"/>
              <a:t> the following targets for resource mobilization, under Aichi Target 20 of the Strategic Plan for Biodiversity 2011-2020, as follows:</a:t>
            </a:r>
            <a:endParaRPr lang="en-US" altLang="es-ES" dirty="0" smtClean="0"/>
          </a:p>
          <a:p>
            <a:r>
              <a:rPr lang="en-GB" altLang="es-ES" dirty="0" smtClean="0"/>
              <a:t>(a) Double total biodiversity-related international financial resource flows to developing countries, in particular least developed countries and small island developing States, as well as countries with economies in transition, using average annual biodiversity funding for the years 2006-2010 as a baseline, by 2015, and at least maintain this level until 2020, in accordance with Article 20 of the Convention, to contribute to the achievement of the Convention’s three objectives, including through a country-driven prioritization of biodiversity within development plans in recipient countries;</a:t>
            </a:r>
            <a:endParaRPr lang="en-US" altLang="es-ES" dirty="0" smtClean="0"/>
          </a:p>
          <a:p>
            <a:r>
              <a:rPr lang="en-GB" altLang="es-ES" dirty="0" smtClean="0"/>
              <a:t>(b) Endeavour for 100 per cent, but at least 75 per cent, of Parties to have included biodiversity in their national priorities or development plans by 2015, and to have therefore made appropriate domestic financial provisions;</a:t>
            </a:r>
            <a:endParaRPr lang="en-US" altLang="es-ES" dirty="0" smtClean="0"/>
          </a:p>
          <a:p>
            <a:r>
              <a:rPr lang="en-GB" altLang="es-ES" dirty="0" smtClean="0"/>
              <a:t>(c) Endeavour for 100 per cent, but at least 75 per cent, of Parties provided with adequate financial resources to have reported domestic biodiversity expenditures, as well as funding needs, gaps and priorities, by 2015, in order to improve the robustness of the baseline;</a:t>
            </a:r>
            <a:endParaRPr lang="en-US" altLang="es-ES" dirty="0" smtClean="0"/>
          </a:p>
          <a:p>
            <a:r>
              <a:rPr lang="en-GB" altLang="es-ES" dirty="0" smtClean="0"/>
              <a:t>(d) Endeavour for 100 per cent, but at least 75 per cent, of Parties provided with adequate financial resources to have prepared national financial plans for biodiversity by 2015, and that 30 per cent of those Parties have assessed and/or evaluated the intrinsic, ecological, genetic, socioeconomic, scientific, educational, cultural, recreational and aesthetic values of biological diversity and its components;</a:t>
            </a:r>
            <a:endParaRPr lang="en-US" altLang="es-ES" dirty="0" smtClean="0"/>
          </a:p>
          <a:p>
            <a:r>
              <a:rPr lang="en-GB" altLang="es-ES" dirty="0" smtClean="0"/>
              <a:t>(e) Mobilize domestic financial resources from all sources to reduce the gap between identified needs and available resources at domestic level, for effectively implementing by 2020 Parties’ national biodiversity strategies and action plans, in accordance with Article 20;</a:t>
            </a:r>
            <a:endParaRPr lang="en-US" altLang="es-ES" dirty="0" smtClean="0"/>
          </a:p>
          <a:p>
            <a:r>
              <a:rPr lang="en-GB" altLang="es-ES" dirty="0" smtClean="0"/>
              <a:t>2. </a:t>
            </a:r>
            <a:r>
              <a:rPr lang="en-GB" altLang="es-ES" i="1" dirty="0" smtClean="0"/>
              <a:t>Recalling</a:t>
            </a:r>
            <a:r>
              <a:rPr lang="en-GB" altLang="es-ES" dirty="0" smtClean="0"/>
              <a:t> Article 20</a:t>
            </a:r>
            <a:r>
              <a:rPr lang="en-GB" altLang="es-ES" i="1" dirty="0" smtClean="0"/>
              <a:t>, decides </a:t>
            </a:r>
            <a:r>
              <a:rPr lang="en-GB" altLang="es-ES" dirty="0" smtClean="0"/>
              <a:t>that the targets in subparagraphs (a) to (e) above are to be considered mutually supportive;</a:t>
            </a:r>
            <a:endParaRPr lang="es-ES" altLang="es-ES" dirty="0" smtClean="0"/>
          </a:p>
          <a:p>
            <a:r>
              <a:rPr lang="en-GB" altLang="es-ES" dirty="0" smtClean="0"/>
              <a:t>3. </a:t>
            </a:r>
            <a:r>
              <a:rPr lang="en-GB" altLang="es-ES" i="1" dirty="0" smtClean="0"/>
              <a:t>Further decides </a:t>
            </a:r>
            <a:r>
              <a:rPr lang="en-GB" altLang="es-ES" dirty="0" smtClean="0"/>
              <a:t>to review, at the thirteenth meeting of the Conference of the Parties, progress towards the above targets, and their adequacy, and to consider the need for appropriate action, based on information provided by Parties through the Financial Reporting Framework, including their respective identified resource needs, and taking into account their absorption capacities;</a:t>
            </a:r>
            <a:endParaRPr lang="es-ES" altLang="es-ES" dirty="0" smtClean="0"/>
          </a:p>
          <a:p>
            <a:endParaRPr lang="en-US" altLang="es-ES" dirty="0" smtClean="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49DE82A0-0BBB-4939-A089-2A3C0D88FFDF}" type="slidenum">
              <a:rPr lang="en-CA" altLang="en-US"/>
              <a:pPr eaLnBrk="1" hangingPunct="1">
                <a:spcBef>
                  <a:spcPct val="0"/>
                </a:spcBef>
              </a:pPr>
              <a:t>12</a:t>
            </a:fld>
            <a:endParaRPr lang="en-CA" altLang="en-US"/>
          </a:p>
        </p:txBody>
      </p:sp>
    </p:spTree>
    <p:extLst>
      <p:ext uri="{BB962C8B-B14F-4D97-AF65-F5344CB8AC3E}">
        <p14:creationId xmlns:p14="http://schemas.microsoft.com/office/powerpoint/2010/main" val="2757367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0188" marR="0" indent="-230188" algn="l" defTabSz="914400" rtl="0" eaLnBrk="0" fontAlgn="base" latinLnBrk="0" hangingPunct="0">
              <a:lnSpc>
                <a:spcPct val="100000"/>
              </a:lnSpc>
              <a:spcBef>
                <a:spcPct val="30000"/>
              </a:spcBef>
              <a:spcAft>
                <a:spcPct val="0"/>
              </a:spcAft>
              <a:buClrTx/>
              <a:buSzTx/>
              <a:buFontTx/>
              <a:buAutoNum type="arabicParenBoth"/>
              <a:tabLst/>
              <a:defRPr/>
            </a:pPr>
            <a:r>
              <a:rPr lang="fr-FR" sz="1200" kern="1200" dirty="0" smtClean="0">
                <a:solidFill>
                  <a:schemeClr val="tx1"/>
                </a:solidFill>
                <a:effectLst/>
                <a:latin typeface="+mn-lt"/>
                <a:ea typeface="+mn-ea"/>
                <a:cs typeface="+mn-cs"/>
              </a:rPr>
              <a:t>Aide publique au développement (APD) désigne les flux de financement officiel administrés dans le but de promouvoir le développement économique et social des pays en développement comme objectif principal, et qui sont assorties de conditions favorables avec un élément de subvention d'au moins 25 pour cent</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  Autres flux officiels (OOF) se réfère à des transactions par le secteur public avec les pays sur la liste des bénéficiaires de l'aide qui ne remplit pas les conditions d'éligibilité à l'aide publique au développement ou d'Aide publique, soit parce qu'ils ne sont pas principalement destinées au développement, ou parce qu'ils avoir un élément de subvention d'au moins 25 pour cent non-APD financement public</a:t>
            </a:r>
            <a:endParaRPr lang="fr-FR" dirty="0" smtClean="0">
              <a:effectLst/>
            </a:endParaRPr>
          </a:p>
          <a:p>
            <a:pPr marL="230188" indent="-230188">
              <a:buFontTx/>
              <a:buAutoNum type="arabicParenBoth"/>
            </a:pPr>
            <a:endParaRPr lang="en-GB" altLang="en-US" dirty="0" smtClean="0"/>
          </a:p>
          <a:p>
            <a:pPr marL="230188" indent="-230188">
              <a:buFontTx/>
              <a:buAutoNum type="arabicParenBoth"/>
            </a:pPr>
            <a:r>
              <a:rPr lang="en-GB" altLang="en-US" dirty="0" smtClean="0"/>
              <a:t> Official Development Assistance (ODA) refers to flows of official financing administered with the purpose of promoting economic development and welfare of developing countries as the main objective, and which are concessional in character with a grant element of at least 25 per cent</a:t>
            </a:r>
          </a:p>
          <a:p>
            <a:pPr marL="230188" indent="-230188">
              <a:buFontTx/>
              <a:buAutoNum type="arabicParenBoth"/>
            </a:pPr>
            <a:r>
              <a:rPr lang="en-GB" altLang="en-US" dirty="0" smtClean="0"/>
              <a:t> Other official flows (OOF) refers to transactions by the official sector with countries on the List of Aid Recipients which do not meet the conditions for eligibility as Official Development Assistance or Official Aid, either because they are not primarily aimed at development, or because they have a grant element of less than 25 per cent non-ODA public funding</a:t>
            </a:r>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B36FA36E-CF64-4198-83FA-F2629B2EAEB9}" type="slidenum">
              <a:rPr lang="en-CA" altLang="en-US"/>
              <a:pPr eaLnBrk="1" hangingPunct="1">
                <a:spcBef>
                  <a:spcPct val="0"/>
                </a:spcBef>
              </a:pPr>
              <a:t>13</a:t>
            </a:fld>
            <a:endParaRPr lang="en-CA" altLang="en-US"/>
          </a:p>
        </p:txBody>
      </p:sp>
    </p:spTree>
    <p:extLst>
      <p:ext uri="{BB962C8B-B14F-4D97-AF65-F5344CB8AC3E}">
        <p14:creationId xmlns:p14="http://schemas.microsoft.com/office/powerpoint/2010/main" val="36302958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0188" indent="-230188">
              <a:buFontTx/>
              <a:buAutoNum type="arabicParenBoth"/>
            </a:pPr>
            <a:r>
              <a:rPr lang="fr-FR" altLang="en-US" dirty="0" smtClean="0"/>
              <a:t>APD peut être bilatérale ou multilatérale. APD bilatérale se réfère à des contributions d'organismes des gouvernements donateurs, à tous les niveaux, aux pays en développement. L'APD multilatérale se réfère à des fonds fournis par les institutions financières internationales telles que le Fonds pour l'environnement mondial, les fonds et programmes de la Banque mondiale et des Nations Unies.</a:t>
            </a:r>
          </a:p>
          <a:p>
            <a:pPr marL="230188" indent="-230188">
              <a:buFontTx/>
              <a:buAutoNum type="arabicParenBoth"/>
            </a:pPr>
            <a:r>
              <a:rPr lang="fr-FR" altLang="en-US" dirty="0" smtClean="0"/>
              <a:t> Vous pouvez rapporter soit sur les engagements APD / OOF ou décaissements réels, mais s'il vous plaît demander la même catégorie pour toutes les années, y compris lors de la déclaration des progrès. Le financement de la diversité biologique comprend non seulement des actions directes pour protéger la diversité biologique, mais aussi des fonds pour le financement lié à des actions dans différents secteurs (agriculture, foresterie, tourisme) de promouvoir des initiatives favorables à la diversité biologique qui ont d'autres objectifs principaux (par exemple écosystèmes basée sur les approches pour climat changement atténuation et d'adaptation).</a:t>
            </a:r>
            <a:endParaRPr lang="en-GB" altLang="en-US" dirty="0" smtClean="0"/>
          </a:p>
          <a:p>
            <a:pPr marL="230188" indent="-230188">
              <a:buFontTx/>
              <a:buAutoNum type="arabicParenBoth"/>
            </a:pPr>
            <a:r>
              <a:rPr lang="en-GB" altLang="en-US" dirty="0" smtClean="0"/>
              <a:t>ODA can be bilateral or multilateral. Bilateral ODA refers to contributions of donor government agencies, at all levels, to developing countries. Multilateral ODA refers to funds provided through international financial institutions such as the Global Environment Facility, the World Bank and United Nations funds and programmes. </a:t>
            </a:r>
          </a:p>
          <a:p>
            <a:pPr marL="230188" indent="-230188">
              <a:buFontTx/>
              <a:buAutoNum type="arabicParenBoth"/>
            </a:pPr>
            <a:r>
              <a:rPr lang="en-GB" altLang="en-US" dirty="0" smtClean="0"/>
              <a:t>You may report on either ODA/OOF commitments or actual disbursements, but please apply the same category for all years, including when reporting progress.</a:t>
            </a:r>
          </a:p>
          <a:p>
            <a:pPr marL="230188" indent="-230188">
              <a:buFontTx/>
              <a:buAutoNum type="arabicParenBoth"/>
            </a:pPr>
            <a:r>
              <a:rPr lang="en-GB" altLang="en-US" dirty="0" smtClean="0"/>
              <a:t>Funding for biodiversity includes not only funding for direct actions to protect biodiversity but also funding related to actions across different sectors (e.g. agriculture, forestry, tourism) to promote biodiversity-friendly initiatives that have other primary purposes (e.g. ecosystem-based approaches to climate-change mitigation and adaptation). </a:t>
            </a:r>
            <a:endParaRPr lang="en-US" altLang="es-ES" dirty="0" smtClean="0"/>
          </a:p>
          <a:p>
            <a:pPr marL="230188" indent="-230188">
              <a:buFontTx/>
              <a:buAutoNum type="arabicParenBoth"/>
            </a:pPr>
            <a:endParaRPr lang="en-US" altLang="es-ES" dirty="0" smtClean="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3F66DC5A-E1F5-4908-9952-36C8B6BBED4A}" type="slidenum">
              <a:rPr lang="en-CA" altLang="en-US"/>
              <a:pPr eaLnBrk="1" hangingPunct="1">
                <a:spcBef>
                  <a:spcPct val="0"/>
                </a:spcBef>
              </a:pPr>
              <a:t>14</a:t>
            </a:fld>
            <a:endParaRPr lang="en-CA" altLang="en-US"/>
          </a:p>
        </p:txBody>
      </p:sp>
    </p:spTree>
    <p:extLst>
      <p:ext uri="{BB962C8B-B14F-4D97-AF65-F5344CB8AC3E}">
        <p14:creationId xmlns:p14="http://schemas.microsoft.com/office/powerpoint/2010/main" val="2801296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200" dirty="0" smtClean="0">
                <a:solidFill>
                  <a:srgbClr val="008000"/>
                </a:solidFill>
                <a:cs typeface="Arial" panose="020B0604020202020204" pitchFamily="34" charset="0"/>
              </a:rPr>
              <a:t>c</a:t>
            </a:r>
            <a:r>
              <a:rPr lang="fr-FR" altLang="en-US" sz="1200" dirty="0" err="1" smtClean="0">
                <a:solidFill>
                  <a:srgbClr val="008000"/>
                </a:solidFill>
                <a:cs typeface="Arial" panose="020B0604020202020204" pitchFamily="34" charset="0"/>
              </a:rPr>
              <a:t>adre</a:t>
            </a:r>
            <a:r>
              <a:rPr lang="fr-FR" altLang="en-US" sz="1200" dirty="0" smtClean="0">
                <a:solidFill>
                  <a:srgbClr val="008000"/>
                </a:solidFill>
                <a:cs typeface="Arial" panose="020B0604020202020204" pitchFamily="34" charset="0"/>
              </a:rPr>
              <a:t> de présentation des rapports financiers</a:t>
            </a:r>
            <a:endParaRPr lang="en-US" altLang="es-ES" dirty="0"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225D8854-8C71-4812-9DBA-D5655977B18C}" type="slidenum">
              <a:rPr lang="en-CA" altLang="en-US"/>
              <a:pPr eaLnBrk="1" hangingPunct="1">
                <a:spcBef>
                  <a:spcPct val="0"/>
                </a:spcBef>
              </a:pPr>
              <a:t>15</a:t>
            </a:fld>
            <a:endParaRPr lang="en-CA" altLang="en-US"/>
          </a:p>
        </p:txBody>
      </p:sp>
    </p:spTree>
    <p:extLst>
      <p:ext uri="{BB962C8B-B14F-4D97-AF65-F5344CB8AC3E}">
        <p14:creationId xmlns:p14="http://schemas.microsoft.com/office/powerpoint/2010/main" val="16692524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s-ES" smtClean="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76C9CBA-435E-410C-B627-CFC84241240C}" type="slidenum">
              <a:rPr lang="en-CA" altLang="en-US"/>
              <a:pPr eaLnBrk="1" hangingPunct="1">
                <a:spcBef>
                  <a:spcPct val="0"/>
                </a:spcBef>
              </a:pPr>
              <a:t>16</a:t>
            </a:fld>
            <a:endParaRPr lang="en-CA" altLang="en-US"/>
          </a:p>
        </p:txBody>
      </p:sp>
    </p:spTree>
    <p:extLst>
      <p:ext uri="{BB962C8B-B14F-4D97-AF65-F5344CB8AC3E}">
        <p14:creationId xmlns:p14="http://schemas.microsoft.com/office/powerpoint/2010/main" val="42571348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arenR"/>
              <a:defRPr/>
            </a:pPr>
            <a:r>
              <a:rPr lang="fr-FR" dirty="0" smtClean="0"/>
              <a:t>Coopération Sud-Sud est un terme historiquement utilisé pour décrire l'échange de ressources, de la technologie, et de connaissances entre les pays en développement, et est promue comme un mécanisme transversal essentiel conçu pour offrir des activités de renforcement des capacités et l'appui technologique dans les pays et régions en développement de le Sud.</a:t>
            </a:r>
          </a:p>
          <a:p>
            <a:pPr marL="228600" indent="-228600">
              <a:buFontTx/>
              <a:buAutoNum type="arabicParenR"/>
              <a:defRPr/>
            </a:pPr>
            <a:r>
              <a:rPr lang="fr-FR" dirty="0" smtClean="0"/>
              <a:t>Autres fonds public, l'APD non des fonds publics, qui ne remplit pas les conditions d'éligibilité à l'APD</a:t>
            </a:r>
          </a:p>
          <a:p>
            <a:pPr marL="228600" indent="-228600">
              <a:buFontTx/>
              <a:buAutoNum type="arabicParenR"/>
              <a:defRPr/>
            </a:pPr>
            <a:endParaRPr lang="fr-FR" dirty="0" smtClean="0"/>
          </a:p>
          <a:p>
            <a:pPr marL="228600" indent="-228600">
              <a:buFontTx/>
              <a:buAutoNum type="arabicParenR"/>
              <a:defRPr/>
            </a:pPr>
            <a:r>
              <a:rPr lang="fr-FR" b="1" dirty="0" smtClean="0"/>
              <a:t>COMITÉ D'AIDE AU DÉVELOPPEMENT </a:t>
            </a:r>
            <a:r>
              <a:rPr lang="fr-FR" dirty="0" smtClean="0"/>
              <a:t>(CAD) http://www.oecd.org/dac/stats/dac-glossary.htm#CRS</a:t>
            </a:r>
          </a:p>
          <a:p>
            <a:pPr marL="228600" indent="-228600">
              <a:buFontTx/>
              <a:buAutoNum type="arabicParenR"/>
              <a:defRPr/>
            </a:pPr>
            <a:endParaRPr lang="fr-FR" dirty="0" smtClean="0"/>
          </a:p>
          <a:p>
            <a:pPr marL="228600" indent="-228600">
              <a:buFontTx/>
              <a:buAutoNum type="arabicParenR"/>
              <a:defRPr/>
            </a:pPr>
            <a:r>
              <a:rPr lang="fr-FR" dirty="0" smtClean="0"/>
              <a:t>Le comité de l'OCDE qui traite des questions de coopération pour le développement. Actuellement, il </a:t>
            </a:r>
            <a:r>
              <a:rPr lang="fr-FR" dirty="0" err="1" smtClean="0"/>
              <a:t>ya</a:t>
            </a:r>
            <a:r>
              <a:rPr lang="fr-FR" dirty="0" smtClean="0"/>
              <a:t> 29 membres du CAD: Australie, Autriche, Belgique, Canada, République tchèque, Danemark, Finlande, France, Allemagne, Grèce, Islande, Irlande, Italie, Japon, Corée, Luxembourg, Pays-Bas, Nouvelle-Zélande, Norvège , Pologne, Portugal, République slovaque, Slovénie, Espagne, Suède, Suisse, Royaume-Uni, les Etats-Unis et l'Union européenne.</a:t>
            </a:r>
          </a:p>
          <a:p>
            <a:pPr marL="228600" indent="-228600">
              <a:buFontTx/>
              <a:buAutoNum type="arabicParenR"/>
              <a:defRPr/>
            </a:pPr>
            <a:endParaRPr lang="fr-FR" dirty="0" smtClean="0"/>
          </a:p>
          <a:p>
            <a:pPr marL="228600" indent="-228600">
              <a:buFontTx/>
              <a:buAutoNum type="arabicParenR"/>
              <a:defRPr/>
            </a:pPr>
            <a:endParaRPr lang="fr-FR" dirty="0" smtClean="0"/>
          </a:p>
          <a:p>
            <a:pPr marL="228600" indent="-228600">
              <a:buFontTx/>
              <a:buAutoNum type="arabicParenR"/>
              <a:defRPr/>
            </a:pPr>
            <a:r>
              <a:rPr lang="fr-FR" dirty="0" smtClean="0"/>
              <a:t>2) Participation à des organisations multilatérales se trouve généralement du ministère des Affaires étrangères, et le ministère des Finances relation active ou financière peut être trouvée à partir car ils sont les principales sources de bureau de coopération co-financement international dans le pays.</a:t>
            </a:r>
          </a:p>
          <a:p>
            <a:pPr marL="228600" indent="-228600">
              <a:buFontTx/>
              <a:buAutoNum type="arabicParenR"/>
              <a:defRPr/>
            </a:pPr>
            <a:endParaRPr lang="fr-FR" dirty="0" smtClean="0"/>
          </a:p>
          <a:p>
            <a:pPr marL="228600" indent="-228600">
              <a:buFontTx/>
              <a:buAutoNum type="arabicParenR"/>
              <a:defRPr/>
            </a:pPr>
            <a:r>
              <a:rPr lang="fr-FR" dirty="0" smtClean="0"/>
              <a:t>Les institutions financières internationales comprennent l'environnement mondial, le Groupe de la Banque mondiale et les banques régionales de développement. Comme pour l'environnement mondial fournit un financement principalement par le biais d'autres institutions financières internationales, les agences et les financements associés du Fonds pour l'environnement mondial devraient être comptées séparément. Les institutions financières internationales privées appartiennent au secteur privé.</a:t>
            </a:r>
          </a:p>
          <a:p>
            <a:pPr marL="228600" indent="-228600">
              <a:buFontTx/>
              <a:buAutoNum type="arabicParenR"/>
              <a:defRPr/>
            </a:pPr>
            <a:endParaRPr lang="fr-FR" dirty="0" smtClean="0"/>
          </a:p>
          <a:p>
            <a:pPr marL="228600" indent="-228600">
              <a:buFontTx/>
              <a:buAutoNum type="arabicParenR"/>
              <a:defRPr/>
            </a:pPr>
            <a:r>
              <a:rPr lang="fr-FR" dirty="0" smtClean="0"/>
              <a:t>Organismes des Nations Unies, fonds et programmes englobent les organes intergouvernementaux qui sont chargés de faire rapport directement à l'Assemblée générale des Nations Unies ou du Conseil économique et social des Nations Unies, ainsi que les institutions spécialisées et les organisations et les fonds connexes.</a:t>
            </a:r>
            <a:endParaRPr lang="en-US" dirty="0" smtClean="0"/>
          </a:p>
          <a:p>
            <a:pPr marL="228600" indent="-228600">
              <a:buFontTx/>
              <a:buAutoNum type="arabicParenR"/>
              <a:defRPr/>
            </a:pPr>
            <a:r>
              <a:rPr lang="en-US" dirty="0" smtClean="0"/>
              <a:t>South-South Cooperation is a term historically used to describe the exchange of resources, technology, and knowledge between developing countries, and is being promoted as an essential cross-cutting mechanism designed to deliver capacity building and technology support activities in developing countries and regions of the South. </a:t>
            </a:r>
          </a:p>
          <a:p>
            <a:pPr>
              <a:defRPr/>
            </a:pPr>
            <a:r>
              <a:rPr lang="en-US" dirty="0" smtClean="0"/>
              <a:t>Other public fund, non-ODA public funds, which do not meet the conditions for eligibility as ODA</a:t>
            </a:r>
          </a:p>
          <a:p>
            <a:pPr>
              <a:defRPr/>
            </a:pPr>
            <a:endParaRPr lang="en-US" dirty="0" smtClean="0"/>
          </a:p>
          <a:p>
            <a:pPr>
              <a:defRPr/>
            </a:pPr>
            <a:r>
              <a:rPr lang="en-US" b="1" dirty="0" smtClean="0"/>
              <a:t>DEVELOPMENT ASSISTANCE COMMITTEE (DAC) </a:t>
            </a:r>
            <a:r>
              <a:rPr lang="en-US" dirty="0" smtClean="0"/>
              <a:t>http://www.oecd.org/dac/stats/dac-glossary.htm#CRS</a:t>
            </a:r>
          </a:p>
          <a:p>
            <a:pPr>
              <a:defRPr/>
            </a:pPr>
            <a:endParaRPr lang="en-US" b="1" dirty="0" smtClean="0"/>
          </a:p>
          <a:p>
            <a:pPr>
              <a:defRPr/>
            </a:pPr>
            <a:r>
              <a:rPr lang="en-US" dirty="0" smtClean="0"/>
              <a:t>The committee of the OECD which deals with development co-operation matters. Currently there are 29 members of the DAC: Australia, Austria, Belgium, Canada, the Czech Republic, Denmark, Finland, France, Germany, Greece, Iceland, Ireland, Italy, Japan, Korea, Luxembourg, The Netherlands, New Zealand, Norway, Poland, Portugal, Slovak Republic, Slovenia, Spain, Sweden, Switzerland, the United Kingdom, the United States and the European Union.</a:t>
            </a:r>
          </a:p>
          <a:p>
            <a:pPr>
              <a:defRPr/>
            </a:pPr>
            <a:endParaRPr lang="en-US" dirty="0" smtClean="0"/>
          </a:p>
          <a:p>
            <a:pPr>
              <a:defRPr/>
            </a:pPr>
            <a:endParaRPr lang="en-US" dirty="0" smtClean="0"/>
          </a:p>
          <a:p>
            <a:pPr>
              <a:defRPr/>
            </a:pPr>
            <a:r>
              <a:rPr lang="en-CA" altLang="es-ES" dirty="0" smtClean="0"/>
              <a:t>2) Participation in multilateral organizations can be normally found from the Ministry of Foreign Affairs, and active financial relationship may be found from Ministry of Finance or international cooperation bureau as they are the main sources of co-financing within the country.</a:t>
            </a:r>
          </a:p>
          <a:p>
            <a:pPr>
              <a:defRPr/>
            </a:pPr>
            <a:endParaRPr lang="en-CA" altLang="es-ES" dirty="0" smtClean="0"/>
          </a:p>
          <a:p>
            <a:pPr>
              <a:defRPr/>
            </a:pPr>
            <a:r>
              <a:rPr lang="en-CA" altLang="es-ES" dirty="0" smtClean="0"/>
              <a:t>International financial institutions include Global Environment Facility, the World Bank Group and regional development banks. As Global Environment Facility provides funding mostly through other international financial institutions, funding from the Global Environment Facility and associated agencies should be counted separately. Private international financial institutions belong to the private </a:t>
            </a:r>
            <a:r>
              <a:rPr lang="es-ES" altLang="es-ES" dirty="0" smtClean="0"/>
              <a:t>sector.</a:t>
            </a:r>
          </a:p>
          <a:p>
            <a:pPr>
              <a:defRPr/>
            </a:pPr>
            <a:endParaRPr lang="es-ES" altLang="es-ES" dirty="0" smtClean="0"/>
          </a:p>
          <a:p>
            <a:pPr>
              <a:defRPr/>
            </a:pPr>
            <a:r>
              <a:rPr lang="en-CA" altLang="es-ES" dirty="0" smtClean="0"/>
              <a:t>United Nations organizations, funds and programmes encompass those intergovernmental bodies that are mandated to report directly to the United Nations General Assembly or the United Nations Economic and Social Council, as well as those specialized agencies and related organizations and funds.</a:t>
            </a:r>
            <a:endParaRPr lang="en-US" altLang="es-ES" dirty="0" smtClean="0"/>
          </a:p>
          <a:p>
            <a:pPr marL="228600" indent="-228600">
              <a:buFontTx/>
              <a:buAutoNum type="arabicParenR"/>
              <a:defRPr/>
            </a:pPr>
            <a:endParaRPr lang="en-US" dirty="0" smtClean="0"/>
          </a:p>
          <a:p>
            <a:pPr>
              <a:defRPr/>
            </a:pPr>
            <a:endParaRPr lang="en-US" altLang="es-ES" dirty="0"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3AFBC8BD-4DCE-47B5-8A59-A8FC79B97017}" type="slidenum">
              <a:rPr lang="en-CA" altLang="en-US"/>
              <a:pPr eaLnBrk="1" hangingPunct="1">
                <a:spcBef>
                  <a:spcPct val="0"/>
                </a:spcBef>
              </a:pPr>
              <a:t>17</a:t>
            </a:fld>
            <a:endParaRPr lang="en-CA" altLang="en-US"/>
          </a:p>
        </p:txBody>
      </p:sp>
    </p:spTree>
    <p:extLst>
      <p:ext uri="{BB962C8B-B14F-4D97-AF65-F5344CB8AC3E}">
        <p14:creationId xmlns:p14="http://schemas.microsoft.com/office/powerpoint/2010/main" val="5694725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626AB3E-3A8B-49E2-886C-B48EADC1726B}" type="slidenum">
              <a:rPr lang="en-CA" altLang="en-US"/>
              <a:pPr eaLnBrk="1" hangingPunct="1">
                <a:spcBef>
                  <a:spcPct val="0"/>
                </a:spcBef>
              </a:pPr>
              <a:t>18</a:t>
            </a:fld>
            <a:endParaRPr lang="en-CA" altLang="en-US"/>
          </a:p>
        </p:txBody>
      </p:sp>
    </p:spTree>
    <p:extLst>
      <p:ext uri="{BB962C8B-B14F-4D97-AF65-F5344CB8AC3E}">
        <p14:creationId xmlns:p14="http://schemas.microsoft.com/office/powerpoint/2010/main" val="13101385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3CB2F2F-0A0A-4C2E-A4C0-D1758580D4BD}" type="slidenum">
              <a:rPr lang="en-CA" altLang="en-US"/>
              <a:pPr eaLnBrk="1" hangingPunct="1">
                <a:spcBef>
                  <a:spcPct val="0"/>
                </a:spcBef>
              </a:pPr>
              <a:t>19</a:t>
            </a:fld>
            <a:endParaRPr lang="en-CA" altLang="en-US"/>
          </a:p>
        </p:txBody>
      </p:sp>
    </p:spTree>
    <p:extLst>
      <p:ext uri="{BB962C8B-B14F-4D97-AF65-F5344CB8AC3E}">
        <p14:creationId xmlns:p14="http://schemas.microsoft.com/office/powerpoint/2010/main" val="34890312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A1836E8B-6F5B-4CA3-8227-25B28F5FD961}" type="slidenum">
              <a:rPr lang="en-CA" altLang="en-US"/>
              <a:pPr eaLnBrk="1" hangingPunct="1">
                <a:spcBef>
                  <a:spcPct val="0"/>
                </a:spcBef>
              </a:pPr>
              <a:t>20</a:t>
            </a:fld>
            <a:endParaRPr lang="en-CA" altLang="en-US"/>
          </a:p>
        </p:txBody>
      </p:sp>
    </p:spTree>
    <p:extLst>
      <p:ext uri="{BB962C8B-B14F-4D97-AF65-F5344CB8AC3E}">
        <p14:creationId xmlns:p14="http://schemas.microsoft.com/office/powerpoint/2010/main" val="31279944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8EEE7932-B497-4D69-880E-5F667D5CFF22}" type="slidenum">
              <a:rPr lang="en-CA" altLang="en-US"/>
              <a:pPr eaLnBrk="1" hangingPunct="1">
                <a:spcBef>
                  <a:spcPct val="0"/>
                </a:spcBef>
              </a:pPr>
              <a:t>21</a:t>
            </a:fld>
            <a:endParaRPr lang="en-CA" altLang="en-US"/>
          </a:p>
        </p:txBody>
      </p:sp>
    </p:spTree>
    <p:extLst>
      <p:ext uri="{BB962C8B-B14F-4D97-AF65-F5344CB8AC3E}">
        <p14:creationId xmlns:p14="http://schemas.microsoft.com/office/powerpoint/2010/main" val="19888303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smtClean="0"/>
              <a:t>https://chm.cbd.int/submit/reports/resourceMobilisation/new</a:t>
            </a:r>
          </a:p>
          <a:p>
            <a:r>
              <a:rPr lang="fr-FR" altLang="es-ES" dirty="0" smtClean="0"/>
              <a:t>Presque tous les pays qui sont Parties à la Convention sur la diversité biologique ont quelques mesures de l'intégration des considérations de diversité biologique et les services écosystémiques dans le développement national et sectoriel plans et stratégies, en particulier dans les stratégies de développement durable nationales et des plans agricoles. L'expression «intégrer les considérations sur la diversité biologique et les services écosystémiques» n'a pas été défini dans le cadre de l'information financière. Cela pourrait signifier: au moins une standing-seul paragraphe compte tenu de diversité biologique et les services écosystémiques dans les plans et stratégies de développement ou un élément ou une ligne permanente autonome compte tenu de diversité biologique et les services écosystémiques dans les documents budgétaires nationaux. La collecte de données et la source Les plans de développement nationaux et sectoriels, des stratégies et des budgets sont également des documents publics et disponibles pour consultation.</a:t>
            </a:r>
            <a:endParaRPr lang="es-ES" altLang="es-ES" dirty="0" smtClean="0"/>
          </a:p>
          <a:p>
            <a:endParaRPr lang="es-ES" altLang="es-ES" dirty="0" smtClean="0"/>
          </a:p>
          <a:p>
            <a:r>
              <a:rPr lang="en-CA" altLang="es-ES" dirty="0" smtClean="0"/>
              <a:t>Nearly all countries that are Parties to the Convention on Biological Diversity have some measures of integrating consideration of biodiversity and ecosystem services in national and sectoral development</a:t>
            </a:r>
          </a:p>
          <a:p>
            <a:r>
              <a:rPr lang="en-CA" altLang="es-ES" dirty="0" smtClean="0"/>
              <a:t>plans and strategies, in particular in national sustainability strategies and agricultural plans.</a:t>
            </a:r>
          </a:p>
          <a:p>
            <a:endParaRPr lang="en-CA" altLang="es-ES" dirty="0" smtClean="0"/>
          </a:p>
          <a:p>
            <a:r>
              <a:rPr lang="en-CA" altLang="es-ES" dirty="0" smtClean="0"/>
              <a:t>The phrase “integrate considerations on biodiversity and ecosystem services” has not been defined in the financial reporting framework. It could mean: at least one standing-alone paragraph considering biodiversity and ecosystem services in development plans and strategies or a standing-alone item or line considering biodiversity and ecosystem services in national budget </a:t>
            </a:r>
            <a:r>
              <a:rPr lang="es-ES" altLang="es-ES" dirty="0" err="1" smtClean="0"/>
              <a:t>documents</a:t>
            </a:r>
            <a:r>
              <a:rPr lang="es-ES" altLang="es-ES" dirty="0" smtClean="0"/>
              <a:t>.</a:t>
            </a:r>
          </a:p>
          <a:p>
            <a:endParaRPr lang="es-ES" altLang="es-ES" b="1" dirty="0" smtClean="0"/>
          </a:p>
          <a:p>
            <a:r>
              <a:rPr lang="es-ES" altLang="es-ES" b="1" dirty="0" smtClean="0"/>
              <a:t>Data </a:t>
            </a:r>
            <a:r>
              <a:rPr lang="es-ES" altLang="es-ES" b="1" dirty="0" err="1" smtClean="0"/>
              <a:t>collection</a:t>
            </a:r>
            <a:r>
              <a:rPr lang="es-ES" altLang="es-ES" b="1" dirty="0" smtClean="0"/>
              <a:t> and </a:t>
            </a:r>
            <a:r>
              <a:rPr lang="es-ES" altLang="es-ES" b="1" dirty="0" err="1" smtClean="0"/>
              <a:t>source</a:t>
            </a:r>
            <a:endParaRPr lang="es-ES" altLang="es-ES" b="1" dirty="0" smtClean="0"/>
          </a:p>
          <a:p>
            <a:r>
              <a:rPr lang="en-CA" altLang="es-ES" dirty="0" smtClean="0"/>
              <a:t>National and sectoral development plans, strategies and budgets are also public documents and available </a:t>
            </a:r>
            <a:r>
              <a:rPr lang="es-ES" altLang="es-ES" dirty="0" err="1" smtClean="0"/>
              <a:t>for</a:t>
            </a:r>
            <a:r>
              <a:rPr lang="es-ES" altLang="es-ES" dirty="0" smtClean="0"/>
              <a:t> </a:t>
            </a:r>
            <a:r>
              <a:rPr lang="es-ES" altLang="es-ES" dirty="0" err="1" smtClean="0"/>
              <a:t>consultation</a:t>
            </a:r>
            <a:r>
              <a:rPr lang="es-ES" altLang="es-ES" dirty="0" smtClean="0"/>
              <a:t>.</a:t>
            </a:r>
            <a:endParaRPr lang="en-US" altLang="es-ES" dirty="0" smtClean="0"/>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523F1EEA-E797-4FF5-A4CE-76DE949C1454}" type="slidenum">
              <a:rPr lang="en-CA" altLang="en-US"/>
              <a:pPr eaLnBrk="1" hangingPunct="1">
                <a:spcBef>
                  <a:spcPct val="0"/>
                </a:spcBef>
              </a:pPr>
              <a:t>22</a:t>
            </a:fld>
            <a:endParaRPr lang="en-CA" altLang="en-US"/>
          </a:p>
        </p:txBody>
      </p:sp>
    </p:spTree>
    <p:extLst>
      <p:ext uri="{BB962C8B-B14F-4D97-AF65-F5344CB8AC3E}">
        <p14:creationId xmlns:p14="http://schemas.microsoft.com/office/powerpoint/2010/main" val="20704083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b="1" dirty="0" err="1" smtClean="0"/>
              <a:t>Definition</a:t>
            </a:r>
            <a:endParaRPr lang="es-ES" altLang="es-ES" b="1"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fr-FR" sz="1200" kern="1200" dirty="0" smtClean="0">
                <a:solidFill>
                  <a:schemeClr val="tx1"/>
                </a:solidFill>
                <a:effectLst/>
                <a:latin typeface="+mn-lt"/>
                <a:ea typeface="+mn-ea"/>
                <a:cs typeface="+mn-cs"/>
              </a:rPr>
              <a:t>Il </a:t>
            </a:r>
            <a:r>
              <a:rPr lang="fr-FR" sz="1200" kern="1200" dirty="0" smtClean="0">
                <a:solidFill>
                  <a:schemeClr val="tx1"/>
                </a:solidFill>
                <a:effectLst/>
                <a:latin typeface="+mn-lt"/>
                <a:ea typeface="+mn-ea"/>
                <a:cs typeface="+mn-cs"/>
              </a:rPr>
              <a:t>y a </a:t>
            </a:r>
            <a:r>
              <a:rPr lang="fr-FR" sz="1200" kern="1200" dirty="0" smtClean="0">
                <a:solidFill>
                  <a:schemeClr val="tx1"/>
                </a:solidFill>
                <a:effectLst/>
                <a:latin typeface="+mn-lt"/>
                <a:ea typeface="+mn-ea"/>
                <a:cs typeface="+mn-cs"/>
              </a:rPr>
              <a:t>trois scénarios pour "la diversité biologique et des services écosystémiques associés comme une politique transversale»:</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un document de politique permanent-</a:t>
            </a:r>
            <a:r>
              <a:rPr lang="fr-FR" sz="1200" kern="1200" dirty="0" err="1" smtClean="0">
                <a:solidFill>
                  <a:schemeClr val="tx1"/>
                </a:solidFill>
                <a:effectLst/>
                <a:latin typeface="+mn-lt"/>
                <a:ea typeface="+mn-ea"/>
                <a:cs typeface="+mn-cs"/>
              </a:rPr>
              <a:t>alone</a:t>
            </a:r>
            <a:r>
              <a:rPr lang="fr-FR" sz="1200" kern="1200" dirty="0" smtClean="0">
                <a:solidFill>
                  <a:schemeClr val="tx1"/>
                </a:solidFill>
                <a:effectLst/>
                <a:latin typeface="+mn-lt"/>
                <a:ea typeface="+mn-ea"/>
                <a:cs typeface="+mn-cs"/>
              </a:rPr>
              <a:t> sur la diversité biologique et les services écosystémiques associés; la diversité biologique et</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services écosystémiques associés comme un chapitre visible dans le document (s) de la politique environnementale ou durable</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Document (s) de la politique de développement; la diversité biologique et les services écosystémiques associés comme une section visible dans</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document de politique institutionnelle globale (s).</a:t>
            </a:r>
            <a:endParaRPr lang="fr-FR" dirty="0" smtClean="0">
              <a:effectLst/>
            </a:endParaRPr>
          </a:p>
          <a:p>
            <a:endParaRPr lang="es-ES" altLang="es-ES" b="1" dirty="0" smtClean="0"/>
          </a:p>
          <a:p>
            <a:endParaRPr lang="es-ES" altLang="es-ES" b="1" dirty="0" smtClean="0"/>
          </a:p>
          <a:p>
            <a:r>
              <a:rPr lang="en-CA" altLang="es-ES" dirty="0" smtClean="0"/>
              <a:t>There are three scenarios for “biodiversity and associated ecosystem services as a cross-cutting policy”:</a:t>
            </a:r>
          </a:p>
          <a:p>
            <a:r>
              <a:rPr lang="en-CA" altLang="es-ES" dirty="0" smtClean="0"/>
              <a:t>a standing-alone policy document on biodiversity and associated ecosystem services; biodiversity and</a:t>
            </a:r>
          </a:p>
          <a:p>
            <a:r>
              <a:rPr lang="en-CA" altLang="es-ES" dirty="0" smtClean="0"/>
              <a:t>associated ecosystem services as a visible chapter in environmental policy document(s) or sustainable</a:t>
            </a:r>
          </a:p>
          <a:p>
            <a:r>
              <a:rPr lang="en-CA" altLang="es-ES" dirty="0" smtClean="0"/>
              <a:t>development policy document(s); biodiversity and associated ecosystem services as a visible section in</a:t>
            </a:r>
          </a:p>
          <a:p>
            <a:r>
              <a:rPr lang="es-ES" altLang="es-ES" dirty="0" err="1" smtClean="0"/>
              <a:t>overall</a:t>
            </a:r>
            <a:r>
              <a:rPr lang="es-ES" altLang="es-ES" dirty="0" smtClean="0"/>
              <a:t> </a:t>
            </a:r>
            <a:r>
              <a:rPr lang="es-ES" altLang="es-ES" dirty="0" err="1" smtClean="0"/>
              <a:t>institutional</a:t>
            </a:r>
            <a:r>
              <a:rPr lang="es-ES" altLang="es-ES" dirty="0" smtClean="0"/>
              <a:t> </a:t>
            </a:r>
            <a:r>
              <a:rPr lang="es-ES" altLang="es-ES" dirty="0" err="1" smtClean="0"/>
              <a:t>policy</a:t>
            </a:r>
            <a:r>
              <a:rPr lang="es-ES" altLang="es-ES" dirty="0" smtClean="0"/>
              <a:t> </a:t>
            </a:r>
            <a:r>
              <a:rPr lang="es-ES" altLang="es-ES" dirty="0" err="1" smtClean="0"/>
              <a:t>document</a:t>
            </a:r>
            <a:r>
              <a:rPr lang="es-ES" altLang="es-ES" dirty="0" smtClean="0"/>
              <a:t>(s).</a:t>
            </a:r>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EC58EF07-1933-4C41-9FCA-3CDC5E008584}" type="slidenum">
              <a:rPr lang="en-CA" altLang="en-US"/>
              <a:pPr eaLnBrk="1" hangingPunct="1">
                <a:spcBef>
                  <a:spcPct val="0"/>
                </a:spcBef>
              </a:pPr>
              <a:t>23</a:t>
            </a:fld>
            <a:endParaRPr lang="en-CA" altLang="en-US"/>
          </a:p>
        </p:txBody>
      </p:sp>
    </p:spTree>
    <p:extLst>
      <p:ext uri="{BB962C8B-B14F-4D97-AF65-F5344CB8AC3E}">
        <p14:creationId xmlns:p14="http://schemas.microsoft.com/office/powerpoint/2010/main" val="17900776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dirty="0" smtClean="0"/>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EC58EF07-1933-4C41-9FCA-3CDC5E008584}" type="slidenum">
              <a:rPr lang="en-CA" altLang="en-US"/>
              <a:pPr eaLnBrk="1" hangingPunct="1">
                <a:spcBef>
                  <a:spcPct val="0"/>
                </a:spcBef>
              </a:pPr>
              <a:t>24</a:t>
            </a:fld>
            <a:endParaRPr lang="en-CA" altLang="en-US"/>
          </a:p>
        </p:txBody>
      </p:sp>
    </p:spTree>
    <p:extLst>
      <p:ext uri="{BB962C8B-B14F-4D97-AF65-F5344CB8AC3E}">
        <p14:creationId xmlns:p14="http://schemas.microsoft.com/office/powerpoint/2010/main" val="20996146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s-ES" dirty="0" smtClean="0"/>
          </a:p>
        </p:txBody>
      </p:sp>
      <p:sp>
        <p:nvSpPr>
          <p:cNvPr id="76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9CD1D9BD-DEAE-4DB6-830C-84983067101E}" type="slidenum">
              <a:rPr lang="en-CA" altLang="en-US"/>
              <a:pPr eaLnBrk="1" hangingPunct="1">
                <a:spcBef>
                  <a:spcPct val="0"/>
                </a:spcBef>
              </a:pPr>
              <a:t>25</a:t>
            </a:fld>
            <a:endParaRPr lang="en-CA" altLang="en-US"/>
          </a:p>
        </p:txBody>
      </p:sp>
    </p:spTree>
    <p:extLst>
      <p:ext uri="{BB962C8B-B14F-4D97-AF65-F5344CB8AC3E}">
        <p14:creationId xmlns:p14="http://schemas.microsoft.com/office/powerpoint/2010/main" val="1289950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r>
              <a:rPr lang="fr-FR" sz="1200" kern="1200" dirty="0" smtClean="0">
                <a:solidFill>
                  <a:schemeClr val="tx1"/>
                </a:solidFill>
                <a:effectLst/>
                <a:latin typeface="+mn-lt"/>
                <a:ea typeface="+mn-ea"/>
                <a:cs typeface="+mn-cs"/>
              </a:rPr>
              <a:t>L'évaluation des services écosystémiques et la diversité biologique comprend les évaluations, au niveau local et projets nationaux, qui peuvent être entreprises par des experts nationaux ou internationaux. De nombreuses évaluations économiques peuvent être entreprises au niveau des écosystèmes / biome. La plupart des exercices d'évaluation économique sont organisées comme les activités du projet, et un projet peut contenir plusieurs évaluations à différents endroits et à différents niveaux. Toutes ces évaluations sont attendus pour alimenter une évaluation à l'échelle nationale des valeurs économiques de la diversité biologique, en utilisant l'expérience récente de l'économie des écosystèmes et de la diversité biologique (TEEB).</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Susciter cette valeur «cachée» de la diversité biologique grâce à des outils d'évaluation appropriés est une composante importante des politiques qui visent à corriger les incitations des acteurs de la société.</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Deux des objectifs d'Aichi du Plan stratégique pour la diversité biologique pour la période 2011-2020 par rapport à la valorisation de la diversité biologique:</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Cible 1: En 2020, au plus tard, les gens sont conscients de la valeur de la diversité biologique et les mesures qu'ils peuvent prendre pour la conserver et l'utiliser de manière durable.</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Cible 2: D'ici 2020, au plus tard, les valeurs de diversité biologique ont été intégrées dans les systèmes nationaux et les stratégies et les processus de planification du développement et de réduction de la pauvreté et locales sont intégrées dans la comptabilité nationale, le cas échéant, et de </a:t>
            </a:r>
            <a:r>
              <a:rPr lang="fr-FR" sz="1200" kern="1200" dirty="0" err="1" smtClean="0">
                <a:solidFill>
                  <a:schemeClr val="tx1"/>
                </a:solidFill>
                <a:effectLst/>
                <a:latin typeface="+mn-lt"/>
                <a:ea typeface="+mn-ea"/>
                <a:cs typeface="+mn-cs"/>
              </a:rPr>
              <a:t>reporting</a:t>
            </a:r>
            <a:r>
              <a:rPr lang="fr-FR" sz="1200" kern="1200" dirty="0" smtClean="0">
                <a:solidFill>
                  <a:schemeClr val="tx1"/>
                </a:solidFill>
                <a:effectLst/>
                <a:latin typeface="+mn-lt"/>
                <a:ea typeface="+mn-ea"/>
                <a:cs typeface="+mn-cs"/>
              </a:rPr>
              <a:t>.</a:t>
            </a:r>
            <a:endParaRPr lang="fr-FR" dirty="0">
              <a:effectLst/>
            </a:endParaRPr>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A3C69AB-8AF3-4C87-99DA-394A3A854BC3}" type="slidenum">
              <a:rPr lang="en-CA" altLang="en-US"/>
              <a:pPr eaLnBrk="1" hangingPunct="1">
                <a:spcBef>
                  <a:spcPct val="0"/>
                </a:spcBef>
              </a:pPr>
              <a:t>26</a:t>
            </a:fld>
            <a:endParaRPr lang="en-CA" altLang="en-US"/>
          </a:p>
        </p:txBody>
      </p:sp>
    </p:spTree>
    <p:extLst>
      <p:ext uri="{BB962C8B-B14F-4D97-AF65-F5344CB8AC3E}">
        <p14:creationId xmlns:p14="http://schemas.microsoft.com/office/powerpoint/2010/main" val="13371272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s-ES" dirty="0" smtClean="0"/>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A3C69AB-8AF3-4C87-99DA-394A3A854BC3}" type="slidenum">
              <a:rPr lang="en-CA" altLang="en-US"/>
              <a:pPr eaLnBrk="1" hangingPunct="1">
                <a:spcBef>
                  <a:spcPct val="0"/>
                </a:spcBef>
              </a:pPr>
              <a:t>27</a:t>
            </a:fld>
            <a:endParaRPr lang="en-CA" altLang="en-US"/>
          </a:p>
        </p:txBody>
      </p:sp>
    </p:spTree>
    <p:extLst>
      <p:ext uri="{BB962C8B-B14F-4D97-AF65-F5344CB8AC3E}">
        <p14:creationId xmlns:p14="http://schemas.microsoft.com/office/powerpoint/2010/main" val="36845656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r>
              <a:rPr lang="fr-FR" sz="1200" kern="1200" dirty="0" smtClean="0">
                <a:solidFill>
                  <a:schemeClr val="tx1"/>
                </a:solidFill>
                <a:effectLst/>
                <a:latin typeface="+mn-lt"/>
                <a:ea typeface="+mn-ea"/>
                <a:cs typeface="+mn-cs"/>
              </a:rPr>
              <a:t>La plupart des pays Parties à la Convention sur la diversité biologique ont compilé des données financières pour soutenir le développement ou la préparation des rapports nationaux et des stratégies nationales de diversité biologique et des plans d'action.</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Les données de financement liés aux objectifs de diversité biologique sont généralement disponibles auprès des institutions nationales et internationales impliquées au niveau national ou identifiés dans les rapports nationaux et la planification de la diversité biologique. Mais les pays peuvent avoir leurs propres méthodes de collecte et de compilation des données financières qui répondent à leurs propres circonstances nationales.</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Budgets nationaux à tous les niveaux comprennent les budgets des administrations publiques aux niveaux national, régional / provincial et local. L'appui budgétaire fourni par les gouvernements étrangers devraient être comptées séparément des budgets nationaux. Là où les gouvernements infranationaux ne sont pas propres sources de revenus, ne sont que les budgets nationaux des budgets publics nationaux à tous les niveaux, y compris le transfert aux gouvernements sous-nationaux.</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Définition</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Un soutien financier à la diversité biologique domestique peut provenir de gouvernements généraux, le secteur non-gouvernementales, les fondations et les entreprises nationales, académiques et des ménages. Les contributions financières du secteur non gouvernemental, les entreprises et les ménages domestiques sont de nature volontaire, et ne comprennent pas les contributions liées à la fiscalité.</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Justification</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La gestion des services écosystémiques et la diversité biologique a été traditionnellement assuré par les utilisateurs domestiques, en particulier par les peuples autochtones et les communautés locales. Les contributions financières associées, cependant, n'a jamais été comptabilisés de manière appropriée. Bien que la perte de diversité biologique et les services écosystémiques a été reconnue comme une préoccupation commune, les contributions financières nationales ont été largement ignorées ou non dûment reconnu à l'échelle mondiale. Cela a conduit à d'autres problèmes dans étant donné les liens et les synergies entre le soutien financier national et étranger. Discussions de financement global pour la diversité biologique ne peuvent pas procéder de façon appropriée sans que l'information concernant le soutien financier national aux activités de la diversité biologique domestique.</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La collecte de données et la source</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Les données gouvernementales peuvent généralement être trouvés dans les documents budgétaires gouvernementales. Les données financières pour</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le secteur privé, les organisations non gouvernementales, des fondations et des universités peut être obtenue par</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associations respectives, ou les procédures d'enquête et d'estimation. La portée minimale de celle-ci des données</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devrait couvrir les entités identifiées et reconnues dans les stratégies nationales de diversité biologique et des plans d'action</a:t>
            </a:r>
            <a:br>
              <a:rPr lang="fr-FR" sz="1200" kern="1200" dirty="0" smtClean="0">
                <a:solidFill>
                  <a:schemeClr val="tx1"/>
                </a:solidFill>
                <a:effectLst/>
                <a:latin typeface="+mn-lt"/>
                <a:ea typeface="+mn-ea"/>
                <a:cs typeface="+mn-cs"/>
              </a:rPr>
            </a:br>
            <a:r>
              <a:rPr lang="fr-FR" sz="1200" kern="1200" dirty="0" smtClean="0">
                <a:solidFill>
                  <a:schemeClr val="tx1"/>
                </a:solidFill>
                <a:effectLst/>
                <a:latin typeface="+mn-lt"/>
                <a:ea typeface="+mn-ea"/>
                <a:cs typeface="+mn-cs"/>
              </a:rPr>
              <a:t>ainsi que les rapports nationaux.</a:t>
            </a:r>
            <a:endParaRPr lang="fr-FR" dirty="0" smtClean="0">
              <a:effectLst/>
            </a:endParaRPr>
          </a:p>
          <a:p>
            <a:pPr rtl="0"/>
            <a:r>
              <a:rPr lang="fr-FR" dirty="0" smtClean="0">
                <a:effectLst/>
              </a:rPr>
              <a:t>Most country Parties to the Convention on </a:t>
            </a:r>
            <a:r>
              <a:rPr lang="fr-FR" dirty="0" err="1" smtClean="0">
                <a:effectLst/>
              </a:rPr>
              <a:t>Biological</a:t>
            </a:r>
            <a:r>
              <a:rPr lang="fr-FR" dirty="0" smtClean="0">
                <a:effectLst/>
              </a:rPr>
              <a:t> </a:t>
            </a:r>
            <a:r>
              <a:rPr lang="fr-FR" dirty="0" err="1" smtClean="0">
                <a:effectLst/>
              </a:rPr>
              <a:t>Diversity</a:t>
            </a:r>
            <a:r>
              <a:rPr lang="fr-FR" dirty="0" smtClean="0">
                <a:effectLst/>
              </a:rPr>
              <a:t> have </a:t>
            </a:r>
            <a:r>
              <a:rPr lang="fr-FR" dirty="0" err="1" smtClean="0">
                <a:effectLst/>
              </a:rPr>
              <a:t>compiled</a:t>
            </a:r>
            <a:r>
              <a:rPr lang="fr-FR" dirty="0" smtClean="0">
                <a:effectLst/>
              </a:rPr>
              <a:t> </a:t>
            </a:r>
            <a:r>
              <a:rPr lang="fr-FR" dirty="0" err="1" smtClean="0">
                <a:effectLst/>
              </a:rPr>
              <a:t>financial</a:t>
            </a:r>
            <a:r>
              <a:rPr lang="fr-FR" dirty="0" smtClean="0">
                <a:effectLst/>
              </a:rPr>
              <a:t> data to support the </a:t>
            </a:r>
            <a:r>
              <a:rPr lang="fr-FR" dirty="0" err="1" smtClean="0">
                <a:effectLst/>
              </a:rPr>
              <a:t>development</a:t>
            </a:r>
            <a:r>
              <a:rPr lang="fr-FR" dirty="0" smtClean="0">
                <a:effectLst/>
              </a:rPr>
              <a:t> or </a:t>
            </a:r>
            <a:r>
              <a:rPr lang="fr-FR" dirty="0" err="1" smtClean="0">
                <a:effectLst/>
              </a:rPr>
              <a:t>preparation</a:t>
            </a:r>
            <a:r>
              <a:rPr lang="fr-FR" dirty="0" smtClean="0">
                <a:effectLst/>
              </a:rPr>
              <a:t> of national reports and national </a:t>
            </a:r>
            <a:r>
              <a:rPr lang="fr-FR" dirty="0" err="1" smtClean="0">
                <a:effectLst/>
              </a:rPr>
              <a:t>biodiversity</a:t>
            </a:r>
            <a:r>
              <a:rPr lang="fr-FR" dirty="0" smtClean="0">
                <a:effectLst/>
              </a:rPr>
              <a:t> </a:t>
            </a:r>
            <a:r>
              <a:rPr lang="fr-FR" dirty="0" err="1" smtClean="0">
                <a:effectLst/>
              </a:rPr>
              <a:t>strategies</a:t>
            </a:r>
            <a:r>
              <a:rPr lang="fr-FR" dirty="0" smtClean="0">
                <a:effectLst/>
              </a:rPr>
              <a:t> and action plans. </a:t>
            </a:r>
            <a:r>
              <a:rPr lang="fr-FR" dirty="0" err="1" smtClean="0">
                <a:effectLst/>
              </a:rPr>
              <a:t>Financing</a:t>
            </a:r>
            <a:r>
              <a:rPr lang="fr-FR" dirty="0" smtClean="0">
                <a:effectLst/>
              </a:rPr>
              <a:t> data </a:t>
            </a:r>
            <a:r>
              <a:rPr lang="fr-FR" dirty="0" err="1" smtClean="0">
                <a:effectLst/>
              </a:rPr>
              <a:t>related</a:t>
            </a:r>
            <a:r>
              <a:rPr lang="fr-FR" dirty="0" smtClean="0">
                <a:effectLst/>
              </a:rPr>
              <a:t> to </a:t>
            </a:r>
            <a:r>
              <a:rPr lang="fr-FR" dirty="0" err="1" smtClean="0">
                <a:effectLst/>
              </a:rPr>
              <a:t>biodiversity</a:t>
            </a:r>
            <a:r>
              <a:rPr lang="fr-FR" dirty="0" smtClean="0">
                <a:effectLst/>
              </a:rPr>
              <a:t> objectives are </a:t>
            </a:r>
            <a:r>
              <a:rPr lang="fr-FR" dirty="0" err="1" smtClean="0">
                <a:effectLst/>
              </a:rPr>
              <a:t>generally</a:t>
            </a:r>
            <a:r>
              <a:rPr lang="fr-FR" dirty="0" smtClean="0">
                <a:effectLst/>
              </a:rPr>
              <a:t> </a:t>
            </a:r>
            <a:r>
              <a:rPr lang="fr-FR" dirty="0" err="1" smtClean="0">
                <a:effectLst/>
              </a:rPr>
              <a:t>available</a:t>
            </a:r>
            <a:r>
              <a:rPr lang="fr-FR" dirty="0" smtClean="0">
                <a:effectLst/>
              </a:rPr>
              <a:t> at national </a:t>
            </a:r>
            <a:r>
              <a:rPr lang="fr-FR" dirty="0" err="1" smtClean="0">
                <a:effectLst/>
              </a:rPr>
              <a:t>level</a:t>
            </a:r>
            <a:r>
              <a:rPr lang="fr-FR" dirty="0" smtClean="0">
                <a:effectLst/>
              </a:rPr>
              <a:t> </a:t>
            </a:r>
            <a:r>
              <a:rPr lang="fr-FR" dirty="0" err="1" smtClean="0">
                <a:effectLst/>
              </a:rPr>
              <a:t>from</a:t>
            </a:r>
            <a:r>
              <a:rPr lang="fr-FR" dirty="0" smtClean="0">
                <a:effectLst/>
              </a:rPr>
              <a:t> national and international institutions </a:t>
            </a:r>
            <a:r>
              <a:rPr lang="fr-FR" dirty="0" err="1" smtClean="0">
                <a:effectLst/>
              </a:rPr>
              <a:t>involved</a:t>
            </a:r>
            <a:r>
              <a:rPr lang="fr-FR" dirty="0" smtClean="0">
                <a:effectLst/>
              </a:rPr>
              <a:t> or </a:t>
            </a:r>
            <a:r>
              <a:rPr lang="fr-FR" dirty="0" err="1" smtClean="0">
                <a:effectLst/>
              </a:rPr>
              <a:t>identified</a:t>
            </a:r>
            <a:r>
              <a:rPr lang="fr-FR" dirty="0" smtClean="0">
                <a:effectLst/>
              </a:rPr>
              <a:t> in national </a:t>
            </a:r>
            <a:r>
              <a:rPr lang="fr-FR" dirty="0" err="1" smtClean="0">
                <a:effectLst/>
              </a:rPr>
              <a:t>reporting</a:t>
            </a:r>
            <a:r>
              <a:rPr lang="fr-FR" dirty="0" smtClean="0">
                <a:effectLst/>
              </a:rPr>
              <a:t> and </a:t>
            </a:r>
            <a:r>
              <a:rPr lang="fr-FR" dirty="0" err="1" smtClean="0">
                <a:effectLst/>
              </a:rPr>
              <a:t>biodiversity</a:t>
            </a:r>
            <a:r>
              <a:rPr lang="fr-FR" dirty="0" smtClean="0">
                <a:effectLst/>
              </a:rPr>
              <a:t> planning. But countries </a:t>
            </a:r>
            <a:r>
              <a:rPr lang="fr-FR" dirty="0" err="1" smtClean="0">
                <a:effectLst/>
              </a:rPr>
              <a:t>may</a:t>
            </a:r>
            <a:r>
              <a:rPr lang="fr-FR" dirty="0" smtClean="0">
                <a:effectLst/>
              </a:rPr>
              <a:t> have </a:t>
            </a:r>
            <a:r>
              <a:rPr lang="fr-FR" dirty="0" err="1" smtClean="0">
                <a:effectLst/>
              </a:rPr>
              <a:t>their</a:t>
            </a:r>
            <a:r>
              <a:rPr lang="fr-FR" dirty="0" smtClean="0">
                <a:effectLst/>
              </a:rPr>
              <a:t> </a:t>
            </a:r>
            <a:r>
              <a:rPr lang="fr-FR" dirty="0" err="1" smtClean="0">
                <a:effectLst/>
              </a:rPr>
              <a:t>own</a:t>
            </a:r>
            <a:r>
              <a:rPr lang="fr-FR" dirty="0" smtClean="0">
                <a:effectLst/>
              </a:rPr>
              <a:t> </a:t>
            </a:r>
            <a:r>
              <a:rPr lang="fr-FR" dirty="0" err="1" smtClean="0">
                <a:effectLst/>
              </a:rPr>
              <a:t>approaches</a:t>
            </a:r>
            <a:r>
              <a:rPr lang="fr-FR" dirty="0" smtClean="0">
                <a:effectLst/>
              </a:rPr>
              <a:t> to </a:t>
            </a:r>
            <a:r>
              <a:rPr lang="fr-FR" dirty="0" err="1" smtClean="0">
                <a:effectLst/>
              </a:rPr>
              <a:t>collecting</a:t>
            </a:r>
            <a:r>
              <a:rPr lang="fr-FR" dirty="0" smtClean="0">
                <a:effectLst/>
              </a:rPr>
              <a:t> and </a:t>
            </a:r>
            <a:r>
              <a:rPr lang="fr-FR" dirty="0" err="1" smtClean="0">
                <a:effectLst/>
              </a:rPr>
              <a:t>compiling</a:t>
            </a:r>
            <a:r>
              <a:rPr lang="fr-FR" dirty="0" smtClean="0">
                <a:effectLst/>
              </a:rPr>
              <a:t> </a:t>
            </a:r>
            <a:r>
              <a:rPr lang="fr-FR" dirty="0" err="1" smtClean="0">
                <a:effectLst/>
              </a:rPr>
              <a:t>financial</a:t>
            </a:r>
            <a:r>
              <a:rPr lang="fr-FR" dirty="0" smtClean="0">
                <a:effectLst/>
              </a:rPr>
              <a:t> data </a:t>
            </a:r>
            <a:r>
              <a:rPr lang="fr-FR" dirty="0" err="1" smtClean="0">
                <a:effectLst/>
              </a:rPr>
              <a:t>that</a:t>
            </a:r>
            <a:r>
              <a:rPr lang="fr-FR" dirty="0" smtClean="0">
                <a:effectLst/>
              </a:rPr>
              <a:t> suit </a:t>
            </a:r>
            <a:r>
              <a:rPr lang="fr-FR" dirty="0" err="1" smtClean="0">
                <a:effectLst/>
              </a:rPr>
              <a:t>their</a:t>
            </a:r>
            <a:r>
              <a:rPr lang="fr-FR" dirty="0" smtClean="0">
                <a:effectLst/>
              </a:rPr>
              <a:t> </a:t>
            </a:r>
            <a:r>
              <a:rPr lang="fr-FR" dirty="0" err="1" smtClean="0">
                <a:effectLst/>
              </a:rPr>
              <a:t>own</a:t>
            </a:r>
            <a:r>
              <a:rPr lang="fr-FR" dirty="0" smtClean="0">
                <a:effectLst/>
              </a:rPr>
              <a:t> national </a:t>
            </a:r>
            <a:r>
              <a:rPr lang="fr-FR" dirty="0" err="1" smtClean="0">
                <a:effectLst/>
              </a:rPr>
              <a:t>circumstances</a:t>
            </a:r>
            <a:r>
              <a:rPr lang="fr-FR" dirty="0" smtClean="0">
                <a:effectLst/>
              </a:rPr>
              <a:t>. </a:t>
            </a:r>
            <a:r>
              <a:rPr lang="fr-FR" dirty="0" err="1" smtClean="0">
                <a:effectLst/>
              </a:rPr>
              <a:t>Domestic</a:t>
            </a:r>
            <a:r>
              <a:rPr lang="fr-FR" dirty="0" smtClean="0">
                <a:effectLst/>
              </a:rPr>
              <a:t> budgets at all </a:t>
            </a:r>
            <a:r>
              <a:rPr lang="fr-FR" dirty="0" err="1" smtClean="0">
                <a:effectLst/>
              </a:rPr>
              <a:t>levels</a:t>
            </a:r>
            <a:r>
              <a:rPr lang="fr-FR" dirty="0" smtClean="0">
                <a:effectLst/>
              </a:rPr>
              <a:t> </a:t>
            </a:r>
            <a:r>
              <a:rPr lang="fr-FR" dirty="0" err="1" smtClean="0">
                <a:effectLst/>
              </a:rPr>
              <a:t>include</a:t>
            </a:r>
            <a:r>
              <a:rPr lang="fr-FR" dirty="0" smtClean="0">
                <a:effectLst/>
              </a:rPr>
              <a:t> </a:t>
            </a:r>
            <a:r>
              <a:rPr lang="fr-FR" dirty="0" err="1" smtClean="0">
                <a:effectLst/>
              </a:rPr>
              <a:t>general</a:t>
            </a:r>
            <a:r>
              <a:rPr lang="fr-FR" dirty="0" smtClean="0">
                <a:effectLst/>
              </a:rPr>
              <a:t> </a:t>
            </a:r>
            <a:r>
              <a:rPr lang="fr-FR" dirty="0" err="1" smtClean="0">
                <a:effectLst/>
              </a:rPr>
              <a:t>government</a:t>
            </a:r>
            <a:r>
              <a:rPr lang="fr-FR" dirty="0" smtClean="0">
                <a:effectLst/>
              </a:rPr>
              <a:t> budgets at national, </a:t>
            </a:r>
            <a:r>
              <a:rPr lang="fr-FR" dirty="0" err="1" smtClean="0">
                <a:effectLst/>
              </a:rPr>
              <a:t>regional</a:t>
            </a:r>
            <a:r>
              <a:rPr lang="fr-FR" dirty="0" smtClean="0">
                <a:effectLst/>
              </a:rPr>
              <a:t>/provincial and local </a:t>
            </a:r>
            <a:r>
              <a:rPr lang="fr-FR" dirty="0" err="1" smtClean="0">
                <a:effectLst/>
              </a:rPr>
              <a:t>levels</a:t>
            </a:r>
            <a:r>
              <a:rPr lang="fr-FR" dirty="0" smtClean="0">
                <a:effectLst/>
              </a:rPr>
              <a:t>. Budget support </a:t>
            </a:r>
            <a:r>
              <a:rPr lang="fr-FR" dirty="0" err="1" smtClean="0">
                <a:effectLst/>
              </a:rPr>
              <a:t>provided</a:t>
            </a:r>
            <a:r>
              <a:rPr lang="fr-FR" dirty="0" smtClean="0">
                <a:effectLst/>
              </a:rPr>
              <a:t> </a:t>
            </a:r>
            <a:r>
              <a:rPr lang="fr-FR" dirty="0" err="1" smtClean="0">
                <a:effectLst/>
              </a:rPr>
              <a:t>from</a:t>
            </a:r>
            <a:r>
              <a:rPr lang="fr-FR" dirty="0" smtClean="0">
                <a:effectLst/>
              </a:rPr>
              <a:t> </a:t>
            </a:r>
            <a:r>
              <a:rPr lang="fr-FR" dirty="0" err="1" smtClean="0">
                <a:effectLst/>
              </a:rPr>
              <a:t>foreign</a:t>
            </a:r>
            <a:r>
              <a:rPr lang="fr-FR" dirty="0" smtClean="0">
                <a:effectLst/>
              </a:rPr>
              <a:t> </a:t>
            </a:r>
            <a:r>
              <a:rPr lang="fr-FR" dirty="0" err="1" smtClean="0">
                <a:effectLst/>
              </a:rPr>
              <a:t>governments</a:t>
            </a:r>
            <a:r>
              <a:rPr lang="fr-FR" dirty="0" smtClean="0">
                <a:effectLst/>
              </a:rPr>
              <a:t> </a:t>
            </a:r>
            <a:r>
              <a:rPr lang="fr-FR" dirty="0" err="1" smtClean="0">
                <a:effectLst/>
              </a:rPr>
              <a:t>should</a:t>
            </a:r>
            <a:r>
              <a:rPr lang="fr-FR" dirty="0" smtClean="0">
                <a:effectLst/>
              </a:rPr>
              <a:t> </a:t>
            </a:r>
            <a:r>
              <a:rPr lang="fr-FR" dirty="0" err="1" smtClean="0">
                <a:effectLst/>
              </a:rPr>
              <a:t>be</a:t>
            </a:r>
            <a:r>
              <a:rPr lang="fr-FR" dirty="0" smtClean="0">
                <a:effectLst/>
              </a:rPr>
              <a:t> </a:t>
            </a:r>
            <a:r>
              <a:rPr lang="fr-FR" dirty="0" err="1" smtClean="0">
                <a:effectLst/>
              </a:rPr>
              <a:t>separately</a:t>
            </a:r>
            <a:r>
              <a:rPr lang="fr-FR" dirty="0" smtClean="0">
                <a:effectLst/>
              </a:rPr>
              <a:t> </a:t>
            </a:r>
            <a:r>
              <a:rPr lang="fr-FR" dirty="0" err="1" smtClean="0">
                <a:effectLst/>
              </a:rPr>
              <a:t>counted</a:t>
            </a:r>
            <a:r>
              <a:rPr lang="fr-FR" dirty="0" smtClean="0">
                <a:effectLst/>
              </a:rPr>
              <a:t> </a:t>
            </a:r>
            <a:r>
              <a:rPr lang="fr-FR" dirty="0" err="1" smtClean="0">
                <a:effectLst/>
              </a:rPr>
              <a:t>from</a:t>
            </a:r>
            <a:r>
              <a:rPr lang="fr-FR" dirty="0" smtClean="0">
                <a:effectLst/>
              </a:rPr>
              <a:t> </a:t>
            </a:r>
            <a:r>
              <a:rPr lang="fr-FR" dirty="0" err="1" smtClean="0">
                <a:effectLst/>
              </a:rPr>
              <a:t>domestic</a:t>
            </a:r>
            <a:r>
              <a:rPr lang="fr-FR" dirty="0" smtClean="0">
                <a:effectLst/>
              </a:rPr>
              <a:t> budgets. </a:t>
            </a:r>
            <a:r>
              <a:rPr lang="fr-FR" dirty="0" err="1" smtClean="0">
                <a:effectLst/>
              </a:rPr>
              <a:t>Where</a:t>
            </a:r>
            <a:r>
              <a:rPr lang="fr-FR" dirty="0" smtClean="0">
                <a:effectLst/>
              </a:rPr>
              <a:t> </a:t>
            </a:r>
            <a:r>
              <a:rPr lang="fr-FR" dirty="0" err="1" smtClean="0">
                <a:effectLst/>
              </a:rPr>
              <a:t>sub</a:t>
            </a:r>
            <a:r>
              <a:rPr lang="fr-FR" dirty="0" smtClean="0">
                <a:effectLst/>
              </a:rPr>
              <a:t>-national </a:t>
            </a:r>
            <a:r>
              <a:rPr lang="fr-FR" dirty="0" err="1" smtClean="0">
                <a:effectLst/>
              </a:rPr>
              <a:t>governments</a:t>
            </a:r>
            <a:r>
              <a:rPr lang="fr-FR" dirty="0" smtClean="0">
                <a:effectLst/>
              </a:rPr>
              <a:t> do not have </a:t>
            </a:r>
            <a:r>
              <a:rPr lang="fr-FR" dirty="0" err="1" smtClean="0">
                <a:effectLst/>
              </a:rPr>
              <a:t>own</a:t>
            </a:r>
            <a:r>
              <a:rPr lang="fr-FR" dirty="0" smtClean="0">
                <a:effectLst/>
              </a:rPr>
              <a:t> sources of revenue, </a:t>
            </a:r>
            <a:r>
              <a:rPr lang="fr-FR" dirty="0" err="1" smtClean="0">
                <a:effectLst/>
              </a:rPr>
              <a:t>domestic</a:t>
            </a:r>
            <a:r>
              <a:rPr lang="fr-FR" dirty="0" smtClean="0">
                <a:effectLst/>
              </a:rPr>
              <a:t> budgets at all </a:t>
            </a:r>
            <a:r>
              <a:rPr lang="fr-FR" dirty="0" err="1" smtClean="0">
                <a:effectLst/>
              </a:rPr>
              <a:t>levels</a:t>
            </a:r>
            <a:r>
              <a:rPr lang="fr-FR" dirty="0" smtClean="0">
                <a:effectLst/>
              </a:rPr>
              <a:t> are </a:t>
            </a:r>
            <a:r>
              <a:rPr lang="fr-FR" dirty="0" err="1" smtClean="0">
                <a:effectLst/>
              </a:rPr>
              <a:t>only</a:t>
            </a:r>
            <a:r>
              <a:rPr lang="fr-FR" dirty="0" smtClean="0">
                <a:effectLst/>
              </a:rPr>
              <a:t> budgets of national </a:t>
            </a:r>
            <a:r>
              <a:rPr lang="fr-FR" dirty="0" err="1" smtClean="0">
                <a:effectLst/>
              </a:rPr>
              <a:t>government</a:t>
            </a:r>
            <a:r>
              <a:rPr lang="fr-FR" dirty="0" smtClean="0">
                <a:effectLst/>
              </a:rPr>
              <a:t>, </a:t>
            </a:r>
            <a:r>
              <a:rPr lang="fr-FR" dirty="0" err="1" smtClean="0">
                <a:effectLst/>
              </a:rPr>
              <a:t>including</a:t>
            </a:r>
            <a:r>
              <a:rPr lang="fr-FR" dirty="0" smtClean="0">
                <a:effectLst/>
              </a:rPr>
              <a:t> </a:t>
            </a:r>
            <a:r>
              <a:rPr lang="fr-FR" dirty="0" err="1" smtClean="0">
                <a:effectLst/>
              </a:rPr>
              <a:t>transfer</a:t>
            </a:r>
            <a:r>
              <a:rPr lang="fr-FR" dirty="0" smtClean="0">
                <a:effectLst/>
              </a:rPr>
              <a:t> to </a:t>
            </a:r>
            <a:r>
              <a:rPr lang="fr-FR" dirty="0" err="1" smtClean="0">
                <a:effectLst/>
              </a:rPr>
              <a:t>sub</a:t>
            </a:r>
            <a:r>
              <a:rPr lang="fr-FR" dirty="0" smtClean="0">
                <a:effectLst/>
              </a:rPr>
              <a:t>-national </a:t>
            </a:r>
            <a:r>
              <a:rPr lang="fr-FR" dirty="0" err="1" smtClean="0">
                <a:effectLst/>
              </a:rPr>
              <a:t>governments</a:t>
            </a:r>
            <a:r>
              <a:rPr lang="fr-FR" dirty="0" smtClean="0">
                <a:effectLst/>
              </a:rPr>
              <a:t>. </a:t>
            </a:r>
            <a:r>
              <a:rPr lang="fr-FR" dirty="0" err="1" smtClean="0">
                <a:effectLst/>
              </a:rPr>
              <a:t>Definition</a:t>
            </a:r>
            <a:r>
              <a:rPr lang="fr-FR" dirty="0" smtClean="0">
                <a:effectLst/>
              </a:rPr>
              <a:t> </a:t>
            </a:r>
            <a:r>
              <a:rPr lang="fr-FR" dirty="0" err="1" smtClean="0">
                <a:effectLst/>
              </a:rPr>
              <a:t>Domestic</a:t>
            </a:r>
            <a:r>
              <a:rPr lang="fr-FR" dirty="0" smtClean="0">
                <a:effectLst/>
              </a:rPr>
              <a:t> </a:t>
            </a:r>
            <a:r>
              <a:rPr lang="fr-FR" dirty="0" err="1" smtClean="0">
                <a:effectLst/>
              </a:rPr>
              <a:t>financial</a:t>
            </a:r>
            <a:r>
              <a:rPr lang="fr-FR" dirty="0" smtClean="0">
                <a:effectLst/>
              </a:rPr>
              <a:t> support to </a:t>
            </a:r>
            <a:r>
              <a:rPr lang="fr-FR" dirty="0" err="1" smtClean="0">
                <a:effectLst/>
              </a:rPr>
              <a:t>biodiversity</a:t>
            </a:r>
            <a:r>
              <a:rPr lang="fr-FR" dirty="0" smtClean="0">
                <a:effectLst/>
              </a:rPr>
              <a:t> </a:t>
            </a:r>
            <a:r>
              <a:rPr lang="fr-FR" dirty="0" err="1" smtClean="0">
                <a:effectLst/>
              </a:rPr>
              <a:t>may</a:t>
            </a:r>
            <a:r>
              <a:rPr lang="fr-FR" dirty="0" smtClean="0">
                <a:effectLst/>
              </a:rPr>
              <a:t> </a:t>
            </a:r>
            <a:r>
              <a:rPr lang="fr-FR" dirty="0" err="1" smtClean="0">
                <a:effectLst/>
              </a:rPr>
              <a:t>originate</a:t>
            </a:r>
            <a:r>
              <a:rPr lang="fr-FR" dirty="0" smtClean="0">
                <a:effectLst/>
              </a:rPr>
              <a:t> </a:t>
            </a:r>
            <a:r>
              <a:rPr lang="fr-FR" dirty="0" err="1" smtClean="0">
                <a:effectLst/>
              </a:rPr>
              <a:t>from</a:t>
            </a:r>
            <a:r>
              <a:rPr lang="fr-FR" dirty="0" smtClean="0">
                <a:effectLst/>
              </a:rPr>
              <a:t> </a:t>
            </a:r>
            <a:r>
              <a:rPr lang="fr-FR" dirty="0" err="1" smtClean="0">
                <a:effectLst/>
              </a:rPr>
              <a:t>general</a:t>
            </a:r>
            <a:r>
              <a:rPr lang="fr-FR" dirty="0" smtClean="0">
                <a:effectLst/>
              </a:rPr>
              <a:t> </a:t>
            </a:r>
            <a:r>
              <a:rPr lang="fr-FR" dirty="0" err="1" smtClean="0">
                <a:effectLst/>
              </a:rPr>
              <a:t>governments</a:t>
            </a:r>
            <a:r>
              <a:rPr lang="fr-FR" dirty="0" smtClean="0">
                <a:effectLst/>
              </a:rPr>
              <a:t>, non-</a:t>
            </a:r>
            <a:r>
              <a:rPr lang="fr-FR" dirty="0" err="1" smtClean="0">
                <a:effectLst/>
              </a:rPr>
              <a:t>governmental</a:t>
            </a:r>
            <a:r>
              <a:rPr lang="fr-FR" dirty="0" smtClean="0">
                <a:effectLst/>
              </a:rPr>
              <a:t> </a:t>
            </a:r>
            <a:r>
              <a:rPr lang="fr-FR" dirty="0" err="1" smtClean="0">
                <a:effectLst/>
              </a:rPr>
              <a:t>sector</a:t>
            </a:r>
            <a:r>
              <a:rPr lang="fr-FR" dirty="0" smtClean="0">
                <a:effectLst/>
              </a:rPr>
              <a:t>, </a:t>
            </a:r>
            <a:r>
              <a:rPr lang="fr-FR" dirty="0" err="1" smtClean="0">
                <a:effectLst/>
              </a:rPr>
              <a:t>foundations</a:t>
            </a:r>
            <a:r>
              <a:rPr lang="fr-FR" dirty="0" smtClean="0">
                <a:effectLst/>
              </a:rPr>
              <a:t> and </a:t>
            </a:r>
            <a:r>
              <a:rPr lang="fr-FR" dirty="0" err="1" smtClean="0">
                <a:effectLst/>
              </a:rPr>
              <a:t>academic</a:t>
            </a:r>
            <a:r>
              <a:rPr lang="fr-FR" dirty="0" smtClean="0">
                <a:effectLst/>
              </a:rPr>
              <a:t>, </a:t>
            </a:r>
            <a:r>
              <a:rPr lang="fr-FR" dirty="0" err="1" smtClean="0">
                <a:effectLst/>
              </a:rPr>
              <a:t>domestic</a:t>
            </a:r>
            <a:r>
              <a:rPr lang="fr-FR" dirty="0" smtClean="0">
                <a:effectLst/>
              </a:rPr>
              <a:t> businesses and </a:t>
            </a:r>
            <a:r>
              <a:rPr lang="fr-FR" dirty="0" err="1" smtClean="0">
                <a:effectLst/>
              </a:rPr>
              <a:t>households</a:t>
            </a:r>
            <a:r>
              <a:rPr lang="fr-FR" dirty="0" smtClean="0">
                <a:effectLst/>
              </a:rPr>
              <a:t>. Financial contributions </a:t>
            </a:r>
            <a:r>
              <a:rPr lang="fr-FR" dirty="0" err="1" smtClean="0">
                <a:effectLst/>
              </a:rPr>
              <a:t>from</a:t>
            </a:r>
            <a:r>
              <a:rPr lang="fr-FR" dirty="0" smtClean="0">
                <a:effectLst/>
              </a:rPr>
              <a:t> non-</a:t>
            </a:r>
            <a:r>
              <a:rPr lang="fr-FR" dirty="0" err="1" smtClean="0">
                <a:effectLst/>
              </a:rPr>
              <a:t>governmental</a:t>
            </a:r>
            <a:r>
              <a:rPr lang="fr-FR" dirty="0" smtClean="0">
                <a:effectLst/>
              </a:rPr>
              <a:t> </a:t>
            </a:r>
            <a:r>
              <a:rPr lang="fr-FR" dirty="0" err="1" smtClean="0">
                <a:effectLst/>
              </a:rPr>
              <a:t>sector</a:t>
            </a:r>
            <a:r>
              <a:rPr lang="fr-FR" dirty="0" smtClean="0">
                <a:effectLst/>
              </a:rPr>
              <a:t>, </a:t>
            </a:r>
            <a:r>
              <a:rPr lang="fr-FR" dirty="0" err="1" smtClean="0">
                <a:effectLst/>
              </a:rPr>
              <a:t>domestic</a:t>
            </a:r>
            <a:r>
              <a:rPr lang="fr-FR" dirty="0" smtClean="0">
                <a:effectLst/>
              </a:rPr>
              <a:t> businesses and </a:t>
            </a:r>
            <a:r>
              <a:rPr lang="fr-FR" dirty="0" err="1" smtClean="0">
                <a:effectLst/>
              </a:rPr>
              <a:t>households</a:t>
            </a:r>
            <a:r>
              <a:rPr lang="fr-FR" dirty="0" smtClean="0">
                <a:effectLst/>
              </a:rPr>
              <a:t> are </a:t>
            </a:r>
            <a:r>
              <a:rPr lang="fr-FR" dirty="0" err="1" smtClean="0">
                <a:effectLst/>
              </a:rPr>
              <a:t>voluntary</a:t>
            </a:r>
            <a:r>
              <a:rPr lang="fr-FR" dirty="0" smtClean="0">
                <a:effectLst/>
              </a:rPr>
              <a:t> in nature, and do not </a:t>
            </a:r>
            <a:r>
              <a:rPr lang="fr-FR" dirty="0" err="1" smtClean="0">
                <a:effectLst/>
              </a:rPr>
              <a:t>include</a:t>
            </a:r>
            <a:r>
              <a:rPr lang="fr-FR" dirty="0" smtClean="0">
                <a:effectLst/>
              </a:rPr>
              <a:t> taxation-</a:t>
            </a:r>
            <a:r>
              <a:rPr lang="fr-FR" dirty="0" err="1" smtClean="0">
                <a:effectLst/>
              </a:rPr>
              <a:t>related</a:t>
            </a:r>
            <a:r>
              <a:rPr lang="fr-FR" dirty="0" smtClean="0">
                <a:effectLst/>
              </a:rPr>
              <a:t> contributions. </a:t>
            </a:r>
            <a:r>
              <a:rPr lang="fr-FR" dirty="0" err="1" smtClean="0">
                <a:effectLst/>
              </a:rPr>
              <a:t>Rationale</a:t>
            </a:r>
            <a:r>
              <a:rPr lang="fr-FR" dirty="0" smtClean="0">
                <a:effectLst/>
              </a:rPr>
              <a:t> The </a:t>
            </a:r>
            <a:r>
              <a:rPr lang="fr-FR" dirty="0" err="1" smtClean="0">
                <a:effectLst/>
              </a:rPr>
              <a:t>stewardship</a:t>
            </a:r>
            <a:r>
              <a:rPr lang="fr-FR" dirty="0" smtClean="0">
                <a:effectLst/>
              </a:rPr>
              <a:t> of </a:t>
            </a:r>
            <a:r>
              <a:rPr lang="fr-FR" dirty="0" err="1" smtClean="0">
                <a:effectLst/>
              </a:rPr>
              <a:t>biodiversity</a:t>
            </a:r>
            <a:r>
              <a:rPr lang="fr-FR" dirty="0" smtClean="0">
                <a:effectLst/>
              </a:rPr>
              <a:t> and </a:t>
            </a:r>
            <a:r>
              <a:rPr lang="fr-FR" dirty="0" err="1" smtClean="0">
                <a:effectLst/>
              </a:rPr>
              <a:t>ecosystem</a:t>
            </a:r>
            <a:r>
              <a:rPr lang="fr-FR" dirty="0" smtClean="0">
                <a:effectLst/>
              </a:rPr>
              <a:t> services has been </a:t>
            </a:r>
            <a:r>
              <a:rPr lang="fr-FR" dirty="0" err="1" smtClean="0">
                <a:effectLst/>
              </a:rPr>
              <a:t>traditionally</a:t>
            </a:r>
            <a:r>
              <a:rPr lang="fr-FR" dirty="0" smtClean="0">
                <a:effectLst/>
              </a:rPr>
              <a:t> </a:t>
            </a:r>
            <a:r>
              <a:rPr lang="fr-FR" dirty="0" err="1" smtClean="0">
                <a:effectLst/>
              </a:rPr>
              <a:t>ensured</a:t>
            </a:r>
            <a:r>
              <a:rPr lang="fr-FR" dirty="0" smtClean="0">
                <a:effectLst/>
              </a:rPr>
              <a:t> by </a:t>
            </a:r>
            <a:r>
              <a:rPr lang="fr-FR" dirty="0" err="1" smtClean="0">
                <a:effectLst/>
              </a:rPr>
              <a:t>domestic</a:t>
            </a:r>
            <a:r>
              <a:rPr lang="fr-FR" dirty="0" smtClean="0">
                <a:effectLst/>
              </a:rPr>
              <a:t> </a:t>
            </a:r>
            <a:r>
              <a:rPr lang="fr-FR" dirty="0" err="1" smtClean="0">
                <a:effectLst/>
              </a:rPr>
              <a:t>users</a:t>
            </a:r>
            <a:r>
              <a:rPr lang="fr-FR" dirty="0" smtClean="0">
                <a:effectLst/>
              </a:rPr>
              <a:t>, </a:t>
            </a:r>
            <a:r>
              <a:rPr lang="fr-FR" dirty="0" err="1" smtClean="0">
                <a:effectLst/>
              </a:rPr>
              <a:t>particularly</a:t>
            </a:r>
            <a:r>
              <a:rPr lang="fr-FR" dirty="0" smtClean="0">
                <a:effectLst/>
              </a:rPr>
              <a:t> by </a:t>
            </a:r>
            <a:r>
              <a:rPr lang="fr-FR" dirty="0" err="1" smtClean="0">
                <a:effectLst/>
              </a:rPr>
              <a:t>indigenous</a:t>
            </a:r>
            <a:r>
              <a:rPr lang="fr-FR" dirty="0" smtClean="0">
                <a:effectLst/>
              </a:rPr>
              <a:t> peoples and local </a:t>
            </a:r>
            <a:r>
              <a:rPr lang="fr-FR" dirty="0" err="1" smtClean="0">
                <a:effectLst/>
              </a:rPr>
              <a:t>communities</a:t>
            </a:r>
            <a:r>
              <a:rPr lang="fr-FR" dirty="0" smtClean="0">
                <a:effectLst/>
              </a:rPr>
              <a:t>. The </a:t>
            </a:r>
            <a:r>
              <a:rPr lang="fr-FR" dirty="0" err="1" smtClean="0">
                <a:effectLst/>
              </a:rPr>
              <a:t>associated</a:t>
            </a:r>
            <a:r>
              <a:rPr lang="fr-FR" dirty="0" smtClean="0">
                <a:effectLst/>
              </a:rPr>
              <a:t> </a:t>
            </a:r>
            <a:r>
              <a:rPr lang="fr-FR" dirty="0" err="1" smtClean="0">
                <a:effectLst/>
              </a:rPr>
              <a:t>financial</a:t>
            </a:r>
            <a:r>
              <a:rPr lang="fr-FR" dirty="0" smtClean="0">
                <a:effectLst/>
              </a:rPr>
              <a:t> contributions, </a:t>
            </a:r>
            <a:r>
              <a:rPr lang="fr-FR" dirty="0" err="1" smtClean="0">
                <a:effectLst/>
              </a:rPr>
              <a:t>however</a:t>
            </a:r>
            <a:r>
              <a:rPr lang="fr-FR" dirty="0" smtClean="0">
                <a:effectLst/>
              </a:rPr>
              <a:t>, have </a:t>
            </a:r>
            <a:r>
              <a:rPr lang="fr-FR" dirty="0" err="1" smtClean="0">
                <a:effectLst/>
              </a:rPr>
              <a:t>never</a:t>
            </a:r>
            <a:r>
              <a:rPr lang="fr-FR" dirty="0" smtClean="0">
                <a:effectLst/>
              </a:rPr>
              <a:t> been </a:t>
            </a:r>
            <a:r>
              <a:rPr lang="fr-FR" dirty="0" err="1" smtClean="0">
                <a:effectLst/>
              </a:rPr>
              <a:t>counted</a:t>
            </a:r>
            <a:r>
              <a:rPr lang="fr-FR" dirty="0" smtClean="0">
                <a:effectLst/>
              </a:rPr>
              <a:t> </a:t>
            </a:r>
            <a:r>
              <a:rPr lang="fr-FR" dirty="0" err="1" smtClean="0">
                <a:effectLst/>
              </a:rPr>
              <a:t>appropriately</a:t>
            </a:r>
            <a:r>
              <a:rPr lang="fr-FR" dirty="0" smtClean="0">
                <a:effectLst/>
              </a:rPr>
              <a:t>. </a:t>
            </a:r>
            <a:r>
              <a:rPr lang="fr-FR" dirty="0" err="1" smtClean="0">
                <a:effectLst/>
              </a:rPr>
              <a:t>Although</a:t>
            </a:r>
            <a:r>
              <a:rPr lang="fr-FR" dirty="0" smtClean="0">
                <a:effectLst/>
              </a:rPr>
              <a:t> the </a:t>
            </a:r>
            <a:r>
              <a:rPr lang="fr-FR" dirty="0" err="1" smtClean="0">
                <a:effectLst/>
              </a:rPr>
              <a:t>loss</a:t>
            </a:r>
            <a:r>
              <a:rPr lang="fr-FR" dirty="0" smtClean="0">
                <a:effectLst/>
              </a:rPr>
              <a:t> of </a:t>
            </a:r>
            <a:r>
              <a:rPr lang="fr-FR" dirty="0" err="1" smtClean="0">
                <a:effectLst/>
              </a:rPr>
              <a:t>biodiversity</a:t>
            </a:r>
            <a:r>
              <a:rPr lang="fr-FR" dirty="0" smtClean="0">
                <a:effectLst/>
              </a:rPr>
              <a:t> and </a:t>
            </a:r>
            <a:r>
              <a:rPr lang="fr-FR" dirty="0" err="1" smtClean="0">
                <a:effectLst/>
              </a:rPr>
              <a:t>ecosystem</a:t>
            </a:r>
            <a:r>
              <a:rPr lang="fr-FR" dirty="0" smtClean="0">
                <a:effectLst/>
              </a:rPr>
              <a:t> services has been </a:t>
            </a:r>
            <a:r>
              <a:rPr lang="fr-FR" dirty="0" err="1" smtClean="0">
                <a:effectLst/>
              </a:rPr>
              <a:t>recognized</a:t>
            </a:r>
            <a:r>
              <a:rPr lang="fr-FR" dirty="0" smtClean="0">
                <a:effectLst/>
              </a:rPr>
              <a:t> as a </a:t>
            </a:r>
            <a:r>
              <a:rPr lang="fr-FR" dirty="0" err="1" smtClean="0">
                <a:effectLst/>
              </a:rPr>
              <a:t>common</a:t>
            </a:r>
            <a:r>
              <a:rPr lang="fr-FR" dirty="0" smtClean="0">
                <a:effectLst/>
              </a:rPr>
              <a:t> </a:t>
            </a:r>
            <a:r>
              <a:rPr lang="fr-FR" dirty="0" err="1" smtClean="0">
                <a:effectLst/>
              </a:rPr>
              <a:t>concern</a:t>
            </a:r>
            <a:r>
              <a:rPr lang="fr-FR" dirty="0" smtClean="0">
                <a:effectLst/>
              </a:rPr>
              <a:t>, </a:t>
            </a:r>
            <a:r>
              <a:rPr lang="fr-FR" dirty="0" err="1" smtClean="0">
                <a:effectLst/>
              </a:rPr>
              <a:t>domestic</a:t>
            </a:r>
            <a:r>
              <a:rPr lang="fr-FR" dirty="0" smtClean="0">
                <a:effectLst/>
              </a:rPr>
              <a:t> </a:t>
            </a:r>
            <a:r>
              <a:rPr lang="fr-FR" dirty="0" err="1" smtClean="0">
                <a:effectLst/>
              </a:rPr>
              <a:t>financial</a:t>
            </a:r>
            <a:r>
              <a:rPr lang="fr-FR" dirty="0" smtClean="0">
                <a:effectLst/>
              </a:rPr>
              <a:t> contributions have been </a:t>
            </a:r>
            <a:r>
              <a:rPr lang="fr-FR" dirty="0" err="1" smtClean="0">
                <a:effectLst/>
              </a:rPr>
              <a:t>largely</a:t>
            </a:r>
            <a:r>
              <a:rPr lang="fr-FR" dirty="0" smtClean="0">
                <a:effectLst/>
              </a:rPr>
              <a:t> </a:t>
            </a:r>
            <a:r>
              <a:rPr lang="fr-FR" dirty="0" err="1" smtClean="0">
                <a:effectLst/>
              </a:rPr>
              <a:t>ignored</a:t>
            </a:r>
            <a:r>
              <a:rPr lang="fr-FR" dirty="0" smtClean="0">
                <a:effectLst/>
              </a:rPr>
              <a:t> or not </a:t>
            </a:r>
            <a:r>
              <a:rPr lang="fr-FR" dirty="0" err="1" smtClean="0">
                <a:effectLst/>
              </a:rPr>
              <a:t>duly</a:t>
            </a:r>
            <a:r>
              <a:rPr lang="fr-FR" dirty="0" smtClean="0">
                <a:effectLst/>
              </a:rPr>
              <a:t> </a:t>
            </a:r>
            <a:r>
              <a:rPr lang="fr-FR" dirty="0" err="1" smtClean="0">
                <a:effectLst/>
              </a:rPr>
              <a:t>recognized</a:t>
            </a:r>
            <a:r>
              <a:rPr lang="fr-FR" dirty="0" smtClean="0">
                <a:effectLst/>
              </a:rPr>
              <a:t> </a:t>
            </a:r>
            <a:r>
              <a:rPr lang="fr-FR" dirty="0" err="1" smtClean="0">
                <a:effectLst/>
              </a:rPr>
              <a:t>globally</a:t>
            </a:r>
            <a:r>
              <a:rPr lang="fr-FR" dirty="0" smtClean="0">
                <a:effectLst/>
              </a:rPr>
              <a:t>. This has </a:t>
            </a:r>
            <a:r>
              <a:rPr lang="fr-FR" dirty="0" err="1" smtClean="0">
                <a:effectLst/>
              </a:rPr>
              <a:t>led</a:t>
            </a:r>
            <a:r>
              <a:rPr lang="fr-FR" dirty="0" smtClean="0">
                <a:effectLst/>
              </a:rPr>
              <a:t> to </a:t>
            </a:r>
            <a:r>
              <a:rPr lang="fr-FR" dirty="0" err="1" smtClean="0">
                <a:effectLst/>
              </a:rPr>
              <a:t>further</a:t>
            </a:r>
            <a:r>
              <a:rPr lang="fr-FR" dirty="0" smtClean="0">
                <a:effectLst/>
              </a:rPr>
              <a:t> </a:t>
            </a:r>
            <a:r>
              <a:rPr lang="fr-FR" dirty="0" err="1" smtClean="0">
                <a:effectLst/>
              </a:rPr>
              <a:t>problems</a:t>
            </a:r>
            <a:r>
              <a:rPr lang="fr-FR" dirty="0" smtClean="0">
                <a:effectLst/>
              </a:rPr>
              <a:t> in </a:t>
            </a:r>
            <a:r>
              <a:rPr lang="fr-FR" dirty="0" err="1" smtClean="0">
                <a:effectLst/>
              </a:rPr>
              <a:t>considering</a:t>
            </a:r>
            <a:r>
              <a:rPr lang="fr-FR" dirty="0" smtClean="0">
                <a:effectLst/>
              </a:rPr>
              <a:t> the linkage and synergies </a:t>
            </a:r>
            <a:r>
              <a:rPr lang="fr-FR" dirty="0" err="1" smtClean="0">
                <a:effectLst/>
              </a:rPr>
              <a:t>between</a:t>
            </a:r>
            <a:r>
              <a:rPr lang="fr-FR" dirty="0" smtClean="0">
                <a:effectLst/>
              </a:rPr>
              <a:t> </a:t>
            </a:r>
            <a:r>
              <a:rPr lang="fr-FR" dirty="0" err="1" smtClean="0">
                <a:effectLst/>
              </a:rPr>
              <a:t>domestic</a:t>
            </a:r>
            <a:r>
              <a:rPr lang="fr-FR" dirty="0" smtClean="0">
                <a:effectLst/>
              </a:rPr>
              <a:t> and </a:t>
            </a:r>
            <a:r>
              <a:rPr lang="fr-FR" dirty="0" err="1" smtClean="0">
                <a:effectLst/>
              </a:rPr>
              <a:t>foreign</a:t>
            </a:r>
            <a:r>
              <a:rPr lang="fr-FR" dirty="0" smtClean="0">
                <a:effectLst/>
              </a:rPr>
              <a:t> </a:t>
            </a:r>
            <a:r>
              <a:rPr lang="fr-FR" dirty="0" err="1" smtClean="0">
                <a:effectLst/>
              </a:rPr>
              <a:t>financial</a:t>
            </a:r>
            <a:r>
              <a:rPr lang="fr-FR" dirty="0" smtClean="0">
                <a:effectLst/>
              </a:rPr>
              <a:t> support. Global discussions of </a:t>
            </a:r>
            <a:r>
              <a:rPr lang="fr-FR" dirty="0" err="1" smtClean="0">
                <a:effectLst/>
              </a:rPr>
              <a:t>biodiversity</a:t>
            </a:r>
            <a:r>
              <a:rPr lang="fr-FR" dirty="0" smtClean="0">
                <a:effectLst/>
              </a:rPr>
              <a:t> </a:t>
            </a:r>
            <a:r>
              <a:rPr lang="fr-FR" dirty="0" err="1" smtClean="0">
                <a:effectLst/>
              </a:rPr>
              <a:t>financing</a:t>
            </a:r>
            <a:r>
              <a:rPr lang="fr-FR" dirty="0" smtClean="0">
                <a:effectLst/>
              </a:rPr>
              <a:t> </a:t>
            </a:r>
            <a:r>
              <a:rPr lang="fr-FR" dirty="0" err="1" smtClean="0">
                <a:effectLst/>
              </a:rPr>
              <a:t>cannot</a:t>
            </a:r>
            <a:r>
              <a:rPr lang="fr-FR" dirty="0" smtClean="0">
                <a:effectLst/>
              </a:rPr>
              <a:t> </a:t>
            </a:r>
            <a:r>
              <a:rPr lang="fr-FR" dirty="0" err="1" smtClean="0">
                <a:effectLst/>
              </a:rPr>
              <a:t>proceed</a:t>
            </a:r>
            <a:r>
              <a:rPr lang="fr-FR" dirty="0" smtClean="0">
                <a:effectLst/>
              </a:rPr>
              <a:t> </a:t>
            </a:r>
            <a:r>
              <a:rPr lang="fr-FR" dirty="0" err="1" smtClean="0">
                <a:effectLst/>
              </a:rPr>
              <a:t>appropriately</a:t>
            </a:r>
            <a:r>
              <a:rPr lang="fr-FR" dirty="0" smtClean="0">
                <a:effectLst/>
              </a:rPr>
              <a:t> </a:t>
            </a:r>
            <a:r>
              <a:rPr lang="fr-FR" dirty="0" err="1" smtClean="0">
                <a:effectLst/>
              </a:rPr>
              <a:t>without</a:t>
            </a:r>
            <a:r>
              <a:rPr lang="fr-FR" dirty="0" smtClean="0">
                <a:effectLst/>
              </a:rPr>
              <a:t> the information </a:t>
            </a:r>
            <a:r>
              <a:rPr lang="fr-FR" dirty="0" err="1" smtClean="0">
                <a:effectLst/>
              </a:rPr>
              <a:t>concerning</a:t>
            </a:r>
            <a:r>
              <a:rPr lang="fr-FR" dirty="0" smtClean="0">
                <a:effectLst/>
              </a:rPr>
              <a:t> </a:t>
            </a:r>
            <a:r>
              <a:rPr lang="fr-FR" dirty="0" err="1" smtClean="0">
                <a:effectLst/>
              </a:rPr>
              <a:t>domestic</a:t>
            </a:r>
            <a:r>
              <a:rPr lang="fr-FR" dirty="0" smtClean="0">
                <a:effectLst/>
              </a:rPr>
              <a:t> </a:t>
            </a:r>
            <a:r>
              <a:rPr lang="fr-FR" dirty="0" err="1" smtClean="0">
                <a:effectLst/>
              </a:rPr>
              <a:t>financial</a:t>
            </a:r>
            <a:r>
              <a:rPr lang="fr-FR" dirty="0" smtClean="0">
                <a:effectLst/>
              </a:rPr>
              <a:t> support to </a:t>
            </a:r>
            <a:r>
              <a:rPr lang="fr-FR" dirty="0" err="1" smtClean="0">
                <a:effectLst/>
              </a:rPr>
              <a:t>domestic</a:t>
            </a:r>
            <a:r>
              <a:rPr lang="fr-FR" dirty="0" smtClean="0">
                <a:effectLst/>
              </a:rPr>
              <a:t> </a:t>
            </a:r>
            <a:r>
              <a:rPr lang="fr-FR" dirty="0" err="1" smtClean="0">
                <a:effectLst/>
              </a:rPr>
              <a:t>biodiversity</a:t>
            </a:r>
            <a:r>
              <a:rPr lang="fr-FR" dirty="0" smtClean="0">
                <a:effectLst/>
              </a:rPr>
              <a:t> </a:t>
            </a:r>
            <a:r>
              <a:rPr lang="fr-FR" dirty="0" err="1" smtClean="0">
                <a:effectLst/>
              </a:rPr>
              <a:t>activities</a:t>
            </a:r>
            <a:r>
              <a:rPr lang="fr-FR" dirty="0" smtClean="0">
                <a:effectLst/>
              </a:rPr>
              <a:t>. Data collection and source </a:t>
            </a:r>
            <a:r>
              <a:rPr lang="fr-FR" dirty="0" err="1" smtClean="0">
                <a:effectLst/>
              </a:rPr>
              <a:t>Governmental</a:t>
            </a:r>
            <a:r>
              <a:rPr lang="fr-FR" dirty="0" smtClean="0">
                <a:effectLst/>
              </a:rPr>
              <a:t> data </a:t>
            </a:r>
            <a:r>
              <a:rPr lang="fr-FR" dirty="0" err="1" smtClean="0">
                <a:effectLst/>
              </a:rPr>
              <a:t>generally</a:t>
            </a:r>
            <a:r>
              <a:rPr lang="fr-FR" dirty="0" smtClean="0">
                <a:effectLst/>
              </a:rPr>
              <a:t> </a:t>
            </a:r>
            <a:r>
              <a:rPr lang="fr-FR" dirty="0" err="1" smtClean="0">
                <a:effectLst/>
              </a:rPr>
              <a:t>can</a:t>
            </a:r>
            <a:r>
              <a:rPr lang="fr-FR" dirty="0" smtClean="0">
                <a:effectLst/>
              </a:rPr>
              <a:t> </a:t>
            </a:r>
            <a:r>
              <a:rPr lang="fr-FR" dirty="0" err="1" smtClean="0">
                <a:effectLst/>
              </a:rPr>
              <a:t>be</a:t>
            </a:r>
            <a:r>
              <a:rPr lang="fr-FR" dirty="0" smtClean="0">
                <a:effectLst/>
              </a:rPr>
              <a:t> </a:t>
            </a:r>
            <a:r>
              <a:rPr lang="fr-FR" dirty="0" err="1" smtClean="0">
                <a:effectLst/>
              </a:rPr>
              <a:t>found</a:t>
            </a:r>
            <a:r>
              <a:rPr lang="fr-FR" dirty="0" smtClean="0">
                <a:effectLst/>
              </a:rPr>
              <a:t> </a:t>
            </a:r>
            <a:r>
              <a:rPr lang="fr-FR" dirty="0" err="1" smtClean="0">
                <a:effectLst/>
              </a:rPr>
              <a:t>from</a:t>
            </a:r>
            <a:r>
              <a:rPr lang="fr-FR" dirty="0" smtClean="0">
                <a:effectLst/>
              </a:rPr>
              <a:t> </a:t>
            </a:r>
            <a:r>
              <a:rPr lang="fr-FR" dirty="0" err="1" smtClean="0">
                <a:effectLst/>
              </a:rPr>
              <a:t>governmental</a:t>
            </a:r>
            <a:r>
              <a:rPr lang="fr-FR" dirty="0" smtClean="0">
                <a:effectLst/>
              </a:rPr>
              <a:t> </a:t>
            </a:r>
            <a:r>
              <a:rPr lang="fr-FR" dirty="0" err="1" smtClean="0">
                <a:effectLst/>
              </a:rPr>
              <a:t>budgetary</a:t>
            </a:r>
            <a:r>
              <a:rPr lang="fr-FR" dirty="0" smtClean="0">
                <a:effectLst/>
              </a:rPr>
              <a:t> documents. Financial data for the </a:t>
            </a:r>
            <a:r>
              <a:rPr lang="fr-FR" dirty="0" err="1" smtClean="0">
                <a:effectLst/>
              </a:rPr>
              <a:t>private</a:t>
            </a:r>
            <a:r>
              <a:rPr lang="fr-FR" dirty="0" smtClean="0">
                <a:effectLst/>
              </a:rPr>
              <a:t> </a:t>
            </a:r>
            <a:r>
              <a:rPr lang="fr-FR" dirty="0" err="1" smtClean="0">
                <a:effectLst/>
              </a:rPr>
              <a:t>sector</a:t>
            </a:r>
            <a:r>
              <a:rPr lang="fr-FR" dirty="0" smtClean="0">
                <a:effectLst/>
              </a:rPr>
              <a:t>, non-</a:t>
            </a:r>
            <a:r>
              <a:rPr lang="fr-FR" dirty="0" err="1" smtClean="0">
                <a:effectLst/>
              </a:rPr>
              <a:t>governmental</a:t>
            </a:r>
            <a:r>
              <a:rPr lang="fr-FR" dirty="0" smtClean="0">
                <a:effectLst/>
              </a:rPr>
              <a:t> </a:t>
            </a:r>
            <a:r>
              <a:rPr lang="fr-FR" dirty="0" err="1" smtClean="0">
                <a:effectLst/>
              </a:rPr>
              <a:t>organizations</a:t>
            </a:r>
            <a:r>
              <a:rPr lang="fr-FR" dirty="0" smtClean="0">
                <a:effectLst/>
              </a:rPr>
              <a:t>, </a:t>
            </a:r>
            <a:r>
              <a:rPr lang="fr-FR" dirty="0" err="1" smtClean="0">
                <a:effectLst/>
              </a:rPr>
              <a:t>foundations</a:t>
            </a:r>
            <a:r>
              <a:rPr lang="fr-FR" dirty="0" smtClean="0">
                <a:effectLst/>
              </a:rPr>
              <a:t> and </a:t>
            </a:r>
            <a:r>
              <a:rPr lang="fr-FR" dirty="0" err="1" smtClean="0">
                <a:effectLst/>
              </a:rPr>
              <a:t>academia</a:t>
            </a:r>
            <a:r>
              <a:rPr lang="fr-FR" dirty="0" smtClean="0">
                <a:effectLst/>
              </a:rPr>
              <a:t> </a:t>
            </a:r>
            <a:r>
              <a:rPr lang="fr-FR" dirty="0" err="1" smtClean="0">
                <a:effectLst/>
              </a:rPr>
              <a:t>may</a:t>
            </a:r>
            <a:r>
              <a:rPr lang="fr-FR" dirty="0" smtClean="0">
                <a:effectLst/>
              </a:rPr>
              <a:t> </a:t>
            </a:r>
            <a:r>
              <a:rPr lang="fr-FR" dirty="0" err="1" smtClean="0">
                <a:effectLst/>
              </a:rPr>
              <a:t>be</a:t>
            </a:r>
            <a:r>
              <a:rPr lang="fr-FR" dirty="0" smtClean="0">
                <a:effectLst/>
              </a:rPr>
              <a:t> </a:t>
            </a:r>
            <a:r>
              <a:rPr lang="fr-FR" dirty="0" err="1" smtClean="0">
                <a:effectLst/>
              </a:rPr>
              <a:t>obtained</a:t>
            </a:r>
            <a:r>
              <a:rPr lang="fr-FR" dirty="0" smtClean="0">
                <a:effectLst/>
              </a:rPr>
              <a:t> </a:t>
            </a:r>
            <a:r>
              <a:rPr lang="fr-FR" dirty="0" err="1" smtClean="0">
                <a:effectLst/>
              </a:rPr>
              <a:t>through</a:t>
            </a:r>
            <a:r>
              <a:rPr lang="fr-FR" dirty="0" smtClean="0">
                <a:effectLst/>
              </a:rPr>
              <a:t> respective associations, or </a:t>
            </a:r>
            <a:r>
              <a:rPr lang="fr-FR" dirty="0" err="1" smtClean="0">
                <a:effectLst/>
              </a:rPr>
              <a:t>survey</a:t>
            </a:r>
            <a:r>
              <a:rPr lang="fr-FR" dirty="0" smtClean="0">
                <a:effectLst/>
              </a:rPr>
              <a:t> and estimation </a:t>
            </a:r>
            <a:r>
              <a:rPr lang="fr-FR" dirty="0" err="1" smtClean="0">
                <a:effectLst/>
              </a:rPr>
              <a:t>procedures</a:t>
            </a:r>
            <a:r>
              <a:rPr lang="fr-FR" dirty="0" smtClean="0">
                <a:effectLst/>
              </a:rPr>
              <a:t>. The minimal scope of the latter data </a:t>
            </a:r>
            <a:r>
              <a:rPr lang="fr-FR" dirty="0" err="1" smtClean="0">
                <a:effectLst/>
              </a:rPr>
              <a:t>should</a:t>
            </a:r>
            <a:r>
              <a:rPr lang="fr-FR" dirty="0" smtClean="0">
                <a:effectLst/>
              </a:rPr>
              <a:t> </a:t>
            </a:r>
            <a:r>
              <a:rPr lang="fr-FR" dirty="0" err="1" smtClean="0">
                <a:effectLst/>
              </a:rPr>
              <a:t>cover</a:t>
            </a:r>
            <a:r>
              <a:rPr lang="fr-FR" dirty="0" smtClean="0">
                <a:effectLst/>
              </a:rPr>
              <a:t> </a:t>
            </a:r>
            <a:r>
              <a:rPr lang="fr-FR" dirty="0" err="1" smtClean="0">
                <a:effectLst/>
              </a:rPr>
              <a:t>those</a:t>
            </a:r>
            <a:r>
              <a:rPr lang="fr-FR" dirty="0" smtClean="0">
                <a:effectLst/>
              </a:rPr>
              <a:t> </a:t>
            </a:r>
            <a:r>
              <a:rPr lang="fr-FR" dirty="0" err="1" smtClean="0">
                <a:effectLst/>
              </a:rPr>
              <a:t>entities</a:t>
            </a:r>
            <a:r>
              <a:rPr lang="fr-FR" dirty="0" smtClean="0">
                <a:effectLst/>
              </a:rPr>
              <a:t> </a:t>
            </a:r>
            <a:r>
              <a:rPr lang="fr-FR" dirty="0" err="1" smtClean="0">
                <a:effectLst/>
              </a:rPr>
              <a:t>identified</a:t>
            </a:r>
            <a:r>
              <a:rPr lang="fr-FR" dirty="0" smtClean="0">
                <a:effectLst/>
              </a:rPr>
              <a:t> and </a:t>
            </a:r>
            <a:r>
              <a:rPr lang="fr-FR" dirty="0" err="1" smtClean="0">
                <a:effectLst/>
              </a:rPr>
              <a:t>recognized</a:t>
            </a:r>
            <a:r>
              <a:rPr lang="fr-FR" dirty="0" smtClean="0">
                <a:effectLst/>
              </a:rPr>
              <a:t> in national </a:t>
            </a:r>
            <a:r>
              <a:rPr lang="fr-FR" dirty="0" err="1" smtClean="0">
                <a:effectLst/>
              </a:rPr>
              <a:t>biodiversity</a:t>
            </a:r>
            <a:r>
              <a:rPr lang="fr-FR" dirty="0" smtClean="0">
                <a:effectLst/>
              </a:rPr>
              <a:t> </a:t>
            </a:r>
            <a:r>
              <a:rPr lang="fr-FR" dirty="0" err="1" smtClean="0">
                <a:effectLst/>
              </a:rPr>
              <a:t>strategies</a:t>
            </a:r>
            <a:r>
              <a:rPr lang="fr-FR" dirty="0" smtClean="0">
                <a:effectLst/>
              </a:rPr>
              <a:t> and action plans as </a:t>
            </a:r>
            <a:r>
              <a:rPr lang="fr-FR" dirty="0" err="1" smtClean="0">
                <a:effectLst/>
              </a:rPr>
              <a:t>well</a:t>
            </a:r>
            <a:r>
              <a:rPr lang="fr-FR" dirty="0" smtClean="0">
                <a:effectLst/>
              </a:rPr>
              <a:t> as national </a:t>
            </a:r>
            <a:r>
              <a:rPr lang="fr-FR" dirty="0" err="1" smtClean="0">
                <a:effectLst/>
              </a:rPr>
              <a:t>reporting</a:t>
            </a:r>
            <a:r>
              <a:rPr lang="fr-FR" dirty="0" smtClean="0">
                <a:effectLst/>
              </a:rPr>
              <a:t>.</a:t>
            </a:r>
            <a:endParaRPr lang="fr-FR" dirty="0" smtClean="0">
              <a:effectLst/>
            </a:endParaRPr>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BA322159-4287-4102-9A9D-9B7DEB73362B}" type="slidenum">
              <a:rPr lang="en-CA" altLang="en-US"/>
              <a:pPr eaLnBrk="1" hangingPunct="1">
                <a:spcBef>
                  <a:spcPct val="0"/>
                </a:spcBef>
              </a:pPr>
              <a:t>28</a:t>
            </a:fld>
            <a:endParaRPr lang="en-CA" altLang="en-US"/>
          </a:p>
        </p:txBody>
      </p:sp>
    </p:spTree>
    <p:extLst>
      <p:ext uri="{BB962C8B-B14F-4D97-AF65-F5344CB8AC3E}">
        <p14:creationId xmlns:p14="http://schemas.microsoft.com/office/powerpoint/2010/main" val="38156458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en-US" dirty="0" smtClean="0"/>
              <a:t>(1) Indiquez le montant total des ressources financières consacrées actuellement ou dans le passé récent, avant que les activités de mobilisation de ressources supplémentaires ont été entreprises. S'il vous plaît fournir également une évaluation de votre confiance dans le montant estimé (haut, bas moyen; alternativement fournir une gamme d'estimations).</a:t>
            </a:r>
            <a:endParaRPr lang="en-US" altLang="es-ES" dirty="0" smtClean="0"/>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E59EFE9-A151-45E8-B2C8-A8D81B22FD70}" type="slidenum">
              <a:rPr lang="en-CA" altLang="en-US"/>
              <a:pPr eaLnBrk="1" hangingPunct="1">
                <a:spcBef>
                  <a:spcPct val="0"/>
                </a:spcBef>
              </a:pPr>
              <a:t>29</a:t>
            </a:fld>
            <a:endParaRPr lang="en-CA" altLang="en-US"/>
          </a:p>
        </p:txBody>
      </p:sp>
    </p:spTree>
    <p:extLst>
      <p:ext uri="{BB962C8B-B14F-4D97-AF65-F5344CB8AC3E}">
        <p14:creationId xmlns:p14="http://schemas.microsoft.com/office/powerpoint/2010/main" val="18587985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s-ES" dirty="0" smtClean="0"/>
              <a:t>http://www.imf.org/external/pubs/ft/gfs/manual/gfs.htm</a:t>
            </a:r>
          </a:p>
          <a:p>
            <a:r>
              <a:rPr lang="fr-FR" altLang="en-US" dirty="0" smtClean="0"/>
              <a:t>(1) Le financement de la diversité biologique comprend non seulement des actions directes pour protéger la diversité biologique, mais aussi des fonds pour le financement lié à des actions dans différents secteurs (agriculture, foresterie, tourisme) de promouvoir des initiatives favorables à la diversité biologique qui ont d'autres objectifs principaux (approches fondées sur les écosystèmes, par exemple à atténuer les changements climatiques et l'adaptation). S'il vous plaît cocher la case appropriée si les chiffres fournis comprennent les ressources directement liées ou indirectement liés à la diversité biologique.(2) Les budgets gouvernementaux comprennent fonds publics dépensés par les agences gouvernementales ou gouvernementales pour aborder les questions de la diversité biologique domestique. Vous êtes invités à inclure des informations pertinentes à tous les niveaux de gouvernement, mais de fournir des informations du budget central au minimum. En fournissant des informations relatives aux différents niveaux de gouvernement, s'il vous plaît assurer que les fonds transférés entre les différents niveaux de gouvernement ne sont comptés qu'une </a:t>
            </a:r>
            <a:r>
              <a:rPr lang="fr-FR" altLang="en-US" dirty="0" err="1" smtClean="0"/>
              <a:t>fois.Comme</a:t>
            </a:r>
            <a:r>
              <a:rPr lang="fr-FR" altLang="en-US" dirty="0" smtClean="0"/>
              <a:t> l'accent est mis sur les dépenses, le soutien budgétaire reçue par les flux internationaux devrait être inclus.(3) Les dépenses </a:t>
            </a:r>
            <a:r>
              <a:rPr lang="fr-FR" altLang="en-US" dirty="0" err="1" smtClean="0"/>
              <a:t>extra-budgétaires</a:t>
            </a:r>
            <a:r>
              <a:rPr lang="fr-FR" altLang="en-US" dirty="0" smtClean="0"/>
              <a:t> comprennent les dépenses liées aux projets financés par l'APD ou OOF.(4) Le secteur privé comprend les entreprises privées.(5) Autres représente financement qui est des entreprises du secteur ni public ni privé. Les organisations non gouvernementales sont des organisations à but non lucratif représentant les grands groupes et qui sont légalement les organisations qui fonctionnent indépendamment du gouvernement constitués. Les fondations sont des organisations sans but lucratif qui donnent généralement soit des fonds, fournissent un soutien à d'autres organisations, et / ou directement fournissent un financement pour leurs propres fins de bienfaisance. Academia se réfère à toutes les institutions visant à faire progresser le développement des connaissances, y compris les établissements d'enseignement et de recherche. Le facteur d'unification entre ces trois types d'organisations est leur pas de statut de profit.(6) La contribution de l'action collective des communautés autochtones et locales en faveur de la conservation de la diversité biologique et l'utilisation coutumière durable, dans la mesure où elle peut être mesurée de manière appropriée et exprimée en termes monétaires, peut être rapportée ici. Par exemple, le cadre conceptuel et méthodologique pour l'évaluation de la contribution de l'action collective pour la conservation de la diversité biologique suggère effectuer une conversion de la superficie totale de terres conservées par les communautés locales à l'équivalent dans les fonds publics consacrés à la conservation d'une superficie équivalente à l'intérieur des aires protégées du gouvernement. Voir aussi la question 4.3 ci-dessous.(7) S'il vous plaît fournir des informations sur les méthodes appliquées pour estimer ces chiffres, en particulier celles sur les dépenses indirectement liés à la diversité biologique et ceux en dehors des budgets du gouvernement central. Le financement de la diversité biologique (</a:t>
            </a:r>
            <a:r>
              <a:rPr lang="fr-FR" altLang="en-US" dirty="0" err="1" smtClean="0"/>
              <a:t>BioFin</a:t>
            </a:r>
            <a:r>
              <a:rPr lang="fr-FR" altLang="en-US" dirty="0" smtClean="0"/>
              <a:t>) </a:t>
            </a:r>
            <a:r>
              <a:rPr lang="fr-FR" altLang="en-US" dirty="0" err="1" smtClean="0"/>
              <a:t>Workbook</a:t>
            </a:r>
            <a:r>
              <a:rPr lang="fr-FR" altLang="en-US" dirty="0" smtClean="0"/>
              <a:t> fournit des conseils méthodologiques. Dans les rapports passés dans le cadre de rapports préliminaires, les Parties ont fait référence à des méthodologies d'examen des dépenses publiques, et ont également souligné les comptes de dépenses de protection de l'environnement, en vertu de leur système de comptabilité économique de l'environnement (AEE). Une méthodologie pour estimer les dépenses infranationales consiste à calculer le rapport d'un sous-ensemble restreint des dépenses liées à la diversité biologique des gouvernements ou des municipalités provinciales, et l'application ultérieure de ce rapport aux budgets totaux de gouvernement </a:t>
            </a:r>
            <a:r>
              <a:rPr lang="fr-FR" altLang="en-US" dirty="0" err="1" smtClean="0"/>
              <a:t>sous-national.La</a:t>
            </a:r>
            <a:r>
              <a:rPr lang="fr-FR" altLang="en-US" dirty="0" smtClean="0"/>
              <a:t> plupart des pays Parties à la Convention sur la diversité biologique ont compilé des données financières pour soutenir le développement ou la préparation des rapports nationaux et des stratégies nationales de diversité biologique et des plans d'</a:t>
            </a:r>
            <a:r>
              <a:rPr lang="fr-FR" altLang="en-US" dirty="0" err="1" smtClean="0"/>
              <a:t>action.Les</a:t>
            </a:r>
            <a:r>
              <a:rPr lang="fr-FR" altLang="en-US" dirty="0" smtClean="0"/>
              <a:t> données de financement liés aux objectifs de diversité biologique sont généralement disponibles auprès des institutions nationales et internationales impliquées au niveau national ou identifiés dans les rapports nationaux et la planification de la diversité biologique. Mais les pays peuvent avoir leurs propres méthodes de collecte et de compilation des données financières qui répondent à leurs propres circonstances </a:t>
            </a:r>
            <a:r>
              <a:rPr lang="fr-FR" altLang="en-US" dirty="0" err="1" smtClean="0"/>
              <a:t>nationales.Budgets</a:t>
            </a:r>
            <a:r>
              <a:rPr lang="fr-FR" altLang="en-US" dirty="0" smtClean="0"/>
              <a:t> nationaux à tous les niveaux comprennent les budgets des administrations publiques aux niveaux national, régional / provincial et local. L'appui budgétaire fourni par les gouvernements étrangers devraient être comptées séparément des budgets nationaux. Là où les gouvernements infranationaux ne sont pas propres sources de revenus, ne sont que les budgets nationaux des budgets publics nationaux à tous les niveaux, y compris le transfert aux gouvernements sous-</a:t>
            </a:r>
            <a:r>
              <a:rPr lang="fr-FR" altLang="en-US" dirty="0" err="1" smtClean="0"/>
              <a:t>nationaux.DéfinitionUn</a:t>
            </a:r>
            <a:r>
              <a:rPr lang="fr-FR" altLang="en-US" dirty="0" smtClean="0"/>
              <a:t> soutien financier à la diversité biologique domestique peut provenir de gouvernements généraux, le secteur non-gouvernementales, les fondations et les entreprises nationales, académiques et des ménages. Les contributions financières du secteur non gouvernemental, les entreprises et les ménages domestiques sont de nature volontaire, et ne comprennent pas les contributions liées à la </a:t>
            </a:r>
            <a:r>
              <a:rPr lang="fr-FR" altLang="en-US" dirty="0" err="1" smtClean="0"/>
              <a:t>fiscalité.JustificationLa</a:t>
            </a:r>
            <a:r>
              <a:rPr lang="fr-FR" altLang="en-US" dirty="0" smtClean="0"/>
              <a:t> gestion des services écosystémiques et la diversité biologique a été traditionnellement assuré par les utilisateurs domestiques, en particulier par les peuples autochtones et les communautés locales. Les contributions financières associées, cependant, n'a jamais été comptabilisés de manière appropriée. Bien que la perte de diversité biologique et les services écosystémiques a été reconnue comme une préoccupation commune, les contributions financières nationales ont été largement ignorées ou non dûment reconnu à l'échelle mondiale. Cela a conduit à d'autres problèmes dans étant donné les liens et les synergies entre le soutien financier national et étranger. Discussions de financement global pour la diversité biologique ne peuvent pas procéder de façon appropriée sans que l'information concernant le soutien financier national aux activités de la diversité biologique </a:t>
            </a:r>
            <a:r>
              <a:rPr lang="fr-FR" altLang="en-US" dirty="0" err="1" smtClean="0"/>
              <a:t>domestique.La</a:t>
            </a:r>
            <a:r>
              <a:rPr lang="fr-FR" altLang="en-US" dirty="0" smtClean="0"/>
              <a:t> collecte de données et la </a:t>
            </a:r>
            <a:r>
              <a:rPr lang="fr-FR" altLang="en-US" dirty="0" err="1" smtClean="0"/>
              <a:t>sourceLes</a:t>
            </a:r>
            <a:r>
              <a:rPr lang="fr-FR" altLang="en-US" dirty="0" smtClean="0"/>
              <a:t> données gouvernementales peuvent généralement être trouvés dans les documents budgétaires gouvernementales. Les données financières </a:t>
            </a:r>
            <a:r>
              <a:rPr lang="fr-FR" altLang="en-US" dirty="0" err="1" smtClean="0"/>
              <a:t>pourle</a:t>
            </a:r>
            <a:r>
              <a:rPr lang="fr-FR" altLang="en-US" dirty="0" smtClean="0"/>
              <a:t> secteur privé, les organisations non gouvernementales, des fondations et des universités peut être obtenue </a:t>
            </a:r>
            <a:r>
              <a:rPr lang="fr-FR" altLang="en-US" dirty="0" err="1" smtClean="0"/>
              <a:t>parassociations</a:t>
            </a:r>
            <a:r>
              <a:rPr lang="fr-FR" altLang="en-US" dirty="0" smtClean="0"/>
              <a:t> respectives, ou les procédures d'enquête et d'estimation. La portée minimale de celle-ci des </a:t>
            </a:r>
            <a:r>
              <a:rPr lang="fr-FR" altLang="en-US" dirty="0" err="1" smtClean="0"/>
              <a:t>donnéesdevrait</a:t>
            </a:r>
            <a:r>
              <a:rPr lang="fr-FR" altLang="en-US" dirty="0" smtClean="0"/>
              <a:t> couvrir les entités identifiées et reconnues dans les stratégies nationales de diversité biologique et des plans d'</a:t>
            </a:r>
            <a:r>
              <a:rPr lang="fr-FR" altLang="en-US" dirty="0" err="1" smtClean="0"/>
              <a:t>actionainsi</a:t>
            </a:r>
            <a:r>
              <a:rPr lang="fr-FR" altLang="en-US" dirty="0" smtClean="0"/>
              <a:t> que les rapports nationaux.</a:t>
            </a:r>
            <a:endParaRPr lang="en-US" altLang="es-ES" dirty="0" smtClean="0"/>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328BEA3A-D926-4B3C-A154-0B6290DA91DE}" type="slidenum">
              <a:rPr lang="en-CA" altLang="en-US"/>
              <a:pPr eaLnBrk="1" hangingPunct="1">
                <a:spcBef>
                  <a:spcPct val="0"/>
                </a:spcBef>
              </a:pPr>
              <a:t>30</a:t>
            </a:fld>
            <a:endParaRPr lang="en-CA" altLang="en-US"/>
          </a:p>
        </p:txBody>
      </p:sp>
    </p:spTree>
    <p:extLst>
      <p:ext uri="{BB962C8B-B14F-4D97-AF65-F5344CB8AC3E}">
        <p14:creationId xmlns:p14="http://schemas.microsoft.com/office/powerpoint/2010/main" val="21855325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r>
              <a:rPr lang="en-US" b="1" dirty="0" smtClean="0"/>
              <a:t>CEPA</a:t>
            </a:r>
            <a:r>
              <a:rPr lang="en-US" dirty="0" smtClean="0"/>
              <a:t>, </a:t>
            </a:r>
            <a:r>
              <a:rPr lang="en-US" dirty="0" err="1" smtClean="0"/>
              <a:t>est</a:t>
            </a:r>
            <a:r>
              <a:rPr lang="en-US" dirty="0" smtClean="0"/>
              <a:t> la nomenclature </a:t>
            </a:r>
            <a:r>
              <a:rPr lang="en-US" dirty="0" err="1" smtClean="0"/>
              <a:t>statistique</a:t>
            </a:r>
            <a:r>
              <a:rPr lang="en-US" dirty="0" smtClean="0"/>
              <a:t> </a:t>
            </a:r>
            <a:r>
              <a:rPr lang="en-US" dirty="0" err="1" smtClean="0"/>
              <a:t>européenne</a:t>
            </a:r>
            <a:r>
              <a:rPr lang="en-US" dirty="0" smtClean="0"/>
              <a:t> type </a:t>
            </a:r>
            <a:r>
              <a:rPr lang="en-US" dirty="0" err="1" smtClean="0"/>
              <a:t>utilisée</a:t>
            </a:r>
            <a:r>
              <a:rPr lang="en-US" dirty="0" smtClean="0"/>
              <a:t> pour classer les </a:t>
            </a:r>
            <a:r>
              <a:rPr lang="en-US" dirty="0" err="1" smtClean="0"/>
              <a:t>activités</a:t>
            </a:r>
            <a:r>
              <a:rPr lang="en-US" dirty="0" smtClean="0"/>
              <a:t>, </a:t>
            </a:r>
            <a:r>
              <a:rPr lang="en-US" dirty="0" err="1" smtClean="0"/>
              <a:t>produits</a:t>
            </a:r>
            <a:r>
              <a:rPr lang="en-US" dirty="0" smtClean="0"/>
              <a:t>, </a:t>
            </a:r>
            <a:r>
              <a:rPr lang="en-US" dirty="0" err="1" smtClean="0"/>
              <a:t>dépenses</a:t>
            </a:r>
            <a:r>
              <a:rPr lang="en-US" dirty="0" smtClean="0"/>
              <a:t> et </a:t>
            </a:r>
            <a:r>
              <a:rPr lang="en-US" dirty="0" err="1" smtClean="0"/>
              <a:t>autres</a:t>
            </a:r>
            <a:r>
              <a:rPr lang="en-US" dirty="0" smtClean="0"/>
              <a:t> </a:t>
            </a:r>
            <a:r>
              <a:rPr lang="en-US" dirty="0" err="1" smtClean="0"/>
              <a:t>opérations</a:t>
            </a:r>
            <a:r>
              <a:rPr lang="en-US" dirty="0" smtClean="0"/>
              <a:t> </a:t>
            </a:r>
            <a:r>
              <a:rPr lang="en-US" dirty="0" err="1" smtClean="0"/>
              <a:t>dont</a:t>
            </a:r>
            <a:r>
              <a:rPr lang="en-US" dirty="0" smtClean="0"/>
              <a:t> </a:t>
            </a:r>
            <a:r>
              <a:rPr lang="en-US" dirty="0" err="1" smtClean="0"/>
              <a:t>l’objectif</a:t>
            </a:r>
            <a:r>
              <a:rPr lang="en-US" dirty="0" smtClean="0"/>
              <a:t> premier </a:t>
            </a:r>
            <a:r>
              <a:rPr lang="en-US" dirty="0" err="1" smtClean="0"/>
              <a:t>est</a:t>
            </a:r>
            <a:r>
              <a:rPr lang="en-US" dirty="0" smtClean="0"/>
              <a:t> la protection de </a:t>
            </a:r>
            <a:r>
              <a:rPr lang="en-US" dirty="0" err="1" smtClean="0"/>
              <a:t>l’environnement</a:t>
            </a:r>
            <a:r>
              <a:rPr lang="en-US" dirty="0" smtClean="0"/>
              <a:t>. </a:t>
            </a:r>
          </a:p>
          <a:p>
            <a:pPr rtl="0"/>
            <a:r>
              <a:rPr lang="en-US" dirty="0" err="1" smtClean="0"/>
              <a:t>Dans</a:t>
            </a:r>
            <a:r>
              <a:rPr lang="en-US" dirty="0" smtClean="0"/>
              <a:t> le cadre de la CEPA, les </a:t>
            </a:r>
            <a:r>
              <a:rPr lang="en-US" dirty="0" err="1" smtClean="0"/>
              <a:t>définitions</a:t>
            </a:r>
            <a:r>
              <a:rPr lang="en-US" dirty="0" smtClean="0"/>
              <a:t> </a:t>
            </a:r>
            <a:r>
              <a:rPr lang="en-US" dirty="0" err="1" smtClean="0"/>
              <a:t>suivantes</a:t>
            </a:r>
            <a:r>
              <a:rPr lang="en-US" dirty="0" smtClean="0"/>
              <a:t> </a:t>
            </a:r>
            <a:r>
              <a:rPr lang="en-US" dirty="0" err="1" smtClean="0"/>
              <a:t>sont</a:t>
            </a:r>
            <a:r>
              <a:rPr lang="en-US" dirty="0" smtClean="0"/>
              <a:t> </a:t>
            </a:r>
            <a:r>
              <a:rPr lang="en-US" dirty="0" err="1" smtClean="0"/>
              <a:t>utilisées</a:t>
            </a:r>
            <a:r>
              <a:rPr lang="en-US" dirty="0" smtClean="0"/>
              <a:t>. </a:t>
            </a:r>
          </a:p>
          <a:p>
            <a:pPr rtl="0"/>
            <a:r>
              <a:rPr lang="en-US" dirty="0" smtClean="0"/>
              <a:t>Les </a:t>
            </a:r>
            <a:r>
              <a:rPr lang="en-US" b="1" dirty="0" err="1" smtClean="0"/>
              <a:t>activités</a:t>
            </a:r>
            <a:r>
              <a:rPr lang="en-US" b="1" dirty="0" smtClean="0"/>
              <a:t> de protection de </a:t>
            </a:r>
            <a:r>
              <a:rPr lang="en-US" b="1" dirty="0" err="1" smtClean="0"/>
              <a:t>l’environnement</a:t>
            </a:r>
            <a:r>
              <a:rPr lang="en-US" dirty="0" smtClean="0"/>
              <a:t> </a:t>
            </a:r>
            <a:r>
              <a:rPr lang="en-US" dirty="0" err="1" smtClean="0"/>
              <a:t>sont</a:t>
            </a:r>
            <a:r>
              <a:rPr lang="en-US" dirty="0" smtClean="0"/>
              <a:t> des </a:t>
            </a:r>
            <a:r>
              <a:rPr lang="en-US" dirty="0" err="1" smtClean="0"/>
              <a:t>activités</a:t>
            </a:r>
            <a:r>
              <a:rPr lang="en-US" dirty="0" smtClean="0"/>
              <a:t> de production qui </a:t>
            </a:r>
            <a:r>
              <a:rPr lang="en-US" dirty="0" err="1" smtClean="0"/>
              <a:t>utilisent</a:t>
            </a:r>
            <a:r>
              <a:rPr lang="en-US" dirty="0" smtClean="0"/>
              <a:t> des </a:t>
            </a:r>
            <a:r>
              <a:rPr lang="en-US" dirty="0" err="1" smtClean="0"/>
              <a:t>équipements</a:t>
            </a:r>
            <a:r>
              <a:rPr lang="en-US" dirty="0" smtClean="0"/>
              <a:t>, de la main-</a:t>
            </a:r>
            <a:r>
              <a:rPr lang="en-US" dirty="0" err="1" smtClean="0"/>
              <a:t>d’œuvre</a:t>
            </a:r>
            <a:r>
              <a:rPr lang="en-US" dirty="0" smtClean="0"/>
              <a:t>, des </a:t>
            </a:r>
            <a:r>
              <a:rPr lang="en-US" dirty="0" err="1" smtClean="0"/>
              <a:t>procédés</a:t>
            </a:r>
            <a:r>
              <a:rPr lang="en-US" dirty="0" smtClean="0"/>
              <a:t> de fabrication, des </a:t>
            </a:r>
            <a:r>
              <a:rPr lang="en-US" dirty="0" err="1" smtClean="0"/>
              <a:t>réseaux</a:t>
            </a:r>
            <a:r>
              <a:rPr lang="en-US" dirty="0" smtClean="0"/>
              <a:t> </a:t>
            </a:r>
            <a:r>
              <a:rPr lang="en-US" dirty="0" err="1" smtClean="0"/>
              <a:t>d’information</a:t>
            </a:r>
            <a:r>
              <a:rPr lang="en-US" dirty="0" smtClean="0"/>
              <a:t> </a:t>
            </a:r>
            <a:r>
              <a:rPr lang="en-US" dirty="0" err="1" smtClean="0"/>
              <a:t>ou</a:t>
            </a:r>
            <a:r>
              <a:rPr lang="en-US" dirty="0" smtClean="0"/>
              <a:t> des </a:t>
            </a:r>
            <a:r>
              <a:rPr lang="en-US" dirty="0" err="1" smtClean="0"/>
              <a:t>produits</a:t>
            </a:r>
            <a:r>
              <a:rPr lang="en-US" dirty="0" smtClean="0"/>
              <a:t> pour </a:t>
            </a:r>
            <a:r>
              <a:rPr lang="en-US" dirty="0" err="1" smtClean="0"/>
              <a:t>créer</a:t>
            </a:r>
            <a:r>
              <a:rPr lang="en-US" dirty="0" smtClean="0"/>
              <a:t> des </a:t>
            </a:r>
            <a:r>
              <a:rPr lang="en-US" dirty="0" err="1" smtClean="0"/>
              <a:t>biens</a:t>
            </a:r>
            <a:r>
              <a:rPr lang="en-US" dirty="0" smtClean="0"/>
              <a:t> </a:t>
            </a:r>
            <a:r>
              <a:rPr lang="en-US" dirty="0" err="1" smtClean="0"/>
              <a:t>ou</a:t>
            </a:r>
            <a:r>
              <a:rPr lang="en-US" dirty="0" smtClean="0"/>
              <a:t> des services. </a:t>
            </a:r>
          </a:p>
          <a:p>
            <a:pPr rtl="0"/>
            <a:r>
              <a:rPr lang="en-US" dirty="0" smtClean="0"/>
              <a:t>Les </a:t>
            </a:r>
            <a:r>
              <a:rPr lang="en-US" b="1" dirty="0" err="1" smtClean="0"/>
              <a:t>produits</a:t>
            </a:r>
            <a:r>
              <a:rPr lang="en-US" b="1" dirty="0" smtClean="0"/>
              <a:t> de protection de </a:t>
            </a:r>
            <a:r>
              <a:rPr lang="en-US" b="1" dirty="0" err="1" smtClean="0"/>
              <a:t>l’environnement</a:t>
            </a:r>
            <a:r>
              <a:rPr lang="en-US" dirty="0" smtClean="0"/>
              <a:t> </a:t>
            </a:r>
            <a:r>
              <a:rPr lang="en-US" dirty="0" err="1" smtClean="0"/>
              <a:t>sont</a:t>
            </a:r>
            <a:r>
              <a:rPr lang="en-US" dirty="0" smtClean="0"/>
              <a:t>: </a:t>
            </a:r>
          </a:p>
          <a:p>
            <a:pPr rtl="0"/>
            <a:r>
              <a:rPr lang="en-US" dirty="0" smtClean="0">
                <a:effectLst/>
              </a:rPr>
              <a:t>les services de protection de </a:t>
            </a:r>
            <a:r>
              <a:rPr lang="en-US" dirty="0" err="1" smtClean="0">
                <a:effectLst/>
              </a:rPr>
              <a:t>l’environnement</a:t>
            </a:r>
            <a:r>
              <a:rPr lang="en-US" dirty="0" smtClean="0">
                <a:effectLst/>
              </a:rPr>
              <a:t> </a:t>
            </a:r>
            <a:r>
              <a:rPr lang="en-US" dirty="0" err="1" smtClean="0">
                <a:effectLst/>
              </a:rPr>
              <a:t>produits</a:t>
            </a:r>
            <a:r>
              <a:rPr lang="en-US" dirty="0" smtClean="0">
                <a:effectLst/>
              </a:rPr>
              <a:t> par des </a:t>
            </a:r>
            <a:r>
              <a:rPr lang="en-US" dirty="0" err="1" smtClean="0">
                <a:effectLst/>
              </a:rPr>
              <a:t>activités</a:t>
            </a:r>
            <a:r>
              <a:rPr lang="en-US" dirty="0" smtClean="0">
                <a:effectLst/>
              </a:rPr>
              <a:t> de protection de </a:t>
            </a:r>
            <a:r>
              <a:rPr lang="en-US" dirty="0" err="1" smtClean="0">
                <a:effectLst/>
              </a:rPr>
              <a:t>l’environnement</a:t>
            </a:r>
            <a:r>
              <a:rPr lang="en-US" dirty="0" smtClean="0">
                <a:effectLst/>
              </a:rPr>
              <a:t>; </a:t>
            </a:r>
          </a:p>
          <a:p>
            <a:pPr rtl="0"/>
            <a:r>
              <a:rPr lang="en-US" dirty="0" smtClean="0">
                <a:effectLst/>
              </a:rPr>
              <a:t>des </a:t>
            </a:r>
            <a:r>
              <a:rPr lang="en-US" dirty="0" err="1" smtClean="0">
                <a:effectLst/>
              </a:rPr>
              <a:t>produits</a:t>
            </a:r>
            <a:r>
              <a:rPr lang="en-US" dirty="0" smtClean="0">
                <a:effectLst/>
              </a:rPr>
              <a:t> </a:t>
            </a:r>
            <a:r>
              <a:rPr lang="en-US" dirty="0" err="1" smtClean="0">
                <a:effectLst/>
              </a:rPr>
              <a:t>adaptés</a:t>
            </a:r>
            <a:r>
              <a:rPr lang="en-US" dirty="0" smtClean="0">
                <a:effectLst/>
              </a:rPr>
              <a:t> (plus </a:t>
            </a:r>
            <a:r>
              <a:rPr lang="en-US" dirty="0" err="1" smtClean="0">
                <a:effectLst/>
              </a:rPr>
              <a:t>propres</a:t>
            </a:r>
            <a:r>
              <a:rPr lang="en-US" dirty="0" smtClean="0">
                <a:effectLst/>
              </a:rPr>
              <a:t>) et </a:t>
            </a:r>
            <a:r>
              <a:rPr lang="en-US" dirty="0" err="1" smtClean="0">
                <a:effectLst/>
              </a:rPr>
              <a:t>connexes</a:t>
            </a:r>
            <a:r>
              <a:rPr lang="en-US" dirty="0" smtClean="0">
                <a:effectLst/>
              </a:rPr>
              <a:t>. </a:t>
            </a:r>
          </a:p>
          <a:p>
            <a:pPr rtl="0"/>
            <a:r>
              <a:rPr lang="en-US" dirty="0" smtClean="0"/>
              <a:t>Les </a:t>
            </a:r>
            <a:r>
              <a:rPr lang="en-US" b="1" dirty="0" err="1" smtClean="0"/>
              <a:t>dépenses</a:t>
            </a:r>
            <a:r>
              <a:rPr lang="en-US" b="1" dirty="0" smtClean="0"/>
              <a:t> de protection de </a:t>
            </a:r>
            <a:r>
              <a:rPr lang="en-US" b="1" dirty="0" err="1" smtClean="0"/>
              <a:t>l’environnement</a:t>
            </a:r>
            <a:r>
              <a:rPr lang="en-US" dirty="0" smtClean="0"/>
              <a:t> </a:t>
            </a:r>
            <a:r>
              <a:rPr lang="en-US" dirty="0" err="1" smtClean="0"/>
              <a:t>sont</a:t>
            </a:r>
            <a:r>
              <a:rPr lang="en-US" dirty="0" smtClean="0"/>
              <a:t> des </a:t>
            </a:r>
            <a:r>
              <a:rPr lang="en-US" dirty="0" err="1" smtClean="0"/>
              <a:t>frais</a:t>
            </a:r>
            <a:r>
              <a:rPr lang="en-US" dirty="0" smtClean="0"/>
              <a:t> et </a:t>
            </a:r>
            <a:r>
              <a:rPr lang="en-US" dirty="0" err="1" smtClean="0"/>
              <a:t>d’autres</a:t>
            </a:r>
            <a:r>
              <a:rPr lang="en-US" dirty="0" smtClean="0"/>
              <a:t> </a:t>
            </a:r>
            <a:r>
              <a:rPr lang="en-US" dirty="0" err="1" smtClean="0"/>
              <a:t>opérations</a:t>
            </a:r>
            <a:r>
              <a:rPr lang="en-US" dirty="0" smtClean="0"/>
              <a:t> </a:t>
            </a:r>
            <a:r>
              <a:rPr lang="en-US" dirty="0" err="1" smtClean="0"/>
              <a:t>concernant</a:t>
            </a:r>
            <a:r>
              <a:rPr lang="en-US" dirty="0" smtClean="0"/>
              <a:t>: </a:t>
            </a:r>
          </a:p>
          <a:p>
            <a:pPr rtl="0"/>
            <a:r>
              <a:rPr lang="en-US" dirty="0" smtClean="0">
                <a:effectLst/>
              </a:rPr>
              <a:t>des </a:t>
            </a:r>
            <a:r>
              <a:rPr lang="en-US" dirty="0" err="1" smtClean="0">
                <a:effectLst/>
              </a:rPr>
              <a:t>ressources</a:t>
            </a:r>
            <a:r>
              <a:rPr lang="en-US" dirty="0" smtClean="0">
                <a:effectLst/>
              </a:rPr>
              <a:t> </a:t>
            </a:r>
            <a:r>
              <a:rPr lang="en-US" dirty="0" err="1" smtClean="0">
                <a:effectLst/>
              </a:rPr>
              <a:t>destinées</a:t>
            </a:r>
            <a:r>
              <a:rPr lang="en-US" dirty="0" smtClean="0">
                <a:effectLst/>
              </a:rPr>
              <a:t> à des </a:t>
            </a:r>
            <a:r>
              <a:rPr lang="en-US" dirty="0" err="1" smtClean="0">
                <a:effectLst/>
              </a:rPr>
              <a:t>activités</a:t>
            </a:r>
            <a:r>
              <a:rPr lang="en-US" dirty="0" smtClean="0">
                <a:effectLst/>
              </a:rPr>
              <a:t> de protection de </a:t>
            </a:r>
            <a:r>
              <a:rPr lang="en-US" dirty="0" err="1" smtClean="0">
                <a:effectLst/>
              </a:rPr>
              <a:t>l’environnement</a:t>
            </a:r>
            <a:r>
              <a:rPr lang="en-US" dirty="0" smtClean="0">
                <a:effectLst/>
              </a:rPr>
              <a:t> (</a:t>
            </a:r>
            <a:r>
              <a:rPr lang="en-US" dirty="0" err="1" smtClean="0">
                <a:effectLst/>
              </a:rPr>
              <a:t>énergie</a:t>
            </a:r>
            <a:r>
              <a:rPr lang="en-US" dirty="0" smtClean="0">
                <a:effectLst/>
              </a:rPr>
              <a:t>, </a:t>
            </a:r>
            <a:r>
              <a:rPr lang="en-US" dirty="0" err="1" smtClean="0">
                <a:effectLst/>
              </a:rPr>
              <a:t>matières</a:t>
            </a:r>
            <a:r>
              <a:rPr lang="en-US" dirty="0" smtClean="0">
                <a:effectLst/>
              </a:rPr>
              <a:t> premières et </a:t>
            </a:r>
            <a:r>
              <a:rPr lang="en-US" dirty="0" err="1" smtClean="0">
                <a:effectLst/>
              </a:rPr>
              <a:t>autres</a:t>
            </a:r>
            <a:r>
              <a:rPr lang="en-US" dirty="0" smtClean="0">
                <a:effectLst/>
              </a:rPr>
              <a:t> </a:t>
            </a:r>
            <a:r>
              <a:rPr lang="en-US" dirty="0" err="1" smtClean="0">
                <a:effectLst/>
              </a:rPr>
              <a:t>moyens</a:t>
            </a:r>
            <a:r>
              <a:rPr lang="en-US" dirty="0" smtClean="0">
                <a:effectLst/>
              </a:rPr>
              <a:t> de production, </a:t>
            </a:r>
            <a:r>
              <a:rPr lang="en-US" dirty="0" err="1" smtClean="0">
                <a:effectLst/>
              </a:rPr>
              <a:t>rémunérations</a:t>
            </a:r>
            <a:r>
              <a:rPr lang="en-US" dirty="0" smtClean="0">
                <a:effectLst/>
              </a:rPr>
              <a:t> et </a:t>
            </a:r>
            <a:r>
              <a:rPr lang="en-US" dirty="0" err="1" smtClean="0">
                <a:effectLst/>
              </a:rPr>
              <a:t>salaires</a:t>
            </a:r>
            <a:r>
              <a:rPr lang="en-US" dirty="0" smtClean="0">
                <a:effectLst/>
              </a:rPr>
              <a:t>, </a:t>
            </a:r>
            <a:r>
              <a:rPr lang="en-US" dirty="0" err="1" smtClean="0">
                <a:effectLst/>
              </a:rPr>
              <a:t>impôts</a:t>
            </a:r>
            <a:r>
              <a:rPr lang="en-US" dirty="0" smtClean="0">
                <a:effectLst/>
              </a:rPr>
              <a:t> </a:t>
            </a:r>
            <a:r>
              <a:rPr lang="en-US" dirty="0" err="1" smtClean="0">
                <a:effectLst/>
              </a:rPr>
              <a:t>afférents</a:t>
            </a:r>
            <a:r>
              <a:rPr lang="en-US" dirty="0" smtClean="0">
                <a:effectLst/>
              </a:rPr>
              <a:t> à la production, </a:t>
            </a:r>
            <a:r>
              <a:rPr lang="en-US" dirty="0" err="1" smtClean="0">
                <a:effectLst/>
              </a:rPr>
              <a:t>consommation</a:t>
            </a:r>
            <a:r>
              <a:rPr lang="en-US" dirty="0" smtClean="0">
                <a:effectLst/>
              </a:rPr>
              <a:t> </a:t>
            </a:r>
            <a:r>
              <a:rPr lang="en-US" dirty="0" err="1" smtClean="0">
                <a:effectLst/>
              </a:rPr>
              <a:t>d’immobilisations</a:t>
            </a:r>
            <a:r>
              <a:rPr lang="en-US" dirty="0" smtClean="0">
                <a:effectLst/>
              </a:rPr>
              <a:t>); </a:t>
            </a:r>
          </a:p>
          <a:p>
            <a:pPr rtl="0"/>
            <a:r>
              <a:rPr lang="en-US" dirty="0" smtClean="0">
                <a:effectLst/>
              </a:rPr>
              <a:t>la formation de capital et </a:t>
            </a:r>
            <a:r>
              <a:rPr lang="en-US" dirty="0" err="1" smtClean="0">
                <a:effectLst/>
              </a:rPr>
              <a:t>l’achat</a:t>
            </a:r>
            <a:r>
              <a:rPr lang="en-US" dirty="0" smtClean="0">
                <a:effectLst/>
              </a:rPr>
              <a:t> de terrain (</a:t>
            </a:r>
            <a:r>
              <a:rPr lang="en-US" dirty="0" err="1" smtClean="0">
                <a:effectLst/>
              </a:rPr>
              <a:t>investissement</a:t>
            </a:r>
            <a:r>
              <a:rPr lang="en-US" dirty="0" smtClean="0">
                <a:effectLst/>
              </a:rPr>
              <a:t>) </a:t>
            </a:r>
            <a:r>
              <a:rPr lang="en-US" dirty="0" err="1" smtClean="0">
                <a:effectLst/>
              </a:rPr>
              <a:t>en</a:t>
            </a:r>
            <a:r>
              <a:rPr lang="en-US" dirty="0" smtClean="0">
                <a:effectLst/>
              </a:rPr>
              <a:t> </a:t>
            </a:r>
            <a:r>
              <a:rPr lang="en-US" dirty="0" err="1" smtClean="0">
                <a:effectLst/>
              </a:rPr>
              <a:t>vue</a:t>
            </a:r>
            <a:r>
              <a:rPr lang="en-US" dirty="0" smtClean="0">
                <a:effectLst/>
              </a:rPr>
              <a:t> </a:t>
            </a:r>
            <a:r>
              <a:rPr lang="en-US" dirty="0" err="1" smtClean="0">
                <a:effectLst/>
              </a:rPr>
              <a:t>d’activités</a:t>
            </a:r>
            <a:r>
              <a:rPr lang="en-US" dirty="0" smtClean="0">
                <a:effectLst/>
              </a:rPr>
              <a:t> de protection de </a:t>
            </a:r>
            <a:r>
              <a:rPr lang="en-US" dirty="0" err="1" smtClean="0">
                <a:effectLst/>
              </a:rPr>
              <a:t>l’environnement</a:t>
            </a:r>
            <a:r>
              <a:rPr lang="en-US" dirty="0" smtClean="0">
                <a:effectLst/>
              </a:rPr>
              <a:t>; </a:t>
            </a:r>
          </a:p>
          <a:p>
            <a:pPr rtl="0"/>
            <a:r>
              <a:rPr lang="en-US" dirty="0" smtClean="0">
                <a:effectLst/>
              </a:rPr>
              <a:t>les </a:t>
            </a:r>
            <a:r>
              <a:rPr lang="en-US" dirty="0" err="1" smtClean="0">
                <a:effectLst/>
              </a:rPr>
              <a:t>frais</a:t>
            </a:r>
            <a:r>
              <a:rPr lang="en-US" dirty="0" smtClean="0">
                <a:effectLst/>
              </a:rPr>
              <a:t> </a:t>
            </a:r>
            <a:r>
              <a:rPr lang="en-US" dirty="0" err="1" smtClean="0">
                <a:effectLst/>
              </a:rPr>
              <a:t>engagés</a:t>
            </a:r>
            <a:r>
              <a:rPr lang="en-US" dirty="0" smtClean="0">
                <a:effectLst/>
              </a:rPr>
              <a:t> par les </a:t>
            </a:r>
            <a:r>
              <a:rPr lang="en-US" dirty="0" err="1" smtClean="0">
                <a:effectLst/>
              </a:rPr>
              <a:t>utilisateurs</a:t>
            </a:r>
            <a:r>
              <a:rPr lang="en-US" dirty="0" smtClean="0">
                <a:effectLst/>
              </a:rPr>
              <a:t> </a:t>
            </a:r>
            <a:r>
              <a:rPr lang="en-US" dirty="0" err="1" smtClean="0">
                <a:effectLst/>
              </a:rPr>
              <a:t>relatifs</a:t>
            </a:r>
            <a:r>
              <a:rPr lang="en-US" dirty="0" smtClean="0">
                <a:effectLst/>
              </a:rPr>
              <a:t> à </a:t>
            </a:r>
            <a:r>
              <a:rPr lang="en-US" dirty="0" err="1" smtClean="0">
                <a:effectLst/>
              </a:rPr>
              <a:t>l’achat</a:t>
            </a:r>
            <a:r>
              <a:rPr lang="en-US" dirty="0" smtClean="0">
                <a:effectLst/>
              </a:rPr>
              <a:t> de </a:t>
            </a:r>
            <a:r>
              <a:rPr lang="en-US" dirty="0" err="1" smtClean="0">
                <a:effectLst/>
              </a:rPr>
              <a:t>produits</a:t>
            </a:r>
            <a:r>
              <a:rPr lang="en-US" dirty="0" smtClean="0">
                <a:effectLst/>
              </a:rPr>
              <a:t> de protection de </a:t>
            </a:r>
            <a:r>
              <a:rPr lang="en-US" dirty="0" err="1" smtClean="0">
                <a:effectLst/>
              </a:rPr>
              <a:t>l’environnement</a:t>
            </a:r>
            <a:r>
              <a:rPr lang="en-US" dirty="0" smtClean="0">
                <a:effectLst/>
              </a:rPr>
              <a:t>; </a:t>
            </a:r>
          </a:p>
          <a:p>
            <a:pPr rtl="0"/>
            <a:r>
              <a:rPr lang="en-US" dirty="0" smtClean="0">
                <a:effectLst/>
              </a:rPr>
              <a:t>les </a:t>
            </a:r>
            <a:r>
              <a:rPr lang="en-US" dirty="0" err="1" smtClean="0">
                <a:effectLst/>
              </a:rPr>
              <a:t>transferts</a:t>
            </a:r>
            <a:r>
              <a:rPr lang="en-US" dirty="0" smtClean="0">
                <a:effectLst/>
              </a:rPr>
              <a:t> </a:t>
            </a:r>
            <a:r>
              <a:rPr lang="en-US" dirty="0" err="1" smtClean="0">
                <a:effectLst/>
              </a:rPr>
              <a:t>motivés</a:t>
            </a:r>
            <a:r>
              <a:rPr lang="en-US" dirty="0" smtClean="0">
                <a:effectLst/>
              </a:rPr>
              <a:t> par la protection de </a:t>
            </a:r>
            <a:r>
              <a:rPr lang="en-US" dirty="0" err="1" smtClean="0">
                <a:effectLst/>
              </a:rPr>
              <a:t>l’environnement</a:t>
            </a:r>
            <a:r>
              <a:rPr lang="en-US" dirty="0" smtClean="0">
                <a:effectLst/>
              </a:rPr>
              <a:t> (subventions, aides à </a:t>
            </a:r>
            <a:r>
              <a:rPr lang="en-US" dirty="0" err="1" smtClean="0">
                <a:effectLst/>
              </a:rPr>
              <a:t>l’investissement</a:t>
            </a:r>
            <a:r>
              <a:rPr lang="en-US" dirty="0" smtClean="0">
                <a:effectLst/>
              </a:rPr>
              <a:t>, aide </a:t>
            </a:r>
            <a:r>
              <a:rPr lang="en-US" dirty="0" err="1" smtClean="0">
                <a:effectLst/>
              </a:rPr>
              <a:t>internationale</a:t>
            </a:r>
            <a:r>
              <a:rPr lang="en-US" dirty="0" smtClean="0">
                <a:effectLst/>
              </a:rPr>
              <a:t>, dons, </a:t>
            </a:r>
            <a:r>
              <a:rPr lang="en-US" dirty="0" err="1" smtClean="0">
                <a:effectLst/>
              </a:rPr>
              <a:t>impôts</a:t>
            </a:r>
            <a:r>
              <a:rPr lang="en-US" dirty="0" smtClean="0">
                <a:effectLst/>
              </a:rPr>
              <a:t> </a:t>
            </a:r>
            <a:r>
              <a:rPr lang="en-US" dirty="0" err="1" smtClean="0">
                <a:effectLst/>
              </a:rPr>
              <a:t>affectés</a:t>
            </a:r>
            <a:r>
              <a:rPr lang="en-US" dirty="0" smtClean="0">
                <a:effectLst/>
              </a:rPr>
              <a:t> à la protection de </a:t>
            </a:r>
            <a:r>
              <a:rPr lang="en-US" dirty="0" err="1" smtClean="0">
                <a:effectLst/>
              </a:rPr>
              <a:t>l’environnement</a:t>
            </a:r>
            <a:r>
              <a:rPr lang="en-US" dirty="0" smtClean="0">
                <a:effectLst/>
              </a:rPr>
              <a:t>, etc.). </a:t>
            </a:r>
          </a:p>
          <a:p>
            <a:endParaRPr lang="en-US" altLang="es-ES" dirty="0" smtClean="0"/>
          </a:p>
          <a:p>
            <a:r>
              <a:rPr lang="fr-FR" altLang="es-ES" dirty="0" smtClean="0"/>
              <a:t>Le Système de comptabilité économique et environnementale (</a:t>
            </a:r>
            <a:r>
              <a:rPr lang="fr-FR" altLang="es-ES" dirty="0" err="1" smtClean="0"/>
              <a:t>seeare</a:t>
            </a:r>
            <a:r>
              <a:rPr lang="fr-FR" altLang="es-ES" dirty="0" smtClean="0"/>
              <a:t>) contient les concepts, les définitions, les classifications, les règles et les tables standards comptables internationalement reconnues pour la production de statistiques comparables au niveau international sur l'environnement et sa relation avec l'économie. Le cadre comptable </a:t>
            </a:r>
            <a:r>
              <a:rPr lang="fr-FR" altLang="es-ES" dirty="0" err="1" smtClean="0"/>
              <a:t>seeare</a:t>
            </a:r>
            <a:r>
              <a:rPr lang="fr-FR" altLang="es-ES" dirty="0" smtClean="0"/>
              <a:t> suit une structure similaire à celle du Système de comptabilité nationale (SCN) et utilise des concepts, définitions et classifications cohérentes avec le SCN afin de faciliter l'intégration des statistiques économiques et environnementaux. Le </a:t>
            </a:r>
            <a:r>
              <a:rPr lang="fr-FR" altLang="es-ES" dirty="0" err="1" smtClean="0"/>
              <a:t>seeare</a:t>
            </a:r>
            <a:r>
              <a:rPr lang="fr-FR" altLang="es-ES" dirty="0" smtClean="0"/>
              <a:t> est un système d'organisation des données statistiques pour la dérivation des indicateurs cohérents et statistiques descriptives permettant de suivre les interactions entre l'économie et l'environnement et l'état de l'environnement afin de mieux informer la prise de décision. Le </a:t>
            </a:r>
            <a:r>
              <a:rPr lang="fr-FR" altLang="es-ES" dirty="0" err="1" smtClean="0"/>
              <a:t>seeare</a:t>
            </a:r>
            <a:r>
              <a:rPr lang="fr-FR" altLang="es-ES" dirty="0" smtClean="0"/>
              <a:t> ne propose aucune indicateur principal unique. Au contraire, il est un système </a:t>
            </a:r>
            <a:r>
              <a:rPr lang="fr-FR" altLang="es-ES" dirty="0" err="1" smtClean="0"/>
              <a:t>multi-usage</a:t>
            </a:r>
            <a:r>
              <a:rPr lang="fr-FR" altLang="es-ES" dirty="0" smtClean="0"/>
              <a:t> qui génère une large gamme de statistiques et d'indicateurs avec de nombreuses applications analytiques potentiels différents. Il est un système souple en ce que sa mise en œuvre peut être adaptée aux priorités des pays et des besoins de la politique tout en fournissant en même temps un cadre commun et des concepts communs, termes et définitions. La brochure de la comptabilité environnementale fournit des informations supplémentaires sur ce qui a à offrir.</a:t>
            </a:r>
            <a:endParaRPr lang="en-US" altLang="es-ES" dirty="0" smtClean="0"/>
          </a:p>
          <a:p>
            <a:endParaRPr lang="en-US" altLang="es-ES" dirty="0" smtClean="0"/>
          </a:p>
        </p:txBody>
      </p:sp>
      <p:sp>
        <p:nvSpPr>
          <p:cNvPr id="819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1363" indent="-282575" eaLnBrk="0" hangingPunct="0">
              <a:spcBef>
                <a:spcPct val="30000"/>
              </a:spcBef>
              <a:defRPr sz="1200">
                <a:solidFill>
                  <a:schemeClr val="tx1"/>
                </a:solidFill>
                <a:latin typeface="Calibri" panose="020F0502020204030204" pitchFamily="34" charset="0"/>
              </a:defRPr>
            </a:lvl2pPr>
            <a:lvl3pPr marL="1139825" indent="-227013" eaLnBrk="0" hangingPunct="0">
              <a:spcBef>
                <a:spcPct val="30000"/>
              </a:spcBef>
              <a:defRPr sz="1200">
                <a:solidFill>
                  <a:schemeClr val="tx1"/>
                </a:solidFill>
                <a:latin typeface="Calibri" panose="020F0502020204030204" pitchFamily="34" charset="0"/>
              </a:defRPr>
            </a:lvl3pPr>
            <a:lvl4pPr marL="1598613" indent="-227013" eaLnBrk="0" hangingPunct="0">
              <a:spcBef>
                <a:spcPct val="30000"/>
              </a:spcBef>
              <a:defRPr sz="1200">
                <a:solidFill>
                  <a:schemeClr val="tx1"/>
                </a:solidFill>
                <a:latin typeface="Calibri" panose="020F0502020204030204" pitchFamily="34" charset="0"/>
              </a:defRPr>
            </a:lvl4pPr>
            <a:lvl5pPr marL="2055813" indent="-227013" eaLnBrk="0" hangingPunct="0">
              <a:spcBef>
                <a:spcPct val="30000"/>
              </a:spcBef>
              <a:defRPr sz="1200">
                <a:solidFill>
                  <a:schemeClr val="tx1"/>
                </a:solidFill>
                <a:latin typeface="Calibri" panose="020F0502020204030204" pitchFamily="34" charset="0"/>
              </a:defRPr>
            </a:lvl5pPr>
            <a:lvl6pPr marL="2513013" indent="-227013" eaLnBrk="0" fontAlgn="base" hangingPunct="0">
              <a:spcBef>
                <a:spcPct val="30000"/>
              </a:spcBef>
              <a:spcAft>
                <a:spcPct val="0"/>
              </a:spcAft>
              <a:defRPr sz="1200">
                <a:solidFill>
                  <a:schemeClr val="tx1"/>
                </a:solidFill>
                <a:latin typeface="Calibri" panose="020F0502020204030204" pitchFamily="34" charset="0"/>
              </a:defRPr>
            </a:lvl6pPr>
            <a:lvl7pPr marL="2970213" indent="-227013" eaLnBrk="0" fontAlgn="base" hangingPunct="0">
              <a:spcBef>
                <a:spcPct val="30000"/>
              </a:spcBef>
              <a:spcAft>
                <a:spcPct val="0"/>
              </a:spcAft>
              <a:defRPr sz="1200">
                <a:solidFill>
                  <a:schemeClr val="tx1"/>
                </a:solidFill>
                <a:latin typeface="Calibri" panose="020F0502020204030204" pitchFamily="34" charset="0"/>
              </a:defRPr>
            </a:lvl7pPr>
            <a:lvl8pPr marL="3427413" indent="-227013" eaLnBrk="0" fontAlgn="base" hangingPunct="0">
              <a:spcBef>
                <a:spcPct val="30000"/>
              </a:spcBef>
              <a:spcAft>
                <a:spcPct val="0"/>
              </a:spcAft>
              <a:defRPr sz="1200">
                <a:solidFill>
                  <a:schemeClr val="tx1"/>
                </a:solidFill>
                <a:latin typeface="Calibri" panose="020F0502020204030204" pitchFamily="34" charset="0"/>
              </a:defRPr>
            </a:lvl8pPr>
            <a:lvl9pPr marL="3884613" indent="-22701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AB9ABE2D-43C9-485A-828B-C6F63B8EF222}" type="slidenum">
              <a:rPr lang="en-CA" altLang="en-US"/>
              <a:pPr eaLnBrk="1" hangingPunct="1">
                <a:spcBef>
                  <a:spcPct val="0"/>
                </a:spcBef>
              </a:pPr>
              <a:t>31</a:t>
            </a:fld>
            <a:endParaRPr lang="en-CA" altLang="en-US"/>
          </a:p>
        </p:txBody>
      </p:sp>
    </p:spTree>
    <p:extLst>
      <p:ext uri="{BB962C8B-B14F-4D97-AF65-F5344CB8AC3E}">
        <p14:creationId xmlns:p14="http://schemas.microsoft.com/office/powerpoint/2010/main" val="3324224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s-ES" dirty="0" smtClean="0"/>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F19BD47D-235C-417E-8768-A9C598D34BB0}" type="slidenum">
              <a:rPr lang="en-CA" altLang="en-US"/>
              <a:pPr eaLnBrk="1" hangingPunct="1">
                <a:spcBef>
                  <a:spcPct val="0"/>
                </a:spcBef>
              </a:pPr>
              <a:t>32</a:t>
            </a:fld>
            <a:endParaRPr lang="en-CA" altLang="en-US"/>
          </a:p>
        </p:txBody>
      </p:sp>
    </p:spTree>
    <p:extLst>
      <p:ext uri="{BB962C8B-B14F-4D97-AF65-F5344CB8AC3E}">
        <p14:creationId xmlns:p14="http://schemas.microsoft.com/office/powerpoint/2010/main" val="4919855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es-ES" dirty="0" smtClean="0"/>
              <a:t>De nombreux pays ont été en mesure de produire des données sur le financement de la diversité biologique des ministères gouvernementaux pertinents, en particulier des gouvernements centraux. Efforts de financement supplémentaires sont nécessaires pour recueillir des données pertinentes de gouvernements étatiques / provinciales ou municipales et les gouvernements locaux. Le double comptage doit être évité lors des transferts fiscaux intergouvernementaux sont impliqués.</a:t>
            </a:r>
            <a:endParaRPr lang="en-US" altLang="es-ES" dirty="0" smtClean="0"/>
          </a:p>
          <a:p>
            <a:endParaRPr lang="en-US" altLang="es-E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fr-FR" sz="1200" kern="1200" dirty="0" smtClean="0">
                <a:solidFill>
                  <a:schemeClr val="tx1"/>
                </a:solidFill>
                <a:effectLst/>
                <a:latin typeface="+mn-lt"/>
                <a:ea typeface="+mn-ea"/>
                <a:cs typeface="+mn-cs"/>
              </a:rPr>
              <a:t>Pour les budgets publics aux niveaux local / municipal État / provinciaux et le montant a été estimé en calculant le rapport des dépenses aux dépenses totales de plusieurs gouvernements préfectoraux de conservation de la diversité biologique et en multipliant ensuite ce rapport au budget total de gouvernement sous-national. Ceci est une extrapolation basée sur une méthode qui permet estimations échelle du pays échantillonnage des cas.</a:t>
            </a:r>
            <a:endParaRPr lang="fr-FR" dirty="0" smtClean="0">
              <a:effectLst/>
            </a:endParaRPr>
          </a:p>
          <a:p>
            <a:endParaRPr lang="en-US" altLang="es-ES" dirty="0" smtClean="0"/>
          </a:p>
          <a:p>
            <a:r>
              <a:rPr lang="en-US" altLang="es-ES" dirty="0" smtClean="0"/>
              <a:t>For government budgets at the State/ Provincial &amp; Local/Municipal levels, the amount was estimated by calculating the ratio of biodiversity conservation expenses to total expenses of several prefectural governments and then multiplying that ratio to total sub-national government budgets.  This is an extrapolation method that allows country-wide estimations based on a sampling of cases. </a:t>
            </a:r>
          </a:p>
          <a:p>
            <a:endParaRPr lang="en-US" altLang="es-ES" dirty="0" smtClean="0"/>
          </a:p>
          <a:p>
            <a:endParaRPr lang="en-US" altLang="es-ES" dirty="0" smtClean="0"/>
          </a:p>
        </p:txBody>
      </p:sp>
      <p:sp>
        <p:nvSpPr>
          <p:cNvPr id="83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E4F6C05A-DF14-4E6F-8B1E-0EC49D4B3771}" type="slidenum">
              <a:rPr lang="en-CA" altLang="en-US"/>
              <a:pPr eaLnBrk="1" hangingPunct="1">
                <a:spcBef>
                  <a:spcPct val="0"/>
                </a:spcBef>
              </a:pPr>
              <a:t>33</a:t>
            </a:fld>
            <a:endParaRPr lang="en-CA" altLang="en-US"/>
          </a:p>
        </p:txBody>
      </p:sp>
    </p:spTree>
    <p:extLst>
      <p:ext uri="{BB962C8B-B14F-4D97-AF65-F5344CB8AC3E}">
        <p14:creationId xmlns:p14="http://schemas.microsoft.com/office/powerpoint/2010/main" val="9948333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es-ES" dirty="0" smtClean="0"/>
              <a:t>Le secteur privé comprend les entreprises privées, ménages et institutions sans but lucratif au service des ménages. Information sur le financement des entreprises sur la diversité biologique peut être recueillie auprès des organisations professionnelles ou des associations d'entreprises, en particulier lorsque ces organisations ont des programmes environnementaux. Cependant, les informations disponibles à partir de documents publiés est généralement insuffisante, et supplémentaire doit être trouvé par des enquêtes directes, telles que les enquêtes et les estimations motivés. Dans certains cas, l'estimation subjective peut être utilisé par l'évaluation de l'opinion des experts tels que les gestionnaires d'entreprises. Le double comptage doit être évité lors achats impliquent entreprises, gouvernements et organisations non gouvernementales.</a:t>
            </a:r>
          </a:p>
          <a:p>
            <a:r>
              <a:rPr lang="fr-FR" dirty="0" smtClean="0"/>
              <a:t>Le terme « PPP » désigne toute entente en vertu de laquelle le secteur privé accepte une certaine responsabilité à l’égard d’une infrastructure publique ou de la prestation d’un service public. Dans le cas des projets d’infrastructure, les partenariats public-privé supposent habituellement qu’un gouvernement délègue par contrat à un consortium privé divers aspects de la réalisation et de la gestion d’une infrastructure (p. ex. sa conception, son financement, sa construction, son exploitation et son entretien) ainsi qu’une partie des risques. Le partenaire privé d’un service public offert en PPP récupère en général son investissement et ses coûts de financement grâce aux frais perçus auprès des utilisateurs de l’infrastructure</a:t>
            </a:r>
            <a:r>
              <a:rPr lang="fr-FR" dirty="0" smtClean="0">
                <a:hlinkClick r:id="rId3" tooltip="Note 5"/>
              </a:rPr>
              <a:t>5</a:t>
            </a:r>
            <a:r>
              <a:rPr lang="fr-FR" dirty="0" smtClean="0"/>
              <a:t>. Dans le cas des projets visant la prestation d’un service public, qui comportent aussi parfois un volet infrastructure, le contrat de PPP précise des indicateurs de production mesurables pour évaluer la quantité et la qualité des services offerts par le partenaire privé de même que les risques assumés par ce dernier. Le partenaire privé dans un PPP visant la prestation d’un service public récupère en général son investissement et ses coûts de financement grâce aux honoraires que lui verse le gouvernement pour les services rendus. Dans les deux cas, l’objectif des pouvoirs publics est de transférer au secteur privé les risques liés au financement et à l’exploitation d’une infrastructure ou d’un service public, avec des résultats supérieurs et à un coût moindre que s’il avait recouru à un marché public classique. </a:t>
            </a:r>
          </a:p>
          <a:p>
            <a:r>
              <a:rPr lang="fr-FR" dirty="0" smtClean="0"/>
              <a:t>Les PPP sont particulièrement courants dans les transports (routes, chemins de fer et aéroports), les services publics (électricité, eau, gaz, égouts, télécommunications) et les équipements collectifs (éclairage, logement social et centres publics). Il commence aussi à y avoir des PPP dans le secteur des services sociaux (soins de santé, éducation, établissements correctionnels et activités non essentielles), même si ceux-ci sont plus complexes et plus controversés que dans le cas des infrastructures. Au cours des 10 à 20 dernières années, des projets de PPP ont été lancés dans une soixantaine de pays dans le monde, le Royaume-Uni, l’Australie, le Portugal et la Grèce arrivant bons premiers pour ce qui est de l’investissement public total dans les PPP. Dans les pays de l’Union européenne, en Asie, en Amérique du Sud, aux États-Unis et au Canada, les PPP sont aussi un mode de réalisation de plus en plus utilisé</a:t>
            </a:r>
            <a:r>
              <a:rPr lang="fr-FR" dirty="0" smtClean="0">
                <a:hlinkClick r:id="rId4" tooltip="Note 6"/>
              </a:rPr>
              <a:t>6</a:t>
            </a:r>
            <a:r>
              <a:rPr lang="fr-FR" dirty="0" smtClean="0"/>
              <a:t>. </a:t>
            </a:r>
          </a:p>
          <a:p>
            <a:endParaRPr lang="es-ES" altLang="es-ES" dirty="0" smtClean="0"/>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7440EC1C-6BC4-4111-84B0-55ECFCBCFACF}" type="slidenum">
              <a:rPr lang="en-CA" altLang="en-US"/>
              <a:pPr eaLnBrk="1" hangingPunct="1">
                <a:spcBef>
                  <a:spcPct val="0"/>
                </a:spcBef>
              </a:pPr>
              <a:t>34</a:t>
            </a:fld>
            <a:endParaRPr lang="en-CA" altLang="en-US"/>
          </a:p>
        </p:txBody>
      </p:sp>
    </p:spTree>
    <p:extLst>
      <p:ext uri="{BB962C8B-B14F-4D97-AF65-F5344CB8AC3E}">
        <p14:creationId xmlns:p14="http://schemas.microsoft.com/office/powerpoint/2010/main" val="30218337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54357751-C050-403D-B305-24BE3A1523E4}" type="slidenum">
              <a:rPr lang="en-CA" altLang="en-US"/>
              <a:pPr eaLnBrk="1" hangingPunct="1">
                <a:spcBef>
                  <a:spcPct val="0"/>
                </a:spcBef>
              </a:pPr>
              <a:t>35</a:t>
            </a:fld>
            <a:endParaRPr lang="en-CA" altLang="en-US"/>
          </a:p>
        </p:txBody>
      </p:sp>
    </p:spTree>
    <p:extLst>
      <p:ext uri="{BB962C8B-B14F-4D97-AF65-F5344CB8AC3E}">
        <p14:creationId xmlns:p14="http://schemas.microsoft.com/office/powerpoint/2010/main" val="870156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es-ES" dirty="0" smtClean="0"/>
              <a:t>Les organisations non gouvernementales sont légalement organisations qui fonctionnent indépendamment de tout gouvernement, constitués soit de sensibiliser par le lobbying, le travail de la presse et événements militants ou de mobiliser des ressources financières, des matériaux et des bénévoles pour développer et mettre en œuvre des projets et programmes localisés dans le </a:t>
            </a:r>
            <a:r>
              <a:rPr lang="fr-FR" altLang="es-ES" dirty="0" err="1" smtClean="0"/>
              <a:t>domaine.Les</a:t>
            </a:r>
            <a:r>
              <a:rPr lang="fr-FR" altLang="es-ES" dirty="0" smtClean="0"/>
              <a:t> fondations sont une catégorie juridique des organisations sans but lucratif qui donnent généralement soit des fonds et un soutien à d'autres organisations, ou fournissent la source de financement pour ses propres fins de </a:t>
            </a:r>
            <a:r>
              <a:rPr lang="fr-FR" altLang="es-ES" dirty="0" err="1" smtClean="0"/>
              <a:t>bienfaisance.Academia</a:t>
            </a:r>
            <a:r>
              <a:rPr lang="fr-FR" altLang="es-ES" dirty="0" smtClean="0"/>
              <a:t> se réfère à toutes les institutions visant à faire progresser le développement des connaissances, y compris les établissements d'enseignement et instituts de </a:t>
            </a:r>
            <a:r>
              <a:rPr lang="fr-FR" altLang="es-ES" dirty="0" err="1" smtClean="0"/>
              <a:t>recherche.La</a:t>
            </a:r>
            <a:r>
              <a:rPr lang="fr-FR" altLang="es-ES" dirty="0" smtClean="0"/>
              <a:t> plupart des pays ont entrepris une analyse institutionnelle des stratégies nationales de diversité biologique et des plans d'action et des rapports nationaux, et les institutions nationales identifiées qui contribuent aux objectifs de la diversité biologique peuvent être utilisés comme base pour la collecte des données. En général, le financement de ces institutions à la diversité biologique peut représenter la plus grande partie des finances de la diversité biologique au niveau national, y compris les organismes gouvernementaux, les organisations non gouvernementales, des entreprises, de fondations et des universités, y compris les institutions de recherche. Idéalement, les pays devraient entreprendre un exercice de cartographie institutionnelle complète à des fins de collecte de données. Alternativement, un pays peut se concentrer sur sa présentation financement de la diversité biologique de ces établissements identifiés dans sa stratégie nationale de la diversité biologique et de plan d'action et rapports </a:t>
            </a:r>
            <a:r>
              <a:rPr lang="fr-FR" altLang="es-ES" dirty="0" err="1" smtClean="0"/>
              <a:t>nationaux.Le</a:t>
            </a:r>
            <a:r>
              <a:rPr lang="fr-FR" altLang="es-ES" dirty="0" smtClean="0"/>
              <a:t> nombre d'organisations non gouvernementales, des fondations et des universités peut varier de seulement quelques-uns dans certains pays pour des dizaines de milliers dans d'autres pays. Normalement, toutes les organisations non gouvernementales, des fondations et des universités, y compris les institutions de recherche doivent être déclarés aux autorités gouvernementales compétentes. Comme ils ne sont généralement pas tenus de fournir un rapport détaillé sur leurs activités, des informations précises et complètes sur le financement de ces organismes peut être obtenue par des enquêtes et des estimations motivées. Les experts (gestionnaires de certaines entités de la diversité biologique, les directeurs des </a:t>
            </a:r>
            <a:r>
              <a:rPr lang="fr-FR" altLang="es-ES" dirty="0" err="1" smtClean="0"/>
              <a:t>Financesdépartements</a:t>
            </a:r>
            <a:r>
              <a:rPr lang="fr-FR" altLang="es-ES" dirty="0" smtClean="0"/>
              <a:t>, le personnel du département de la planification de la diversité biologique, les gestionnaires des associations professionnelles, et ainsi de suite) peuvent apporter par leur connaissance du terrain, un jugement assez précise du niveau estimé de financement de la diversité biologique pertinente. Le double comptage doit être évitée lorsque les transactions de la diversité biologique impliquent des organisations non gouvernementales, des fondations et des universités, y compris les institutions de recherche.</a:t>
            </a:r>
            <a:endParaRPr lang="en-CA" altLang="es-ES" dirty="0" smtClean="0"/>
          </a:p>
          <a:p>
            <a:r>
              <a:rPr lang="en-CA" altLang="es-ES" dirty="0" smtClean="0"/>
              <a:t>Non-governmental organizations are legally constituted organizations that operate independently from any government, either to raise awareness by lobbying, press work and activist events or to mobilize financial resources, materials and volunteers to develop and implement localized projects and programmes in the field. </a:t>
            </a:r>
          </a:p>
          <a:p>
            <a:endParaRPr lang="en-CA" altLang="es-ES" dirty="0" smtClean="0"/>
          </a:p>
          <a:p>
            <a:r>
              <a:rPr lang="en-CA" altLang="es-ES" dirty="0" smtClean="0"/>
              <a:t>Foundations are a legal category of non-profit organizations that typically either donate funds and support to other organizations, or provide the source of funding for its own charitable purposes. </a:t>
            </a:r>
          </a:p>
          <a:p>
            <a:endParaRPr lang="en-CA" altLang="es-ES" dirty="0" smtClean="0"/>
          </a:p>
          <a:p>
            <a:r>
              <a:rPr lang="en-CA" altLang="es-ES" dirty="0" smtClean="0"/>
              <a:t>Academia refers to all institutions aimed at advancing knowledge development, including educational establishments and research institutions. </a:t>
            </a:r>
            <a:endParaRPr lang="en-US" altLang="es-ES" dirty="0" smtClean="0"/>
          </a:p>
          <a:p>
            <a:endParaRPr lang="en-US" altLang="es-ES" dirty="0" smtClean="0"/>
          </a:p>
          <a:p>
            <a:r>
              <a:rPr lang="en-US" altLang="es-ES" dirty="0" smtClean="0"/>
              <a:t>Most countries have undertaken an institutional analysis for national biodiversity strategies and action plans and national reporting, and the identified national institutions that contribute to biodiversity objectives can be used as the basis for data collection. In general, funding by these institutions to biodiversity may account for the largest portion of biodiversity finances at the national level, including government agencies, non-governmental organizations, businesses, foundations and academia including research institutions. Ideally, countries should undertake a complete institutional mapping exercise for purposes of data collection. Alternatively, a country can focus its presentation on biodiversity financing of these institutions identified in its national biodiversity strategy and action plan and national reports.</a:t>
            </a:r>
          </a:p>
          <a:p>
            <a:endParaRPr lang="en-US" altLang="es-ES" dirty="0" smtClean="0"/>
          </a:p>
          <a:p>
            <a:r>
              <a:rPr lang="en-US" altLang="es-ES" dirty="0" smtClean="0"/>
              <a:t>The number of non-governmental organizations, foundations and academia can range from only a few in some countries to tens of thousands in other countries. Normally all non-governmental organizations, foundations and academia including research institutions should be declared to relevant governmental authorities. As they usually are not obliged to provide a detailed report on their activities, precise and complete information on the financing of these organizations may have to be obtained by surveys and reasoned estimations. Experts (managers of certain biodiversity entities, directors of finance</a:t>
            </a:r>
          </a:p>
          <a:p>
            <a:r>
              <a:rPr lang="en-US" altLang="es-ES" dirty="0" smtClean="0"/>
              <a:t>departments, personnel in the biodiversity planning department, managers of professional associations, and so on) can make, through their knowledge of the field, a fairly accurate judgment of the estimated level of relevant biodiversity financing. Double counting should be avoided when biodiversity transactions involve non-governmental organizations, foundations and academia including research institutions.</a:t>
            </a:r>
          </a:p>
          <a:p>
            <a:endParaRPr lang="en-US" altLang="es-ES" dirty="0" smtClean="0"/>
          </a:p>
        </p:txBody>
      </p:sp>
      <p:sp>
        <p:nvSpPr>
          <p:cNvPr id="87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4B5A313F-9DDD-4BA5-A0E5-D2D90B158F57}" type="slidenum">
              <a:rPr lang="en-CA" altLang="en-US"/>
              <a:pPr eaLnBrk="1" hangingPunct="1">
                <a:spcBef>
                  <a:spcPct val="0"/>
                </a:spcBef>
              </a:pPr>
              <a:t>36</a:t>
            </a:fld>
            <a:endParaRPr lang="en-CA" altLang="en-US"/>
          </a:p>
        </p:txBody>
      </p:sp>
    </p:spTree>
    <p:extLst>
      <p:ext uri="{BB962C8B-B14F-4D97-AF65-F5344CB8AC3E}">
        <p14:creationId xmlns:p14="http://schemas.microsoft.com/office/powerpoint/2010/main" val="14844532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en-US" dirty="0" smtClean="0"/>
              <a:t>11 - 13 Juin ici à 2015 la ville de Guatemala, Guatemala Dialogue atelier sur l'évaluation de l'action collective des peuples autochtones et des communautés locales dans la diversité biologique</a:t>
            </a:r>
            <a:endParaRPr lang="en-US" altLang="en-US" dirty="0" smtClean="0"/>
          </a:p>
          <a:p>
            <a:endParaRPr lang="en-US" altLang="en-US" dirty="0" smtClean="0"/>
          </a:p>
          <a:p>
            <a:r>
              <a:rPr lang="en-CA" altLang="en-US" sz="1100" dirty="0" smtClean="0"/>
              <a:t>UNEP/CBD/COP/12/INF/7</a:t>
            </a:r>
            <a:endParaRPr lang="en-CA" altLang="en-US" dirty="0" smtClean="0"/>
          </a:p>
          <a:p>
            <a:endParaRPr lang="en-CA" altLang="en-US" dirty="0" smtClean="0"/>
          </a:p>
          <a:p>
            <a:r>
              <a:rPr lang="en-CA" altLang="en-US" dirty="0" smtClean="0"/>
              <a:t>UNEP/CBD/COP/12/13/ADD5/REV1 : Report on Activities on Collective Actions and Non-Market-Based Approaches for Resource Mobilization</a:t>
            </a:r>
          </a:p>
        </p:txBody>
      </p:sp>
      <p:sp>
        <p:nvSpPr>
          <p:cNvPr id="88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555C0226-5E71-43A7-8F17-6CE19F53AE10}" type="slidenum">
              <a:rPr lang="en-CA" altLang="en-US"/>
              <a:pPr eaLnBrk="1" hangingPunct="1">
                <a:spcBef>
                  <a:spcPct val="0"/>
                </a:spcBef>
              </a:pPr>
              <a:t>37</a:t>
            </a:fld>
            <a:endParaRPr lang="en-CA" altLang="en-US"/>
          </a:p>
        </p:txBody>
      </p:sp>
    </p:spTree>
    <p:extLst>
      <p:ext uri="{BB962C8B-B14F-4D97-AF65-F5344CB8AC3E}">
        <p14:creationId xmlns:p14="http://schemas.microsoft.com/office/powerpoint/2010/main" val="27155894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r>
              <a:rPr lang="fr-FR" sz="1200" kern="1200" dirty="0" smtClean="0">
                <a:solidFill>
                  <a:schemeClr val="tx1"/>
                </a:solidFill>
                <a:effectLst/>
                <a:latin typeface="+mn-lt"/>
                <a:ea typeface="+mn-ea"/>
                <a:cs typeface="+mn-cs"/>
              </a:rPr>
              <a:t>d'abord, parce que ces évaluations peuvent améliorer la reconnaissance du rôle important de nombreuses communautés autochtones et locales comme des intendants de la diversité biologique traditionnels, et deuxièmement, parce que, dans le contexte de l'ordre du jour de la mobilisation des ressources, ces évaluations peuvent mettre en évidence une source importante de ressources qui pourraient être en outre mobilisé pour la conservation de la diversité biologique et l'utilisation durable.</a:t>
            </a:r>
            <a:endParaRPr lang="fr-FR" dirty="0" smtClean="0">
              <a:effectLst/>
            </a:endParaRPr>
          </a:p>
          <a:p>
            <a:endParaRPr lang="en-US" altLang="en-US" dirty="0" smtClean="0"/>
          </a:p>
          <a:p>
            <a:endParaRPr lang="en-US" altLang="en-US" dirty="0" smtClean="0"/>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3BB4B627-8981-421F-BED6-3868065D3A2C}" type="slidenum">
              <a:rPr lang="en-CA" altLang="en-US"/>
              <a:pPr eaLnBrk="1" hangingPunct="1">
                <a:spcBef>
                  <a:spcPct val="0"/>
                </a:spcBef>
              </a:pPr>
              <a:t>38</a:t>
            </a:fld>
            <a:endParaRPr lang="en-CA" altLang="en-US"/>
          </a:p>
        </p:txBody>
      </p:sp>
    </p:spTree>
    <p:extLst>
      <p:ext uri="{BB962C8B-B14F-4D97-AF65-F5344CB8AC3E}">
        <p14:creationId xmlns:p14="http://schemas.microsoft.com/office/powerpoint/2010/main" val="4055595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90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4F2CB1FA-BA88-4020-B3D5-3365825CB736}" type="slidenum">
              <a:rPr lang="en-CA" altLang="en-US"/>
              <a:pPr eaLnBrk="1" hangingPunct="1">
                <a:spcBef>
                  <a:spcPct val="0"/>
                </a:spcBef>
              </a:pPr>
              <a:t>39</a:t>
            </a:fld>
            <a:endParaRPr lang="en-CA" altLang="en-US"/>
          </a:p>
        </p:txBody>
      </p:sp>
    </p:spTree>
    <p:extLst>
      <p:ext uri="{BB962C8B-B14F-4D97-AF65-F5344CB8AC3E}">
        <p14:creationId xmlns:p14="http://schemas.microsoft.com/office/powerpoint/2010/main" val="35277894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a:p>
            <a:endParaRPr lang="en-US" altLang="en-US" dirty="0" smtClean="0"/>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86667E13-2CA6-4506-83A0-D980E437235F}" type="slidenum">
              <a:rPr lang="en-CA" altLang="en-US"/>
              <a:pPr eaLnBrk="1" hangingPunct="1">
                <a:spcBef>
                  <a:spcPct val="0"/>
                </a:spcBef>
              </a:pPr>
              <a:t>40</a:t>
            </a:fld>
            <a:endParaRPr lang="en-CA" altLang="en-US"/>
          </a:p>
        </p:txBody>
      </p:sp>
    </p:spTree>
    <p:extLst>
      <p:ext uri="{BB962C8B-B14F-4D97-AF65-F5344CB8AC3E}">
        <p14:creationId xmlns:p14="http://schemas.microsoft.com/office/powerpoint/2010/main" val="32704205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s-ES" smtClean="0"/>
          </a:p>
        </p:txBody>
      </p:sp>
      <p:sp>
        <p:nvSpPr>
          <p:cNvPr id="92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72747D5C-2163-4353-8D38-24E6DE6E46CF}" type="slidenum">
              <a:rPr lang="en-CA" altLang="en-US"/>
              <a:pPr eaLnBrk="1" hangingPunct="1">
                <a:spcBef>
                  <a:spcPct val="0"/>
                </a:spcBef>
              </a:pPr>
              <a:t>41</a:t>
            </a:fld>
            <a:endParaRPr lang="en-CA" altLang="en-US"/>
          </a:p>
        </p:txBody>
      </p:sp>
    </p:spTree>
    <p:extLst>
      <p:ext uri="{BB962C8B-B14F-4D97-AF65-F5344CB8AC3E}">
        <p14:creationId xmlns:p14="http://schemas.microsoft.com/office/powerpoint/2010/main" val="40208890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s-ES" smtClean="0"/>
          </a:p>
        </p:txBody>
      </p:sp>
      <p:sp>
        <p:nvSpPr>
          <p:cNvPr id="931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D50FB84A-B066-4EFA-A00C-A8A8ECE56FF1}" type="slidenum">
              <a:rPr lang="en-CA" altLang="en-US"/>
              <a:pPr eaLnBrk="1" hangingPunct="1">
                <a:spcBef>
                  <a:spcPct val="0"/>
                </a:spcBef>
              </a:pPr>
              <a:t>42</a:t>
            </a:fld>
            <a:endParaRPr lang="en-CA" altLang="en-US"/>
          </a:p>
        </p:txBody>
      </p:sp>
    </p:spTree>
    <p:extLst>
      <p:ext uri="{BB962C8B-B14F-4D97-AF65-F5344CB8AC3E}">
        <p14:creationId xmlns:p14="http://schemas.microsoft.com/office/powerpoint/2010/main" val="3569210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s-ES" smtClean="0"/>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2CDAE728-66CD-4C9A-8D87-071850F7E142}" type="slidenum">
              <a:rPr lang="en-CA" altLang="en-US"/>
              <a:pPr eaLnBrk="1" hangingPunct="1">
                <a:spcBef>
                  <a:spcPct val="0"/>
                </a:spcBef>
              </a:pPr>
              <a:t>43</a:t>
            </a:fld>
            <a:endParaRPr lang="en-CA" altLang="en-US"/>
          </a:p>
        </p:txBody>
      </p:sp>
    </p:spTree>
    <p:extLst>
      <p:ext uri="{BB962C8B-B14F-4D97-AF65-F5344CB8AC3E}">
        <p14:creationId xmlns:p14="http://schemas.microsoft.com/office/powerpoint/2010/main" val="31860905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s-ES" smtClean="0"/>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D0C8193F-AFA0-4D8F-8132-4DFDE62F765D}" type="slidenum">
              <a:rPr lang="en-CA" altLang="en-US"/>
              <a:pPr eaLnBrk="1" hangingPunct="1">
                <a:spcBef>
                  <a:spcPct val="0"/>
                </a:spcBef>
              </a:pPr>
              <a:t>44</a:t>
            </a:fld>
            <a:endParaRPr lang="en-CA" altLang="en-US"/>
          </a:p>
        </p:txBody>
      </p:sp>
    </p:spTree>
    <p:extLst>
      <p:ext uri="{BB962C8B-B14F-4D97-AF65-F5344CB8AC3E}">
        <p14:creationId xmlns:p14="http://schemas.microsoft.com/office/powerpoint/2010/main" val="1853764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s-ES" smtClean="0"/>
          </a:p>
        </p:txBody>
      </p:sp>
      <p:sp>
        <p:nvSpPr>
          <p:cNvPr id="962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3BB74AFB-7101-4B76-A421-7E48AD4991C5}" type="slidenum">
              <a:rPr lang="en-CA" altLang="en-US"/>
              <a:pPr eaLnBrk="1" hangingPunct="1">
                <a:spcBef>
                  <a:spcPct val="0"/>
                </a:spcBef>
              </a:pPr>
              <a:t>45</a:t>
            </a:fld>
            <a:endParaRPr lang="en-CA" altLang="en-US"/>
          </a:p>
        </p:txBody>
      </p:sp>
    </p:spTree>
    <p:extLst>
      <p:ext uri="{BB962C8B-B14F-4D97-AF65-F5344CB8AC3E}">
        <p14:creationId xmlns:p14="http://schemas.microsoft.com/office/powerpoint/2010/main" val="34138191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s-ES" smtClean="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BA7F6113-C330-4A1E-9651-D6424EDD4175}" type="slidenum">
              <a:rPr lang="en-CA" altLang="en-US"/>
              <a:pPr eaLnBrk="1" hangingPunct="1">
                <a:spcBef>
                  <a:spcPct val="0"/>
                </a:spcBef>
              </a:pPr>
              <a:t>46</a:t>
            </a:fld>
            <a:endParaRPr lang="en-CA" altLang="en-US"/>
          </a:p>
        </p:txBody>
      </p:sp>
    </p:spTree>
    <p:extLst>
      <p:ext uri="{BB962C8B-B14F-4D97-AF65-F5344CB8AC3E}">
        <p14:creationId xmlns:p14="http://schemas.microsoft.com/office/powerpoint/2010/main" val="38450387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s-ES" smtClean="0"/>
          </a:p>
        </p:txBody>
      </p:sp>
      <p:sp>
        <p:nvSpPr>
          <p:cNvPr id="983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8EBC664E-A42D-4F97-8CF1-CBE7CC68C85C}" type="slidenum">
              <a:rPr lang="en-CA" altLang="en-US"/>
              <a:pPr eaLnBrk="1" hangingPunct="1">
                <a:spcBef>
                  <a:spcPct val="0"/>
                </a:spcBef>
              </a:pPr>
              <a:t>47</a:t>
            </a:fld>
            <a:endParaRPr lang="en-CA" altLang="en-US"/>
          </a:p>
        </p:txBody>
      </p:sp>
    </p:spTree>
    <p:extLst>
      <p:ext uri="{BB962C8B-B14F-4D97-AF65-F5344CB8AC3E}">
        <p14:creationId xmlns:p14="http://schemas.microsoft.com/office/powerpoint/2010/main" val="12547343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s-ES" smtClean="0"/>
          </a:p>
        </p:txBody>
      </p:sp>
      <p:sp>
        <p:nvSpPr>
          <p:cNvPr id="99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2EEB1D04-B06E-4D15-8B1C-C71724650342}" type="slidenum">
              <a:rPr lang="en-CA" altLang="en-US"/>
              <a:pPr eaLnBrk="1" hangingPunct="1">
                <a:spcBef>
                  <a:spcPct val="0"/>
                </a:spcBef>
              </a:pPr>
              <a:t>48</a:t>
            </a:fld>
            <a:endParaRPr lang="en-CA" altLang="en-US"/>
          </a:p>
        </p:txBody>
      </p:sp>
    </p:spTree>
    <p:extLst>
      <p:ext uri="{BB962C8B-B14F-4D97-AF65-F5344CB8AC3E}">
        <p14:creationId xmlns:p14="http://schemas.microsoft.com/office/powerpoint/2010/main" val="30152365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solidFill>
                <a:srgbClr val="147B33"/>
              </a:solidFill>
              <a:ea typeface="ＭＳ Ｐゴシック" pitchFamily="34" charset="-128"/>
            </a:endParaRPr>
          </a:p>
          <a:p>
            <a:pPr eaLnBrk="1" hangingPunct="1">
              <a:spcBef>
                <a:spcPct val="0"/>
              </a:spcBef>
            </a:pPr>
            <a:r>
              <a:rPr lang="en-US" altLang="en-US" smtClean="0">
                <a:solidFill>
                  <a:srgbClr val="147B33"/>
                </a:solidFill>
                <a:ea typeface="ＭＳ Ｐゴシック" pitchFamily="34" charset="-128"/>
              </a:rPr>
              <a:t> </a:t>
            </a:r>
            <a:endParaRPr lang="en-US" altLang="en-US" smtClean="0">
              <a:ea typeface="ＭＳ Ｐゴシック" pitchFamily="34" charset="-128"/>
            </a:endParaRPr>
          </a:p>
        </p:txBody>
      </p:sp>
      <p:sp>
        <p:nvSpPr>
          <p:cNvPr id="1003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D1081EF2-7581-4C3A-8511-DD1EA323DEFD}" type="slidenum">
              <a:rPr lang="en-US" altLang="en-US">
                <a:ea typeface="ＭＳ Ｐゴシック" pitchFamily="34" charset="-128"/>
              </a:rPr>
              <a:pPr eaLnBrk="1" hangingPunct="1">
                <a:spcBef>
                  <a:spcPct val="0"/>
                </a:spcBef>
              </a:pPr>
              <a:t>49</a:t>
            </a:fld>
            <a:endParaRPr lang="en-US" altLang="en-US">
              <a:ea typeface="ＭＳ Ｐゴシック" pitchFamily="34" charset="-128"/>
            </a:endParaRPr>
          </a:p>
        </p:txBody>
      </p:sp>
    </p:spTree>
    <p:extLst>
      <p:ext uri="{BB962C8B-B14F-4D97-AF65-F5344CB8AC3E}">
        <p14:creationId xmlns:p14="http://schemas.microsoft.com/office/powerpoint/2010/main" val="5807229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Step 1</a:t>
            </a:r>
          </a:p>
          <a:p>
            <a:r>
              <a:rPr lang="en-US" altLang="en-US" smtClean="0"/>
              <a:t>Go to: </a:t>
            </a:r>
            <a:r>
              <a:rPr lang="en-US" altLang="en-US" smtClean="0">
                <a:hlinkClick r:id="rId3"/>
              </a:rPr>
              <a:t>http://stats.oecd.org/</a:t>
            </a:r>
            <a:endParaRPr lang="en-US" altLang="en-US" smtClean="0"/>
          </a:p>
          <a:p>
            <a:endParaRPr lang="en-US" altLang="es-ES" smtClean="0"/>
          </a:p>
        </p:txBody>
      </p:sp>
      <p:sp>
        <p:nvSpPr>
          <p:cNvPr id="1013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34E5387B-BC53-451E-B1EC-9632A5FF6A49}" type="slidenum">
              <a:rPr lang="en-CA" altLang="en-US"/>
              <a:pPr eaLnBrk="1" hangingPunct="1">
                <a:spcBef>
                  <a:spcPct val="0"/>
                </a:spcBef>
              </a:pPr>
              <a:t>50</a:t>
            </a:fld>
            <a:endParaRPr lang="en-CA" altLang="en-US"/>
          </a:p>
        </p:txBody>
      </p:sp>
    </p:spTree>
    <p:extLst>
      <p:ext uri="{BB962C8B-B14F-4D97-AF65-F5344CB8AC3E}">
        <p14:creationId xmlns:p14="http://schemas.microsoft.com/office/powerpoint/2010/main" val="7890013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Go back to Flows based on individual project (CRS) and select “Creditor Reporting System (CRS)” then finally select Creditor Reporting System</a:t>
            </a:r>
          </a:p>
          <a:p>
            <a:endParaRPr lang="en-US" altLang="es-ES" dirty="0" smtClean="0"/>
          </a:p>
          <a:p>
            <a:r>
              <a:rPr lang="en-US" altLang="en-US" dirty="0" smtClean="0"/>
              <a:t>The biodiversity-related aid data demonstrates the existing opportunities for bilateral agencies supporting biodiversity activities in your country and region.  This source of opportunities have relatively high chance of continuity. </a:t>
            </a:r>
          </a:p>
          <a:p>
            <a:endParaRPr lang="en-US" altLang="es-ES" dirty="0" smtClean="0"/>
          </a:p>
        </p:txBody>
      </p:sp>
      <p:sp>
        <p:nvSpPr>
          <p:cNvPr id="1024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AF628AEF-6254-4CD7-95D4-8B8438A32872}" type="slidenum">
              <a:rPr lang="en-CA" altLang="en-US"/>
              <a:pPr eaLnBrk="1" hangingPunct="1">
                <a:spcBef>
                  <a:spcPct val="0"/>
                </a:spcBef>
              </a:pPr>
              <a:t>51</a:t>
            </a:fld>
            <a:endParaRPr lang="en-CA" altLang="en-US"/>
          </a:p>
        </p:txBody>
      </p:sp>
    </p:spTree>
    <p:extLst>
      <p:ext uri="{BB962C8B-B14F-4D97-AF65-F5344CB8AC3E}">
        <p14:creationId xmlns:p14="http://schemas.microsoft.com/office/powerpoint/2010/main" val="754010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a:p>
            <a:endParaRPr lang="en-US" altLang="en-US" smtClean="0"/>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82D53BC2-CD39-4DB6-BA70-27F2E0FCDAA3}" type="slidenum">
              <a:rPr lang="en-CA" altLang="en-US"/>
              <a:pPr eaLnBrk="1" hangingPunct="1">
                <a:spcBef>
                  <a:spcPct val="0"/>
                </a:spcBef>
              </a:pPr>
              <a:t>52</a:t>
            </a:fld>
            <a:endParaRPr lang="en-CA" altLang="en-US"/>
          </a:p>
        </p:txBody>
      </p:sp>
    </p:spTree>
    <p:extLst>
      <p:ext uri="{BB962C8B-B14F-4D97-AF65-F5344CB8AC3E}">
        <p14:creationId xmlns:p14="http://schemas.microsoft.com/office/powerpoint/2010/main" val="2524042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36B9947-759B-493F-8BEF-E529E9F22351}" type="datetime1">
              <a:rPr lang="en-US" altLang="en-US"/>
              <a:pPr>
                <a:defRPr/>
              </a:pPr>
              <a:t>11/17/2015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fld id="{254D8B97-7046-40DF-8470-5FB0C1199599}" type="slidenum">
              <a:rPr lang="en-US" altLang="en-US"/>
              <a:pPr/>
              <a:t>‹#›</a:t>
            </a:fld>
            <a:endParaRPr lang="en-US" altLang="en-US"/>
          </a:p>
        </p:txBody>
      </p:sp>
    </p:spTree>
    <p:extLst>
      <p:ext uri="{BB962C8B-B14F-4D97-AF65-F5344CB8AC3E}">
        <p14:creationId xmlns:p14="http://schemas.microsoft.com/office/powerpoint/2010/main" val="3120113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9D0B3A2-C1A8-48A6-8785-724354A80380}" type="datetime1">
              <a:rPr lang="en-US" altLang="en-US"/>
              <a:pPr>
                <a:defRPr/>
              </a:pPr>
              <a:t>11/17/2015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fld id="{5863B8E2-FD4E-469B-9653-988A035BC38D}" type="slidenum">
              <a:rPr lang="en-US" altLang="en-US"/>
              <a:pPr/>
              <a:t>‹#›</a:t>
            </a:fld>
            <a:endParaRPr lang="en-US" altLang="en-US"/>
          </a:p>
        </p:txBody>
      </p:sp>
    </p:spTree>
    <p:extLst>
      <p:ext uri="{BB962C8B-B14F-4D97-AF65-F5344CB8AC3E}">
        <p14:creationId xmlns:p14="http://schemas.microsoft.com/office/powerpoint/2010/main" val="3876702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D1E52E5-F16B-4700-BE1D-B2DC8FA38B14}" type="datetime1">
              <a:rPr lang="en-US" altLang="en-US"/>
              <a:pPr>
                <a:defRPr/>
              </a:pPr>
              <a:t>11/17/2015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fld id="{985697BC-38E5-410B-99A5-A81E81B300B9}" type="slidenum">
              <a:rPr lang="en-US" altLang="en-US"/>
              <a:pPr/>
              <a:t>‹#›</a:t>
            </a:fld>
            <a:endParaRPr lang="en-US" altLang="en-US"/>
          </a:p>
        </p:txBody>
      </p:sp>
    </p:spTree>
    <p:extLst>
      <p:ext uri="{BB962C8B-B14F-4D97-AF65-F5344CB8AC3E}">
        <p14:creationId xmlns:p14="http://schemas.microsoft.com/office/powerpoint/2010/main" val="2843991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8B080C4-1915-425A-823B-B981A14FFF56}" type="datetime1">
              <a:rPr lang="en-US" altLang="en-US"/>
              <a:pPr>
                <a:defRPr/>
              </a:pPr>
              <a:t>11/17/2015</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fld id="{E6B5CD13-3E56-44CE-A48F-47E180302D14}" type="slidenum">
              <a:rPr lang="en-US" altLang="en-US"/>
              <a:pPr/>
              <a:t>‹#›</a:t>
            </a:fld>
            <a:endParaRPr lang="en-US" altLang="en-US"/>
          </a:p>
        </p:txBody>
      </p:sp>
    </p:spTree>
    <p:extLst>
      <p:ext uri="{BB962C8B-B14F-4D97-AF65-F5344CB8AC3E}">
        <p14:creationId xmlns:p14="http://schemas.microsoft.com/office/powerpoint/2010/main" val="211151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09EDE98-F378-4A1F-A307-574ED0875E28}" type="datetime1">
              <a:rPr lang="en-US" altLang="en-US"/>
              <a:pPr>
                <a:defRPr/>
              </a:pPr>
              <a:t>11/17/2015</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ltLang="en-US"/>
          </a:p>
        </p:txBody>
      </p:sp>
      <p:sp>
        <p:nvSpPr>
          <p:cNvPr id="9" name="Slide Number Placeholder 5"/>
          <p:cNvSpPr>
            <a:spLocks noGrp="1"/>
          </p:cNvSpPr>
          <p:nvPr>
            <p:ph type="sldNum" sz="quarter" idx="12"/>
          </p:nvPr>
        </p:nvSpPr>
        <p:spPr/>
        <p:txBody>
          <a:bodyPr/>
          <a:lstStyle>
            <a:lvl1pPr>
              <a:defRPr/>
            </a:lvl1pPr>
          </a:lstStyle>
          <a:p>
            <a:fld id="{7302249F-ADD9-406F-8B9D-39F6CB69B988}" type="slidenum">
              <a:rPr lang="en-US" altLang="en-US"/>
              <a:pPr/>
              <a:t>‹#›</a:t>
            </a:fld>
            <a:endParaRPr lang="en-US" altLang="en-US"/>
          </a:p>
        </p:txBody>
      </p:sp>
    </p:spTree>
    <p:extLst>
      <p:ext uri="{BB962C8B-B14F-4D97-AF65-F5344CB8AC3E}">
        <p14:creationId xmlns:p14="http://schemas.microsoft.com/office/powerpoint/2010/main" val="2838116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695B13F-47A8-4069-872E-E7BB1BFF09E4}" type="datetime1">
              <a:rPr lang="en-US" altLang="en-US"/>
              <a:pPr>
                <a:defRPr/>
              </a:pPr>
              <a:t>11/17/2015</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ltLang="en-US"/>
          </a:p>
        </p:txBody>
      </p:sp>
      <p:sp>
        <p:nvSpPr>
          <p:cNvPr id="5" name="Slide Number Placeholder 5"/>
          <p:cNvSpPr>
            <a:spLocks noGrp="1"/>
          </p:cNvSpPr>
          <p:nvPr>
            <p:ph type="sldNum" sz="quarter" idx="12"/>
          </p:nvPr>
        </p:nvSpPr>
        <p:spPr/>
        <p:txBody>
          <a:bodyPr/>
          <a:lstStyle>
            <a:lvl1pPr>
              <a:defRPr/>
            </a:lvl1pPr>
          </a:lstStyle>
          <a:p>
            <a:fld id="{A477E3FF-A419-4E8E-8180-1F1C2E4A1AA2}" type="slidenum">
              <a:rPr lang="en-US" altLang="en-US"/>
              <a:pPr/>
              <a:t>‹#›</a:t>
            </a:fld>
            <a:endParaRPr lang="en-US" altLang="en-US"/>
          </a:p>
        </p:txBody>
      </p:sp>
    </p:spTree>
    <p:extLst>
      <p:ext uri="{BB962C8B-B14F-4D97-AF65-F5344CB8AC3E}">
        <p14:creationId xmlns:p14="http://schemas.microsoft.com/office/powerpoint/2010/main" val="1800289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A11EAA1-2541-4733-BCA4-D4B8F8A7E731}" type="datetime1">
              <a:rPr lang="en-US" altLang="en-US"/>
              <a:pPr>
                <a:defRPr/>
              </a:pPr>
              <a:t>11/17/2015</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ltLang="en-US"/>
          </a:p>
        </p:txBody>
      </p:sp>
      <p:sp>
        <p:nvSpPr>
          <p:cNvPr id="4" name="Slide Number Placeholder 5"/>
          <p:cNvSpPr>
            <a:spLocks noGrp="1"/>
          </p:cNvSpPr>
          <p:nvPr>
            <p:ph type="sldNum" sz="quarter" idx="12"/>
          </p:nvPr>
        </p:nvSpPr>
        <p:spPr/>
        <p:txBody>
          <a:bodyPr/>
          <a:lstStyle>
            <a:lvl1pPr>
              <a:defRPr/>
            </a:lvl1pPr>
          </a:lstStyle>
          <a:p>
            <a:fld id="{4853354E-5E73-4ABA-A7C2-D92CBBC37685}" type="slidenum">
              <a:rPr lang="en-US" altLang="en-US"/>
              <a:pPr/>
              <a:t>‹#›</a:t>
            </a:fld>
            <a:endParaRPr lang="en-US" altLang="en-US"/>
          </a:p>
        </p:txBody>
      </p:sp>
    </p:spTree>
    <p:extLst>
      <p:ext uri="{BB962C8B-B14F-4D97-AF65-F5344CB8AC3E}">
        <p14:creationId xmlns:p14="http://schemas.microsoft.com/office/powerpoint/2010/main" val="2842609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0353A94-6D12-47AC-8897-479A496E8A1D}" type="datetime1">
              <a:rPr lang="en-US" altLang="en-US"/>
              <a:pPr>
                <a:defRPr/>
              </a:pPr>
              <a:t>11/17/2015</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fld id="{62B85C30-A120-4957-98A5-35E780EFC2E5}" type="slidenum">
              <a:rPr lang="en-US" altLang="en-US"/>
              <a:pPr/>
              <a:t>‹#›</a:t>
            </a:fld>
            <a:endParaRPr lang="en-US" altLang="en-US"/>
          </a:p>
        </p:txBody>
      </p:sp>
    </p:spTree>
    <p:extLst>
      <p:ext uri="{BB962C8B-B14F-4D97-AF65-F5344CB8AC3E}">
        <p14:creationId xmlns:p14="http://schemas.microsoft.com/office/powerpoint/2010/main" val="1558830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6EAD3E7-12FC-40B0-AC74-5A0DB8621623}" type="datetime1">
              <a:rPr lang="en-US" altLang="en-US"/>
              <a:pPr>
                <a:defRPr/>
              </a:pPr>
              <a:t>11/17/2015</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fld id="{11C390EC-1CB6-46FC-836A-31E188E0E178}" type="slidenum">
              <a:rPr lang="en-US" altLang="en-US"/>
              <a:pPr/>
              <a:t>‹#›</a:t>
            </a:fld>
            <a:endParaRPr lang="en-US" altLang="en-US"/>
          </a:p>
        </p:txBody>
      </p:sp>
    </p:spTree>
    <p:extLst>
      <p:ext uri="{BB962C8B-B14F-4D97-AF65-F5344CB8AC3E}">
        <p14:creationId xmlns:p14="http://schemas.microsoft.com/office/powerpoint/2010/main" val="2488238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4DD22CC-53A4-4EE9-9F93-DD889912180F}" type="datetime1">
              <a:rPr lang="en-US" altLang="en-US"/>
              <a:pPr>
                <a:defRPr/>
              </a:pPr>
              <a:t>11/17/2015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fld id="{D16880C7-DE79-46C1-8907-90925B4E01A8}" type="slidenum">
              <a:rPr lang="en-US" altLang="en-US"/>
              <a:pPr/>
              <a:t>‹#›</a:t>
            </a:fld>
            <a:endParaRPr lang="en-US" altLang="en-US"/>
          </a:p>
        </p:txBody>
      </p:sp>
    </p:spTree>
    <p:extLst>
      <p:ext uri="{BB962C8B-B14F-4D97-AF65-F5344CB8AC3E}">
        <p14:creationId xmlns:p14="http://schemas.microsoft.com/office/powerpoint/2010/main" val="2558891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E0BDA00-9BA4-4C4C-A766-8D1D1707F7A7}" type="datetime1">
              <a:rPr lang="en-US" altLang="en-US"/>
              <a:pPr>
                <a:defRPr/>
              </a:pPr>
              <a:t>11/17/2015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fld id="{5C4BF022-73D2-478E-BBEB-986BBABE6EF5}" type="slidenum">
              <a:rPr lang="en-US" altLang="en-US"/>
              <a:pPr/>
              <a:t>‹#›</a:t>
            </a:fld>
            <a:endParaRPr lang="en-US" altLang="en-US"/>
          </a:p>
        </p:txBody>
      </p:sp>
    </p:spTree>
    <p:extLst>
      <p:ext uri="{BB962C8B-B14F-4D97-AF65-F5344CB8AC3E}">
        <p14:creationId xmlns:p14="http://schemas.microsoft.com/office/powerpoint/2010/main" val="41632423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A1C9650-BD31-4050-A5F2-B6BB2FCAA572}" type="datetime1">
              <a:rPr lang="en-US"/>
              <a:pPr>
                <a:defRPr/>
              </a:pPr>
              <a:t>11/17/2015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B65CE88-B70B-4962-97E2-3DC46D1A8569}" type="slidenum">
              <a:rPr lang="en-US" altLang="en-US"/>
              <a:pPr/>
              <a:t>‹#›</a:t>
            </a:fld>
            <a:endParaRPr lang="en-US" altLang="en-US"/>
          </a:p>
        </p:txBody>
      </p:sp>
    </p:spTree>
    <p:extLst>
      <p:ext uri="{BB962C8B-B14F-4D97-AF65-F5344CB8AC3E}">
        <p14:creationId xmlns:p14="http://schemas.microsoft.com/office/powerpoint/2010/main" val="696629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E7938F9-7621-4C5A-9A20-29BA4F35BBEC}" type="datetime1">
              <a:rPr lang="en-US"/>
              <a:pPr>
                <a:defRPr/>
              </a:pPr>
              <a:t>11/17/2015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7D3292C-627E-4988-88B7-2BE42E777D82}" type="slidenum">
              <a:rPr lang="en-US" altLang="en-US"/>
              <a:pPr/>
              <a:t>‹#›</a:t>
            </a:fld>
            <a:endParaRPr lang="en-US" altLang="en-US"/>
          </a:p>
        </p:txBody>
      </p:sp>
    </p:spTree>
    <p:extLst>
      <p:ext uri="{BB962C8B-B14F-4D97-AF65-F5344CB8AC3E}">
        <p14:creationId xmlns:p14="http://schemas.microsoft.com/office/powerpoint/2010/main" val="617335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7BE73F0-6281-405B-8CCB-D4ACB885288A}" type="datetime1">
              <a:rPr lang="en-US"/>
              <a:pPr>
                <a:defRPr/>
              </a:pPr>
              <a:t>11/17/2015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18DE52E-C13F-4130-AC2F-0FE60D84A7F4}" type="slidenum">
              <a:rPr lang="en-US" altLang="en-US"/>
              <a:pPr/>
              <a:t>‹#›</a:t>
            </a:fld>
            <a:endParaRPr lang="en-US" altLang="en-US"/>
          </a:p>
        </p:txBody>
      </p:sp>
    </p:spTree>
    <p:extLst>
      <p:ext uri="{BB962C8B-B14F-4D97-AF65-F5344CB8AC3E}">
        <p14:creationId xmlns:p14="http://schemas.microsoft.com/office/powerpoint/2010/main" val="1024668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BEC2957-4D54-43D8-82D2-0F5452C48D54}" type="datetime1">
              <a:rPr lang="en-US"/>
              <a:pPr>
                <a:defRPr/>
              </a:pPr>
              <a:t>11/17/2015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3FC53120-6D68-4B5C-8D73-066F0808B909}" type="slidenum">
              <a:rPr lang="en-US" altLang="en-US"/>
              <a:pPr/>
              <a:t>‹#›</a:t>
            </a:fld>
            <a:endParaRPr lang="en-US" altLang="en-US"/>
          </a:p>
        </p:txBody>
      </p:sp>
    </p:spTree>
    <p:extLst>
      <p:ext uri="{BB962C8B-B14F-4D97-AF65-F5344CB8AC3E}">
        <p14:creationId xmlns:p14="http://schemas.microsoft.com/office/powerpoint/2010/main" val="18597205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43AC120-A0DF-4584-9400-1D559C5643D9}" type="datetime1">
              <a:rPr lang="en-US"/>
              <a:pPr>
                <a:defRPr/>
              </a:pPr>
              <a:t>11/17/2015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090F6CA0-7EE2-4C05-8206-E5F1B6FF79E0}" type="slidenum">
              <a:rPr lang="en-US" altLang="en-US"/>
              <a:pPr/>
              <a:t>‹#›</a:t>
            </a:fld>
            <a:endParaRPr lang="en-US" altLang="en-US"/>
          </a:p>
        </p:txBody>
      </p:sp>
    </p:spTree>
    <p:extLst>
      <p:ext uri="{BB962C8B-B14F-4D97-AF65-F5344CB8AC3E}">
        <p14:creationId xmlns:p14="http://schemas.microsoft.com/office/powerpoint/2010/main" val="23893605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6A53D7D-1B27-4AF4-BA67-7921E16D258A}" type="datetime1">
              <a:rPr lang="en-US"/>
              <a:pPr>
                <a:defRPr/>
              </a:pPr>
              <a:t>11/17/2015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54625005-654C-4880-A8AA-55C96E1AFD59}" type="slidenum">
              <a:rPr lang="en-US" altLang="en-US"/>
              <a:pPr/>
              <a:t>‹#›</a:t>
            </a:fld>
            <a:endParaRPr lang="en-US" altLang="en-US"/>
          </a:p>
        </p:txBody>
      </p:sp>
    </p:spTree>
    <p:extLst>
      <p:ext uri="{BB962C8B-B14F-4D97-AF65-F5344CB8AC3E}">
        <p14:creationId xmlns:p14="http://schemas.microsoft.com/office/powerpoint/2010/main" val="5417708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40BBA3F-19D0-43AE-A239-4DB2AEBF8768}" type="datetime1">
              <a:rPr lang="en-US"/>
              <a:pPr>
                <a:defRPr/>
              </a:pPr>
              <a:t>11/17/2015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834FED8E-3A51-4875-AF74-61E8F85A43FB}" type="slidenum">
              <a:rPr lang="en-US" altLang="en-US"/>
              <a:pPr/>
              <a:t>‹#›</a:t>
            </a:fld>
            <a:endParaRPr lang="en-US" altLang="en-US"/>
          </a:p>
        </p:txBody>
      </p:sp>
    </p:spTree>
    <p:extLst>
      <p:ext uri="{BB962C8B-B14F-4D97-AF65-F5344CB8AC3E}">
        <p14:creationId xmlns:p14="http://schemas.microsoft.com/office/powerpoint/2010/main" val="32347947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7C8542A-79EC-4297-AFCB-2D4AE95BD67B}" type="datetime1">
              <a:rPr lang="en-US"/>
              <a:pPr>
                <a:defRPr/>
              </a:pPr>
              <a:t>11/17/2015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CD49306E-EB44-421C-AB93-56BAA48476C6}" type="slidenum">
              <a:rPr lang="en-US" altLang="en-US"/>
              <a:pPr/>
              <a:t>‹#›</a:t>
            </a:fld>
            <a:endParaRPr lang="en-US" altLang="en-US"/>
          </a:p>
        </p:txBody>
      </p:sp>
    </p:spTree>
    <p:extLst>
      <p:ext uri="{BB962C8B-B14F-4D97-AF65-F5344CB8AC3E}">
        <p14:creationId xmlns:p14="http://schemas.microsoft.com/office/powerpoint/2010/main" val="16030466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46A0062-86E0-4C87-AC26-FF228401D019}" type="datetime1">
              <a:rPr lang="en-US"/>
              <a:pPr>
                <a:defRPr/>
              </a:pPr>
              <a:t>11/17/2015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6DFA40A-F64C-4F15-AE8B-859494D5B0D9}" type="slidenum">
              <a:rPr lang="en-US" altLang="en-US"/>
              <a:pPr/>
              <a:t>‹#›</a:t>
            </a:fld>
            <a:endParaRPr lang="en-US" altLang="en-US"/>
          </a:p>
        </p:txBody>
      </p:sp>
    </p:spTree>
    <p:extLst>
      <p:ext uri="{BB962C8B-B14F-4D97-AF65-F5344CB8AC3E}">
        <p14:creationId xmlns:p14="http://schemas.microsoft.com/office/powerpoint/2010/main" val="6034693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CD9628F-29FE-4436-A100-728D79B23F57}" type="datetime1">
              <a:rPr lang="en-US"/>
              <a:pPr>
                <a:defRPr/>
              </a:pPr>
              <a:t>11/17/2015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04B9913-8005-4944-892E-243A0F5216AE}" type="slidenum">
              <a:rPr lang="en-US" altLang="en-US"/>
              <a:pPr/>
              <a:t>‹#›</a:t>
            </a:fld>
            <a:endParaRPr lang="en-US" altLang="en-US"/>
          </a:p>
        </p:txBody>
      </p:sp>
    </p:spTree>
    <p:extLst>
      <p:ext uri="{BB962C8B-B14F-4D97-AF65-F5344CB8AC3E}">
        <p14:creationId xmlns:p14="http://schemas.microsoft.com/office/powerpoint/2010/main" val="7337219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883E6AA-D152-4D2B-8D42-E745E80EA801}" type="datetime1">
              <a:rPr lang="en-US"/>
              <a:pPr>
                <a:defRPr/>
              </a:pPr>
              <a:t>11/17/2015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B86263F-EEF4-4C6C-9F73-6F05CE195EF3}" type="slidenum">
              <a:rPr lang="en-US" altLang="en-US"/>
              <a:pPr/>
              <a:t>‹#›</a:t>
            </a:fld>
            <a:endParaRPr lang="en-US" altLang="en-US"/>
          </a:p>
        </p:txBody>
      </p:sp>
    </p:spTree>
    <p:extLst>
      <p:ext uri="{BB962C8B-B14F-4D97-AF65-F5344CB8AC3E}">
        <p14:creationId xmlns:p14="http://schemas.microsoft.com/office/powerpoint/2010/main" val="12712192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62F7277-0003-40AD-AA9F-F771B91C0743}" type="datetime1">
              <a:rPr lang="en-US"/>
              <a:pPr>
                <a:defRPr/>
              </a:pPr>
              <a:t>11/17/2015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E37961D0-BEF6-4527-8519-1E93C162EB8A}" type="slidenum">
              <a:rPr lang="en-US" altLang="en-US"/>
              <a:pPr/>
              <a:t>‹#›</a:t>
            </a:fld>
            <a:endParaRPr lang="en-US" altLang="en-US"/>
          </a:p>
        </p:txBody>
      </p:sp>
    </p:spTree>
    <p:extLst>
      <p:ext uri="{BB962C8B-B14F-4D97-AF65-F5344CB8AC3E}">
        <p14:creationId xmlns:p14="http://schemas.microsoft.com/office/powerpoint/2010/main" val="261361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cs typeface="Arial" charset="0"/>
              </a:defRPr>
            </a:lvl1pPr>
          </a:lstStyle>
          <a:p>
            <a:pPr>
              <a:defRPr/>
            </a:pPr>
            <a:fld id="{2662D208-EB0F-45B4-80BC-9C3BB9A207CA}" type="datetime1">
              <a:rPr lang="en-US" altLang="en-US"/>
              <a:pPr>
                <a:defRPr/>
              </a:pPr>
              <a:t>11/17/2015</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cs typeface="Arial" charset="0"/>
              </a:defRPr>
            </a:lvl1pPr>
          </a:lstStyle>
          <a:p>
            <a:pPr>
              <a:defRPr/>
            </a:pPr>
            <a:endParaRPr lang="en-US"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F0C24E54-F63C-43A3-ACAF-9E51E76B9D53}"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0" hangingPunct="0">
              <a:defRPr sz="1200">
                <a:solidFill>
                  <a:schemeClr val="tx1">
                    <a:tint val="75000"/>
                  </a:schemeClr>
                </a:solidFill>
                <a:cs typeface="Arial" panose="020B0604020202020204" pitchFamily="34" charset="0"/>
              </a:defRPr>
            </a:lvl1pPr>
          </a:lstStyle>
          <a:p>
            <a:pPr>
              <a:defRPr/>
            </a:pPr>
            <a:fld id="{3DBFE3E8-1B20-4EC3-B74E-2946D06B39EB}" type="datetime1">
              <a:rPr lang="en-US"/>
              <a:pPr>
                <a:defRPr/>
              </a:pPr>
              <a:t>11/17/2015</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0" hangingPunct="0">
              <a:defRPr sz="1200">
                <a:solidFill>
                  <a:schemeClr val="tx1">
                    <a:tint val="75000"/>
                  </a:schemeClr>
                </a:solidFill>
                <a:cs typeface="Arial" panose="020B0604020202020204" pitchFamily="34" charset="0"/>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0" hangingPunct="0">
              <a:defRPr sz="1200">
                <a:solidFill>
                  <a:srgbClr val="898989"/>
                </a:solidFill>
              </a:defRPr>
            </a:lvl1pPr>
          </a:lstStyle>
          <a:p>
            <a:fld id="{BE16AB04-78C6-4246-9A85-7BCD301813C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timing>
    <p:tnLst>
      <p:par>
        <p:cTn id="1" dur="indefinite" restart="never" nodeType="tmRoot"/>
      </p:par>
    </p:tnLst>
  </p:timing>
  <p:hf hdr="0" ftr="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hyperlink" Target="https://www.cbd.int/doc/notifications/2015/ntf-2015-067-resourcemobilization-en.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hyperlink" Target="https://chm.cbd.int/submit/resourceMobilisation"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4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hyperlink" Target="http://stats.oecd.org/"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slide" Target="slide16.xml"/><Relationship Id="rId4" Type="http://schemas.openxmlformats.org/officeDocument/2006/relationships/image" Target="../media/image36.png"/></Relationships>
</file>

<file path=ppt/slides/_rels/slide5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5"/>
          <p:cNvSpPr txBox="1">
            <a:spLocks noChangeArrowheads="1"/>
          </p:cNvSpPr>
          <p:nvPr/>
        </p:nvSpPr>
        <p:spPr bwMode="auto">
          <a:xfrm>
            <a:off x="0" y="926277"/>
            <a:ext cx="9144000" cy="1569660"/>
          </a:xfrm>
          <a:prstGeom prst="rect">
            <a:avLst/>
          </a:prstGeom>
          <a:noFill/>
          <a:ln>
            <a:noFill/>
          </a:ln>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342900" indent="-342900" algn="ctr" eaLnBrk="1" hangingPunct="1">
              <a:defRPr/>
            </a:pPr>
            <a:r>
              <a:rPr lang="fr-FR" altLang="en-US" sz="4000" b="1" dirty="0">
                <a:solidFill>
                  <a:srgbClr val="008000"/>
                </a:solidFill>
                <a:latin typeface="Calibri" pitchFamily="34" charset="0"/>
              </a:rPr>
              <a:t>Les rapports financiers</a:t>
            </a:r>
          </a:p>
          <a:p>
            <a:pPr marL="342900" indent="-342900" algn="ctr" eaLnBrk="1" hangingPunct="1">
              <a:defRPr/>
            </a:pPr>
            <a:r>
              <a:rPr lang="en-US" altLang="en-US" sz="1600" b="1" dirty="0">
                <a:solidFill>
                  <a:srgbClr val="008000"/>
                </a:solidFill>
                <a:latin typeface="Calibri" pitchFamily="34" charset="0"/>
              </a:rPr>
              <a:t>sous la</a:t>
            </a:r>
          </a:p>
          <a:p>
            <a:pPr marL="342900" indent="-342900" algn="ctr" eaLnBrk="1" hangingPunct="1">
              <a:defRPr/>
            </a:pPr>
            <a:r>
              <a:rPr lang="fr-FR" altLang="en-US" sz="4000" b="1" dirty="0">
                <a:solidFill>
                  <a:srgbClr val="008000"/>
                </a:solidFill>
                <a:latin typeface="Calibri" pitchFamily="34" charset="0"/>
              </a:rPr>
              <a:t>Convention sur la diversité </a:t>
            </a:r>
            <a:r>
              <a:rPr lang="fr-FR" altLang="en-US" sz="4000" b="1" dirty="0" smtClean="0">
                <a:solidFill>
                  <a:srgbClr val="008000"/>
                </a:solidFill>
                <a:latin typeface="Calibri" pitchFamily="34" charset="0"/>
              </a:rPr>
              <a:t>biologique</a:t>
            </a:r>
            <a:endParaRPr lang="en-US" altLang="en-US" sz="4000" b="1" dirty="0">
              <a:solidFill>
                <a:srgbClr val="008000"/>
              </a:solidFill>
              <a:latin typeface="Calibri" pitchFamily="34" charset="0"/>
            </a:endParaRPr>
          </a:p>
        </p:txBody>
      </p:sp>
      <p:sp>
        <p:nvSpPr>
          <p:cNvPr id="3075" name="Rectangle 1"/>
          <p:cNvSpPr>
            <a:spLocks noChangeArrowheads="1"/>
          </p:cNvSpPr>
          <p:nvPr/>
        </p:nvSpPr>
        <p:spPr bwMode="auto">
          <a:xfrm>
            <a:off x="762000" y="3649663"/>
            <a:ext cx="738663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None/>
            </a:pPr>
            <a:r>
              <a:rPr lang="pt-BR" altLang="en-US" sz="2400" dirty="0" smtClean="0">
                <a:solidFill>
                  <a:srgbClr val="FF6600"/>
                </a:solidFill>
              </a:rPr>
              <a:t>Séminaire </a:t>
            </a:r>
            <a:r>
              <a:rPr lang="pt-BR" altLang="en-US" sz="2400" dirty="0">
                <a:solidFill>
                  <a:srgbClr val="FF6600"/>
                </a:solidFill>
              </a:rPr>
              <a:t>en ligne pour l’Afrique </a:t>
            </a:r>
            <a:r>
              <a:rPr lang="pt-BR" altLang="en-US" sz="2400" dirty="0" smtClean="0">
                <a:solidFill>
                  <a:srgbClr val="FF6600"/>
                </a:solidFill>
              </a:rPr>
              <a:t>francophone, </a:t>
            </a:r>
          </a:p>
          <a:p>
            <a:pPr eaLnBrk="1" hangingPunct="1">
              <a:spcBef>
                <a:spcPct val="0"/>
              </a:spcBef>
              <a:buFontTx/>
              <a:buNone/>
            </a:pPr>
            <a:r>
              <a:rPr lang="pt-BR" altLang="en-US" sz="2400" dirty="0" smtClean="0">
                <a:solidFill>
                  <a:srgbClr val="FF6600"/>
                </a:solidFill>
              </a:rPr>
              <a:t>			17 Novembre </a:t>
            </a:r>
            <a:r>
              <a:rPr lang="pt-BR" altLang="en-US" sz="2400" dirty="0">
                <a:solidFill>
                  <a:srgbClr val="FF6600"/>
                </a:solidFill>
              </a:rPr>
              <a:t>2015</a:t>
            </a:r>
          </a:p>
          <a:p>
            <a:pPr eaLnBrk="1" hangingPunct="1">
              <a:spcBef>
                <a:spcPct val="0"/>
              </a:spcBef>
              <a:buFontTx/>
              <a:buNone/>
            </a:pPr>
            <a:r>
              <a:rPr lang="fr-FR" altLang="en-US" sz="2400" dirty="0" smtClean="0">
                <a:solidFill>
                  <a:srgbClr val="FF6600"/>
                </a:solidFill>
              </a:rPr>
              <a:t>Secrétariat de la Convention sur la Diversité </a:t>
            </a:r>
            <a:r>
              <a:rPr lang="fr-FR" altLang="en-US" sz="2400" dirty="0">
                <a:solidFill>
                  <a:srgbClr val="FF6600"/>
                </a:solidFill>
              </a:rPr>
              <a:t>B</a:t>
            </a:r>
            <a:r>
              <a:rPr lang="fr-FR" altLang="en-US" sz="2400" dirty="0" smtClean="0">
                <a:solidFill>
                  <a:srgbClr val="FF6600"/>
                </a:solidFill>
              </a:rPr>
              <a:t>iologique</a:t>
            </a:r>
            <a:endParaRPr lang="en-US" altLang="en-US" sz="2400" dirty="0">
              <a:solidFill>
                <a:srgbClr val="FF6600"/>
              </a:solidFill>
            </a:endParaRPr>
          </a:p>
        </p:txBody>
      </p:sp>
      <p:pic>
        <p:nvPicPr>
          <p:cNvPr id="3076" name="Picture 4" descr="CBD_PowerPointTemplate_LogoFu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5888" y="5859463"/>
            <a:ext cx="2360612"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3" descr="U:\Working Folders\Logos\COP\COP-12\cop-12-logo-web\cop-12-logo-variant-colour-web.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4475" y="5859463"/>
            <a:ext cx="8382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E6412FAB-8FCA-4C33-A958-7DA3B15ADD39}"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dirty="0" smtClean="0">
              <a:solidFill>
                <a:srgbClr val="898989"/>
              </a:solidFill>
              <a:cs typeface="Arial" panose="020B0604020202020204" pitchFamily="34" charset="0"/>
            </a:endParaRPr>
          </a:p>
        </p:txBody>
      </p:sp>
      <p:sp>
        <p:nvSpPr>
          <p:cNvPr id="30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E122A5D3-CC41-469F-962C-71A1B88CE6CB}" type="slidenum">
              <a:rPr lang="en-US" altLang="en-US" sz="1200">
                <a:solidFill>
                  <a:srgbClr val="898989"/>
                </a:solidFill>
              </a:rPr>
              <a:pPr eaLnBrk="1" hangingPunct="1">
                <a:spcBef>
                  <a:spcPct val="0"/>
                </a:spcBef>
                <a:buFontTx/>
                <a:buNone/>
              </a:pPr>
              <a:t>1</a:t>
            </a:fld>
            <a:endParaRPr lang="en-US" altLang="en-US" sz="1200">
              <a:solidFill>
                <a:srgbClr val="898989"/>
              </a:solidFill>
            </a:endParaRPr>
          </a:p>
        </p:txBody>
      </p:sp>
      <p:pic>
        <p:nvPicPr>
          <p:cNvPr id="3080"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85200" y="62992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1"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9138" y="5734844"/>
            <a:ext cx="1274762"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40363" y="5922962"/>
            <a:ext cx="1112837"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advTm="4224">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1116806"/>
            <a:ext cx="8229600" cy="1042987"/>
          </a:xfrm>
        </p:spPr>
        <p:txBody>
          <a:bodyPr/>
          <a:lstStyle/>
          <a:p>
            <a:r>
              <a:rPr lang="en-US" altLang="en-US" b="1" dirty="0" smtClean="0">
                <a:solidFill>
                  <a:srgbClr val="147B33"/>
                </a:solidFill>
                <a:ea typeface="ＭＳ Ｐゴシック" pitchFamily="34" charset="-128"/>
              </a:rPr>
              <a:t>Les </a:t>
            </a:r>
            <a:r>
              <a:rPr lang="en-US" altLang="en-US" b="1" dirty="0" err="1" smtClean="0">
                <a:solidFill>
                  <a:srgbClr val="147B33"/>
                </a:solidFill>
                <a:ea typeface="ＭＳ Ｐゴシック" pitchFamily="34" charset="-128"/>
              </a:rPr>
              <a:t>objectifs</a:t>
            </a:r>
            <a:r>
              <a:rPr lang="en-US" altLang="en-US" b="1" dirty="0" smtClean="0">
                <a:solidFill>
                  <a:srgbClr val="147B33"/>
                </a:solidFill>
                <a:ea typeface="ＭＳ Ｐゴシック" pitchFamily="34" charset="-128"/>
              </a:rPr>
              <a:t> du </a:t>
            </a:r>
            <a:r>
              <a:rPr lang="fr-FR" altLang="en-US" b="1" dirty="0">
                <a:solidFill>
                  <a:srgbClr val="147B33"/>
                </a:solidFill>
                <a:ea typeface="ＭＳ Ｐゴシック" pitchFamily="34" charset="-128"/>
              </a:rPr>
              <a:t>séminaire</a:t>
            </a:r>
            <a:endParaRPr lang="en-US" altLang="en-US" dirty="0" smtClean="0"/>
          </a:p>
        </p:txBody>
      </p:sp>
      <p:sp>
        <p:nvSpPr>
          <p:cNvPr id="4099" name="Content Placeholder 2"/>
          <p:cNvSpPr>
            <a:spLocks noGrp="1"/>
          </p:cNvSpPr>
          <p:nvPr>
            <p:ph idx="1"/>
          </p:nvPr>
        </p:nvSpPr>
        <p:spPr>
          <a:xfrm>
            <a:off x="76200" y="2362200"/>
            <a:ext cx="8229600" cy="4525963"/>
          </a:xfrm>
        </p:spPr>
        <p:txBody>
          <a:bodyPr/>
          <a:lstStyle/>
          <a:p>
            <a:pPr marL="800100" lvl="1" indent="-342900">
              <a:spcBef>
                <a:spcPct val="0"/>
              </a:spcBef>
              <a:buFont typeface="Arial" panose="020B0604020202020204" pitchFamily="34" charset="0"/>
              <a:buChar char="•"/>
            </a:pPr>
            <a:r>
              <a:rPr lang="fr-FR" altLang="en-US" sz="3600" dirty="0">
                <a:solidFill>
                  <a:srgbClr val="008000"/>
                </a:solidFill>
                <a:cs typeface="Arial" panose="020B0604020202020204" pitchFamily="34" charset="0"/>
              </a:rPr>
              <a:t>Fournir</a:t>
            </a:r>
            <a:r>
              <a:rPr lang="en-US" altLang="en-US" sz="3600" dirty="0">
                <a:solidFill>
                  <a:srgbClr val="008000"/>
                </a:solidFill>
                <a:cs typeface="Arial" panose="020B0604020202020204" pitchFamily="34" charset="0"/>
              </a:rPr>
              <a:t> un apercu du c</a:t>
            </a:r>
            <a:r>
              <a:rPr lang="fr-FR" altLang="en-US" sz="3600" dirty="0" err="1">
                <a:solidFill>
                  <a:srgbClr val="008000"/>
                </a:solidFill>
                <a:cs typeface="Arial" panose="020B0604020202020204" pitchFamily="34" charset="0"/>
              </a:rPr>
              <a:t>adre</a:t>
            </a:r>
            <a:r>
              <a:rPr lang="fr-FR" altLang="en-US" sz="3600" dirty="0">
                <a:solidFill>
                  <a:srgbClr val="008000"/>
                </a:solidFill>
                <a:cs typeface="Arial" panose="020B0604020202020204" pitchFamily="34" charset="0"/>
              </a:rPr>
              <a:t> de présentation des rapports financiers et de son contexte</a:t>
            </a:r>
          </a:p>
          <a:p>
            <a:pPr marL="800100" lvl="1" indent="-342900">
              <a:spcBef>
                <a:spcPct val="0"/>
              </a:spcBef>
              <a:buFont typeface="Arial" panose="020B0604020202020204" pitchFamily="34" charset="0"/>
              <a:buChar char="•"/>
            </a:pPr>
            <a:r>
              <a:rPr lang="en-US" altLang="en-US" sz="3600" dirty="0" smtClean="0">
                <a:solidFill>
                  <a:srgbClr val="008000"/>
                </a:solidFill>
                <a:cs typeface="Arial" panose="020B0604020202020204" pitchFamily="34" charset="0"/>
              </a:rPr>
              <a:t>Clarifier les questions techniques</a:t>
            </a:r>
          </a:p>
          <a:p>
            <a:pPr marL="800100" lvl="1" indent="-342900">
              <a:spcBef>
                <a:spcPct val="0"/>
              </a:spcBef>
              <a:buFont typeface="Arial" panose="020B0604020202020204" pitchFamily="34" charset="0"/>
              <a:buChar char="•"/>
            </a:pPr>
            <a:r>
              <a:rPr lang="fr-FR" altLang="en-US" sz="3600" dirty="0" smtClean="0">
                <a:solidFill>
                  <a:srgbClr val="008000"/>
                </a:solidFill>
                <a:cs typeface="Arial" panose="020B0604020202020204" pitchFamily="34" charset="0"/>
              </a:rPr>
              <a:t>Identifier les questions pour la discussion lors de l'atelier</a:t>
            </a:r>
            <a:endParaRPr lang="en-US" altLang="en-US" sz="3600" dirty="0" smtClean="0"/>
          </a:p>
        </p:txBody>
      </p:sp>
      <p:pic>
        <p:nvPicPr>
          <p:cNvPr id="4100"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54102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2"/>
          <p:cNvPicPr>
            <a:picLocks noChangeAspect="1" noChangeArrowheads="1"/>
          </p:cNvPicPr>
          <p:nvPr/>
        </p:nvPicPr>
        <p:blipFill>
          <a:blip r:embed="rId4">
            <a:extLst>
              <a:ext uri="{28A0092B-C50C-407E-A947-70E740481C1C}">
                <a14:useLocalDpi xmlns:a14="http://schemas.microsoft.com/office/drawing/2010/main" val="0"/>
              </a:ext>
            </a:extLst>
          </a:blip>
          <a:srcRect t="83813"/>
          <a:stretch>
            <a:fillRect/>
          </a:stretch>
        </p:blipFill>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26B8FBC8-88C4-444C-8D6F-D1E32CD66CBF}"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410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551F5EE1-2081-455A-A3FE-0EA19CAB23A2}" type="slidenum">
              <a:rPr lang="en-US" altLang="en-US" sz="1200">
                <a:solidFill>
                  <a:srgbClr val="898989"/>
                </a:solidFill>
              </a:rPr>
              <a:pPr eaLnBrk="1" hangingPunct="1">
                <a:spcBef>
                  <a:spcPct val="0"/>
                </a:spcBef>
                <a:buFontTx/>
                <a:buNone/>
              </a:pPr>
              <a:t>2</a:t>
            </a:fld>
            <a:endParaRPr lang="en-US" altLang="en-US" sz="1200">
              <a:solidFill>
                <a:srgbClr val="898989"/>
              </a:solidFill>
            </a:endParaRPr>
          </a:p>
        </p:txBody>
      </p:sp>
      <p:pic>
        <p:nvPicPr>
          <p:cNvPr id="4104"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85200" y="62992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47"/>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28600" y="1447800"/>
            <a:ext cx="8229600" cy="1143000"/>
          </a:xfrm>
        </p:spPr>
        <p:txBody>
          <a:bodyPr/>
          <a:lstStyle/>
          <a:p>
            <a:r>
              <a:rPr lang="en-US" altLang="en-US" b="1" dirty="0" smtClean="0">
                <a:solidFill>
                  <a:srgbClr val="147B33"/>
                </a:solidFill>
                <a:ea typeface="ＭＳ Ｐゴシック" pitchFamily="34" charset="-128"/>
              </a:rPr>
              <a:t>Contour</a:t>
            </a:r>
            <a:endParaRPr lang="en-US" altLang="en-US" dirty="0" smtClean="0"/>
          </a:p>
        </p:txBody>
      </p:sp>
      <p:sp>
        <p:nvSpPr>
          <p:cNvPr id="5123" name="Content Placeholder 2"/>
          <p:cNvSpPr>
            <a:spLocks noGrp="1"/>
          </p:cNvSpPr>
          <p:nvPr>
            <p:ph idx="1"/>
          </p:nvPr>
        </p:nvSpPr>
        <p:spPr>
          <a:xfrm>
            <a:off x="914400" y="2560638"/>
            <a:ext cx="8229600" cy="2773362"/>
          </a:xfrm>
        </p:spPr>
        <p:txBody>
          <a:bodyPr/>
          <a:lstStyle/>
          <a:p>
            <a:pPr marL="800100" lvl="1" indent="-342900">
              <a:spcBef>
                <a:spcPct val="0"/>
              </a:spcBef>
              <a:buFont typeface="Arial" panose="020B0604020202020204" pitchFamily="34" charset="0"/>
              <a:buChar char="•"/>
            </a:pPr>
            <a:r>
              <a:rPr lang="fr-FR" altLang="en-US" sz="3600" dirty="0" smtClean="0">
                <a:solidFill>
                  <a:srgbClr val="008000"/>
                </a:solidFill>
                <a:cs typeface="Arial" panose="020B0604020202020204" pitchFamily="34" charset="0"/>
              </a:rPr>
              <a:t>Pourquoi l'information financière?</a:t>
            </a:r>
          </a:p>
          <a:p>
            <a:pPr marL="800100" lvl="1" indent="-342900">
              <a:spcBef>
                <a:spcPct val="0"/>
              </a:spcBef>
              <a:buFont typeface="Arial" panose="020B0604020202020204" pitchFamily="34" charset="0"/>
              <a:buChar char="•"/>
            </a:pPr>
            <a:r>
              <a:rPr lang="fr-FR" altLang="en-US" sz="3600" dirty="0" smtClean="0">
                <a:solidFill>
                  <a:srgbClr val="008000"/>
                </a:solidFill>
                <a:cs typeface="Arial" panose="020B0604020202020204" pitchFamily="34" charset="0"/>
              </a:rPr>
              <a:t>Le contexte mondial</a:t>
            </a:r>
          </a:p>
          <a:p>
            <a:pPr marL="800100" lvl="1" indent="-342900">
              <a:spcBef>
                <a:spcPct val="0"/>
              </a:spcBef>
              <a:buFont typeface="Arial" panose="020B0604020202020204" pitchFamily="34" charset="0"/>
              <a:buChar char="•"/>
            </a:pPr>
            <a:r>
              <a:rPr lang="fr-FR" altLang="en-US" sz="3600" dirty="0" smtClean="0">
                <a:solidFill>
                  <a:srgbClr val="008000"/>
                </a:solidFill>
                <a:cs typeface="Arial" panose="020B0604020202020204" pitchFamily="34" charset="0"/>
              </a:rPr>
              <a:t>Mandat</a:t>
            </a:r>
          </a:p>
          <a:p>
            <a:pPr marL="800100" lvl="1" indent="-342900">
              <a:spcBef>
                <a:spcPct val="0"/>
              </a:spcBef>
              <a:buFont typeface="Arial" panose="020B0604020202020204" pitchFamily="34" charset="0"/>
              <a:buChar char="•"/>
            </a:pPr>
            <a:r>
              <a:rPr lang="fr-FR" altLang="en-US" sz="3600" dirty="0" smtClean="0">
                <a:solidFill>
                  <a:srgbClr val="008000"/>
                </a:solidFill>
                <a:cs typeface="Arial" panose="020B0604020202020204" pitchFamily="34" charset="0"/>
              </a:rPr>
              <a:t>COP-12: Objectifs financiers</a:t>
            </a:r>
          </a:p>
          <a:p>
            <a:pPr marL="800100" lvl="1" indent="-342900">
              <a:spcBef>
                <a:spcPct val="0"/>
              </a:spcBef>
              <a:buFont typeface="Arial" panose="020B0604020202020204" pitchFamily="34" charset="0"/>
              <a:buChar char="•"/>
            </a:pPr>
            <a:r>
              <a:rPr lang="fr-FR" altLang="en-US" sz="3600" dirty="0">
                <a:solidFill>
                  <a:srgbClr val="008000"/>
                </a:solidFill>
                <a:cs typeface="Arial" panose="020B0604020202020204" pitchFamily="34" charset="0"/>
              </a:rPr>
              <a:t>Cadre de présentation des rapports financiers </a:t>
            </a:r>
            <a:endParaRPr lang="en-US" altLang="en-US" sz="3600" dirty="0"/>
          </a:p>
        </p:txBody>
      </p:sp>
      <p:pic>
        <p:nvPicPr>
          <p:cNvPr id="5124"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54102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2"/>
          <p:cNvPicPr>
            <a:picLocks noChangeAspect="1" noChangeArrowheads="1"/>
          </p:cNvPicPr>
          <p:nvPr/>
        </p:nvPicPr>
        <p:blipFill>
          <a:blip r:embed="rId4">
            <a:extLst>
              <a:ext uri="{28A0092B-C50C-407E-A947-70E740481C1C}">
                <a14:useLocalDpi xmlns:a14="http://schemas.microsoft.com/office/drawing/2010/main" val="0"/>
              </a:ext>
            </a:extLst>
          </a:blip>
          <a:srcRect t="83813"/>
          <a:stretch>
            <a:fillRect/>
          </a:stretch>
        </p:blipFill>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5B2DDEBD-D66B-4A06-98AE-CDDBC15251DD}"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512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E2D9437E-B7E7-4839-916D-40D2824A5E88}" type="slidenum">
              <a:rPr lang="en-US" altLang="en-US" sz="1200">
                <a:solidFill>
                  <a:srgbClr val="898989"/>
                </a:solidFill>
              </a:rPr>
              <a:pPr eaLnBrk="1" hangingPunct="1">
                <a:spcBef>
                  <a:spcPct val="0"/>
                </a:spcBef>
                <a:buFontTx/>
                <a:buNone/>
              </a:pPr>
              <a:t>3</a:t>
            </a:fld>
            <a:endParaRPr lang="en-US" altLang="en-US" sz="1200">
              <a:solidFill>
                <a:srgbClr val="898989"/>
              </a:solidFill>
            </a:endParaRPr>
          </a:p>
        </p:txBody>
      </p:sp>
      <p:pic>
        <p:nvPicPr>
          <p:cNvPr id="5128"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85200" y="62992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6918"/>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5356699"/>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 name="Title 1"/>
          <p:cNvSpPr>
            <a:spLocks noGrp="1"/>
          </p:cNvSpPr>
          <p:nvPr>
            <p:ph type="title"/>
          </p:nvPr>
        </p:nvSpPr>
        <p:spPr>
          <a:xfrm>
            <a:off x="457200" y="1052513"/>
            <a:ext cx="8229600" cy="1143000"/>
          </a:xfrm>
        </p:spPr>
        <p:txBody>
          <a:bodyPr/>
          <a:lstStyle/>
          <a:p>
            <a:pPr lvl="1"/>
            <a:r>
              <a:rPr lang="fr-FR" altLang="en-US" sz="4000" b="1" dirty="0" smtClean="0">
                <a:solidFill>
                  <a:srgbClr val="147B33"/>
                </a:solidFill>
                <a:ea typeface="ＭＳ Ｐゴシック" pitchFamily="34" charset="-128"/>
              </a:rPr>
              <a:t>Pourquoi </a:t>
            </a:r>
            <a:r>
              <a:rPr lang="fr-FR" altLang="en-US" sz="4000" b="1" dirty="0">
                <a:solidFill>
                  <a:srgbClr val="147B33"/>
                </a:solidFill>
                <a:ea typeface="ＭＳ Ｐゴシック" pitchFamily="34" charset="-128"/>
              </a:rPr>
              <a:t>l'information </a:t>
            </a:r>
            <a:r>
              <a:rPr lang="fr-FR" altLang="en-US" sz="4000" b="1" dirty="0" smtClean="0">
                <a:solidFill>
                  <a:srgbClr val="147B33"/>
                </a:solidFill>
                <a:ea typeface="ＭＳ Ｐゴシック" pitchFamily="34" charset="-128"/>
              </a:rPr>
              <a:t>financière?</a:t>
            </a:r>
            <a:endParaRPr lang="en-US" altLang="en-US" sz="4000" dirty="0" smtClean="0"/>
          </a:p>
        </p:txBody>
      </p:sp>
      <p:sp>
        <p:nvSpPr>
          <p:cNvPr id="6147" name="Content Placeholder 2"/>
          <p:cNvSpPr>
            <a:spLocks noGrp="1"/>
          </p:cNvSpPr>
          <p:nvPr>
            <p:ph idx="1"/>
          </p:nvPr>
        </p:nvSpPr>
        <p:spPr>
          <a:xfrm>
            <a:off x="0" y="1903768"/>
            <a:ext cx="7924800" cy="3916362"/>
          </a:xfrm>
        </p:spPr>
        <p:txBody>
          <a:bodyPr/>
          <a:lstStyle/>
          <a:p>
            <a:pPr marL="800100" lvl="1" indent="-342900">
              <a:spcBef>
                <a:spcPct val="0"/>
              </a:spcBef>
              <a:buFont typeface="Arial" panose="020B0604020202020204" pitchFamily="34" charset="0"/>
              <a:buChar char="•"/>
            </a:pPr>
            <a:r>
              <a:rPr lang="en-CA" altLang="es-ES" sz="3200" dirty="0">
                <a:solidFill>
                  <a:srgbClr val="008000"/>
                </a:solidFill>
                <a:cs typeface="Arial" panose="020B0604020202020204" pitchFamily="34" charset="0"/>
              </a:rPr>
              <a:t>Un </a:t>
            </a:r>
            <a:r>
              <a:rPr lang="fr-FR" altLang="es-ES" sz="3200" dirty="0">
                <a:solidFill>
                  <a:srgbClr val="008000"/>
                </a:solidFill>
                <a:cs typeface="Arial" panose="020B0604020202020204" pitchFamily="34" charset="0"/>
              </a:rPr>
              <a:t>besoin</a:t>
            </a:r>
            <a:r>
              <a:rPr lang="en-CA" altLang="es-ES" sz="3200" dirty="0">
                <a:solidFill>
                  <a:srgbClr val="008000"/>
                </a:solidFill>
                <a:cs typeface="Arial" panose="020B0604020202020204" pitchFamily="34" charset="0"/>
              </a:rPr>
              <a:t> </a:t>
            </a:r>
            <a:r>
              <a:rPr lang="fr-FR" altLang="es-ES" sz="3200" dirty="0">
                <a:solidFill>
                  <a:srgbClr val="008000"/>
                </a:solidFill>
                <a:cs typeface="Arial" panose="020B0604020202020204" pitchFamily="34" charset="0"/>
              </a:rPr>
              <a:t>clé</a:t>
            </a:r>
            <a:r>
              <a:rPr lang="en-CA" altLang="es-ES" sz="3200" dirty="0">
                <a:solidFill>
                  <a:srgbClr val="008000"/>
                </a:solidFill>
                <a:cs typeface="Arial" panose="020B0604020202020204" pitchFamily="34" charset="0"/>
              </a:rPr>
              <a:t> pour la </a:t>
            </a:r>
            <a:r>
              <a:rPr lang="fr-FR" altLang="es-ES" sz="3200" dirty="0">
                <a:solidFill>
                  <a:srgbClr val="008000"/>
                </a:solidFill>
                <a:cs typeface="Arial" panose="020B0604020202020204" pitchFamily="34" charset="0"/>
              </a:rPr>
              <a:t>planification</a:t>
            </a:r>
            <a:r>
              <a:rPr lang="en-CA" altLang="es-ES" sz="3200" dirty="0">
                <a:solidFill>
                  <a:srgbClr val="008000"/>
                </a:solidFill>
                <a:cs typeface="Arial" panose="020B0604020202020204" pitchFamily="34" charset="0"/>
              </a:rPr>
              <a:t> et la </a:t>
            </a:r>
            <a:r>
              <a:rPr lang="fr-FR" altLang="es-ES" sz="3200" dirty="0">
                <a:solidFill>
                  <a:srgbClr val="008000"/>
                </a:solidFill>
                <a:cs typeface="Arial" panose="020B0604020202020204" pitchFamily="34" charset="0"/>
              </a:rPr>
              <a:t>programmation</a:t>
            </a:r>
          </a:p>
          <a:p>
            <a:pPr marL="800100" lvl="1" indent="-342900">
              <a:spcBef>
                <a:spcPct val="0"/>
              </a:spcBef>
              <a:buFont typeface="Arial" panose="020B0604020202020204" pitchFamily="34" charset="0"/>
              <a:buChar char="•"/>
            </a:pPr>
            <a:r>
              <a:rPr lang="fr-FR" altLang="es-ES" sz="3200" dirty="0">
                <a:solidFill>
                  <a:srgbClr val="008000"/>
                </a:solidFill>
                <a:cs typeface="Arial" panose="020B0604020202020204" pitchFamily="34" charset="0"/>
              </a:rPr>
              <a:t>Permet d’évaluer le progrès de la mise en œuvre des objectifs financiers nationaux qui contribuent aux objectifs globaux</a:t>
            </a:r>
            <a:endParaRPr lang="en-CA" altLang="es-ES" sz="3200" dirty="0">
              <a:solidFill>
                <a:srgbClr val="008000"/>
              </a:solidFill>
              <a:cs typeface="Arial" panose="020B0604020202020204" pitchFamily="34" charset="0"/>
            </a:endParaRPr>
          </a:p>
          <a:p>
            <a:pPr marL="800100" lvl="1" indent="-342900">
              <a:spcBef>
                <a:spcPct val="0"/>
              </a:spcBef>
              <a:buFont typeface="Arial" panose="020B0604020202020204" pitchFamily="34" charset="0"/>
              <a:buChar char="•"/>
            </a:pPr>
            <a:r>
              <a:rPr lang="fr-FR" altLang="es-ES" sz="3200" dirty="0">
                <a:solidFill>
                  <a:srgbClr val="008000"/>
                </a:solidFill>
                <a:cs typeface="Arial" panose="020B0604020202020204" pitchFamily="34" charset="0"/>
              </a:rPr>
              <a:t>Permet à la communauté mondiale de peaufiner de nouvelles mesures en matière de financement pour la biodiversité </a:t>
            </a:r>
            <a:r>
              <a:rPr lang="en-CA" altLang="es-ES" sz="3200" dirty="0">
                <a:solidFill>
                  <a:srgbClr val="008000"/>
                </a:solidFill>
                <a:cs typeface="Arial" panose="020B0604020202020204" pitchFamily="34" charset="0"/>
              </a:rPr>
              <a:t>(COP XIII)</a:t>
            </a:r>
            <a:endParaRPr lang="en-US" altLang="en-US" sz="3200" dirty="0">
              <a:solidFill>
                <a:srgbClr val="008000"/>
              </a:solidFill>
              <a:cs typeface="Arial" panose="020B0604020202020204" pitchFamily="34" charset="0"/>
            </a:endParaRPr>
          </a:p>
        </p:txBody>
      </p:sp>
      <p:pic>
        <p:nvPicPr>
          <p:cNvPr id="6148" name="Picture 2"/>
          <p:cNvPicPr>
            <a:picLocks noChangeAspect="1" noChangeArrowheads="1"/>
          </p:cNvPicPr>
          <p:nvPr/>
        </p:nvPicPr>
        <p:blipFill>
          <a:blip r:embed="rId4">
            <a:extLst>
              <a:ext uri="{28A0092B-C50C-407E-A947-70E740481C1C}">
                <a14:useLocalDpi xmlns:a14="http://schemas.microsoft.com/office/drawing/2010/main" val="0"/>
              </a:ext>
            </a:extLst>
          </a:blip>
          <a:srcRect t="83813"/>
          <a:stretch>
            <a:fillRect/>
          </a:stretch>
        </p:blipFill>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38EE403C-A325-4E2F-9532-3696A3F217A4}"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615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2660039B-0F86-4B06-B98E-2C02ADFB96BE}" type="slidenum">
              <a:rPr lang="en-US" altLang="en-US" sz="1200">
                <a:solidFill>
                  <a:srgbClr val="898989"/>
                </a:solidFill>
              </a:rPr>
              <a:pPr eaLnBrk="1" hangingPunct="1">
                <a:spcBef>
                  <a:spcPct val="0"/>
                </a:spcBef>
                <a:buFontTx/>
                <a:buNone/>
              </a:pPr>
              <a:t>4</a:t>
            </a:fld>
            <a:endParaRPr lang="en-US" altLang="en-US" sz="1200">
              <a:solidFill>
                <a:srgbClr val="898989"/>
              </a:solidFill>
            </a:endParaRPr>
          </a:p>
        </p:txBody>
      </p:sp>
      <p:pic>
        <p:nvPicPr>
          <p:cNvPr id="6152"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85200" y="62992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11316"/>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t="83813"/>
          <a:stretch>
            <a:fillRect/>
          </a:stretch>
        </p:blipFill>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EBE7254E-739D-400B-BEDD-117F576FDFFA}"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717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1ED609BE-1434-4A79-9FDC-C559C797F957}" type="slidenum">
              <a:rPr lang="en-US" altLang="en-US" sz="1200">
                <a:solidFill>
                  <a:srgbClr val="898989"/>
                </a:solidFill>
              </a:rPr>
              <a:pPr eaLnBrk="1" hangingPunct="1">
                <a:spcBef>
                  <a:spcPct val="0"/>
                </a:spcBef>
                <a:buFontTx/>
                <a:buNone/>
              </a:pPr>
              <a:t>5</a:t>
            </a:fld>
            <a:endParaRPr lang="en-US" altLang="en-US" sz="1200">
              <a:solidFill>
                <a:srgbClr val="898989"/>
              </a:solidFill>
            </a:endParaRPr>
          </a:p>
        </p:txBody>
      </p:sp>
      <p:pic>
        <p:nvPicPr>
          <p:cNvPr id="7173" name="Audio 1">
            <a:hlinkClick r:id="" action="ppaction://media"/>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85200" y="62992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7950" y="1193800"/>
            <a:ext cx="3956050" cy="566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5" name="Title 1"/>
          <p:cNvSpPr>
            <a:spLocks noGrp="1"/>
          </p:cNvSpPr>
          <p:nvPr>
            <p:ph type="title"/>
          </p:nvPr>
        </p:nvSpPr>
        <p:spPr>
          <a:xfrm>
            <a:off x="609600" y="876300"/>
            <a:ext cx="2743200" cy="952500"/>
          </a:xfrm>
        </p:spPr>
        <p:txBody>
          <a:bodyPr/>
          <a:lstStyle/>
          <a:p>
            <a:pPr algn="l"/>
            <a:r>
              <a:rPr lang="en-US" altLang="en-US" sz="3600" b="1" dirty="0" smtClean="0">
                <a:solidFill>
                  <a:srgbClr val="147B33"/>
                </a:solidFill>
                <a:ea typeface="ＭＳ Ｐゴシック" pitchFamily="34" charset="-128"/>
              </a:rPr>
              <a:t>La CDB</a:t>
            </a:r>
          </a:p>
        </p:txBody>
      </p:sp>
      <p:sp>
        <p:nvSpPr>
          <p:cNvPr id="17" name="Rectangle 3"/>
          <p:cNvSpPr txBox="1">
            <a:spLocks noChangeArrowheads="1"/>
          </p:cNvSpPr>
          <p:nvPr/>
        </p:nvSpPr>
        <p:spPr>
          <a:xfrm>
            <a:off x="266700" y="1676400"/>
            <a:ext cx="4724400" cy="4722813"/>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defRPr/>
            </a:pPr>
            <a:r>
              <a:rPr lang="fr-FR" altLang="en-US" sz="1900" dirty="0"/>
              <a:t>L'un des trois «Conventions de Rio», signé en 1992</a:t>
            </a:r>
          </a:p>
          <a:p>
            <a:pPr>
              <a:lnSpc>
                <a:spcPct val="80000"/>
              </a:lnSpc>
              <a:defRPr/>
            </a:pPr>
            <a:r>
              <a:rPr lang="fr-FR" altLang="en-US" sz="1900" dirty="0"/>
              <a:t>Trois principaux objectifs (article 1): la conservation de la biodiversité; l'utilisation durable des ses composantes; le partage juste et équitable des avantages des ressources génétiques</a:t>
            </a:r>
          </a:p>
          <a:p>
            <a:pPr>
              <a:lnSpc>
                <a:spcPct val="80000"/>
              </a:lnSpc>
              <a:defRPr/>
            </a:pPr>
            <a:r>
              <a:rPr lang="fr-FR" altLang="en-US" sz="1900" dirty="0"/>
              <a:t>Entrée en vigueur le 29 Décembre, 1993</a:t>
            </a:r>
          </a:p>
          <a:p>
            <a:pPr>
              <a:lnSpc>
                <a:spcPct val="80000"/>
              </a:lnSpc>
              <a:defRPr/>
            </a:pPr>
            <a:r>
              <a:rPr lang="fr-FR" altLang="en-US" sz="1900" dirty="0"/>
              <a:t>196 Parties</a:t>
            </a:r>
          </a:p>
          <a:p>
            <a:pPr>
              <a:lnSpc>
                <a:spcPct val="80000"/>
              </a:lnSpc>
              <a:defRPr/>
            </a:pPr>
            <a:r>
              <a:rPr lang="fr-FR" altLang="en-US" sz="1900" dirty="0"/>
              <a:t>Institution suprême: Conférence des Parties</a:t>
            </a:r>
          </a:p>
          <a:p>
            <a:pPr>
              <a:lnSpc>
                <a:spcPct val="80000"/>
              </a:lnSpc>
              <a:defRPr/>
            </a:pPr>
            <a:r>
              <a:rPr lang="fr-FR" altLang="en-US" sz="1900" dirty="0"/>
              <a:t>Protocole de </a:t>
            </a:r>
            <a:r>
              <a:rPr lang="fr-FR" altLang="en-US" sz="1900" dirty="0" err="1"/>
              <a:t>Cartagene</a:t>
            </a:r>
            <a:r>
              <a:rPr lang="fr-FR" altLang="en-US" sz="1900" dirty="0"/>
              <a:t> sur la biosécurité est entré en vigueur le 11 Septembre 2003; 170 Parties</a:t>
            </a:r>
          </a:p>
          <a:p>
            <a:pPr>
              <a:lnSpc>
                <a:spcPct val="80000"/>
              </a:lnSpc>
              <a:defRPr/>
            </a:pPr>
            <a:r>
              <a:rPr lang="fr-FR" altLang="en-US" sz="1900" dirty="0"/>
              <a:t>Protocole de Nagoya sur l'accès aux ressources génétiques et le partage juste et équitable des avantages découlant de leur utilisation; entré en vigueur le 12 Octobre 2014; 60 Parties</a:t>
            </a:r>
            <a:endParaRPr lang="en-US" altLang="en-US" sz="1900" dirty="0"/>
          </a:p>
          <a:p>
            <a:pPr>
              <a:lnSpc>
                <a:spcPct val="80000"/>
              </a:lnSpc>
              <a:defRPr/>
            </a:pPr>
            <a:endParaRPr lang="en-US" altLang="en-US" sz="2000" dirty="0" smtClean="0">
              <a:latin typeface="+mj-lt"/>
            </a:endParaRPr>
          </a:p>
          <a:p>
            <a:pPr>
              <a:lnSpc>
                <a:spcPct val="80000"/>
              </a:lnSpc>
              <a:defRPr/>
            </a:pPr>
            <a:endParaRPr lang="en-US" altLang="en-US" sz="2000" dirty="0" smtClean="0">
              <a:latin typeface="Times New Roman" pitchFamily="18" charset="0"/>
            </a:endParaRPr>
          </a:p>
        </p:txBody>
      </p:sp>
    </p:spTree>
  </p:cSld>
  <p:clrMapOvr>
    <a:masterClrMapping/>
  </p:clrMapOvr>
  <p:transition spd="slow" advTm="25457"/>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81970" y="577484"/>
            <a:ext cx="8809630" cy="1143000"/>
          </a:xfrm>
        </p:spPr>
        <p:txBody>
          <a:bodyPr/>
          <a:lstStyle/>
          <a:p>
            <a:r>
              <a:rPr lang="en-US" altLang="en-US" sz="2800" b="1" dirty="0">
                <a:solidFill>
                  <a:srgbClr val="147B33"/>
                </a:solidFill>
                <a:ea typeface="ＭＳ Ｐゴシック" pitchFamily="34" charset="-128"/>
              </a:rPr>
              <a:t>Le plan </a:t>
            </a:r>
            <a:r>
              <a:rPr lang="en-US" altLang="en-US" sz="2800" b="1" dirty="0" err="1">
                <a:solidFill>
                  <a:srgbClr val="147B33"/>
                </a:solidFill>
                <a:ea typeface="ＭＳ Ｐゴシック" pitchFamily="34" charset="-128"/>
              </a:rPr>
              <a:t>stratégique</a:t>
            </a:r>
            <a:r>
              <a:rPr lang="en-US" altLang="en-US" sz="2800" b="1" dirty="0">
                <a:solidFill>
                  <a:srgbClr val="147B33"/>
                </a:solidFill>
                <a:ea typeface="ＭＳ Ｐゴシック" pitchFamily="34" charset="-128"/>
              </a:rPr>
              <a:t> pour la </a:t>
            </a:r>
            <a:r>
              <a:rPr lang="en-US" altLang="en-US" sz="2800" b="1" dirty="0" err="1">
                <a:solidFill>
                  <a:srgbClr val="147B33"/>
                </a:solidFill>
                <a:ea typeface="ＭＳ Ｐゴシック" pitchFamily="34" charset="-128"/>
              </a:rPr>
              <a:t>biodiversité</a:t>
            </a:r>
            <a:r>
              <a:rPr lang="en-US" altLang="en-US" sz="2800" b="1" dirty="0">
                <a:solidFill>
                  <a:srgbClr val="147B33"/>
                </a:solidFill>
                <a:ea typeface="ＭＳ Ｐゴシック" pitchFamily="34" charset="-128"/>
              </a:rPr>
              <a:t> 2011-2020</a:t>
            </a:r>
            <a:endParaRPr lang="en-US" altLang="en-US" sz="2800" b="1" dirty="0" smtClean="0">
              <a:solidFill>
                <a:srgbClr val="147B33"/>
              </a:solidFill>
              <a:ea typeface="ＭＳ Ｐゴシック" pitchFamily="34" charset="-128"/>
            </a:endParaRPr>
          </a:p>
        </p:txBody>
      </p:sp>
      <p:pic>
        <p:nvPicPr>
          <p:cNvPr id="8195" name="Picture 2"/>
          <p:cNvPicPr>
            <a:picLocks noChangeAspect="1" noChangeArrowheads="1"/>
          </p:cNvPicPr>
          <p:nvPr/>
        </p:nvPicPr>
        <p:blipFill>
          <a:blip r:embed="rId3">
            <a:extLst>
              <a:ext uri="{28A0092B-C50C-407E-A947-70E740481C1C}">
                <a14:useLocalDpi xmlns:a14="http://schemas.microsoft.com/office/drawing/2010/main" val="0"/>
              </a:ext>
            </a:extLst>
          </a:blip>
          <a:srcRect t="83813"/>
          <a:stretch>
            <a:fillRect/>
          </a:stretch>
        </p:blipFill>
        <p:spPr bwMode="auto">
          <a:xfrm>
            <a:off x="0" y="9099"/>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38D1490F-3B4A-4A07-8F6D-38E24029971C}"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819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E325DFB2-1457-4232-994C-73E07FD7205E}" type="slidenum">
              <a:rPr lang="en-US" altLang="en-US" sz="1200">
                <a:solidFill>
                  <a:srgbClr val="898989"/>
                </a:solidFill>
              </a:rPr>
              <a:pPr eaLnBrk="1" hangingPunct="1">
                <a:spcBef>
                  <a:spcPct val="0"/>
                </a:spcBef>
                <a:buFontTx/>
                <a:buNone/>
              </a:pPr>
              <a:t>6</a:t>
            </a:fld>
            <a:endParaRPr lang="en-US" altLang="en-US" sz="1200">
              <a:solidFill>
                <a:srgbClr val="898989"/>
              </a:solidFill>
            </a:endParaRPr>
          </a:p>
        </p:txBody>
      </p:sp>
      <p:pic>
        <p:nvPicPr>
          <p:cNvPr id="8198" name="Audio 1">
            <a:hlinkClick r:id="" action="ppaction://media"/>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85200" y="62992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5"/>
          <p:cNvSpPr txBox="1">
            <a:spLocks noChangeArrowheads="1"/>
          </p:cNvSpPr>
          <p:nvPr/>
        </p:nvSpPr>
        <p:spPr bwMode="auto">
          <a:xfrm>
            <a:off x="39569" y="1471412"/>
            <a:ext cx="8277225" cy="5189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lvl="1" eaLnBrk="1" hangingPunct="1">
              <a:spcBef>
                <a:spcPct val="0"/>
              </a:spcBef>
              <a:spcAft>
                <a:spcPct val="25000"/>
              </a:spcAft>
              <a:buFont typeface="Wingdings" pitchFamily="2" charset="2"/>
              <a:buChar char="Ø"/>
              <a:defRPr/>
            </a:pPr>
            <a:r>
              <a:rPr lang="fr-FR" altLang="en-US" sz="2300" dirty="0">
                <a:solidFill>
                  <a:srgbClr val="000000"/>
                </a:solidFill>
                <a:latin typeface="Arial" charset="0"/>
                <a:cs typeface="Arial" charset="0"/>
              </a:rPr>
              <a:t>Adopté par la COP-10 à Nagoya, Japon, en Octobre 2010</a:t>
            </a:r>
          </a:p>
          <a:p>
            <a:pPr lvl="1" eaLnBrk="1" hangingPunct="1">
              <a:spcBef>
                <a:spcPct val="0"/>
              </a:spcBef>
              <a:spcAft>
                <a:spcPct val="25000"/>
              </a:spcAft>
              <a:buFont typeface="Wingdings" pitchFamily="2" charset="2"/>
              <a:buChar char="Ø"/>
              <a:defRPr/>
            </a:pPr>
            <a:r>
              <a:rPr lang="fr-FR" altLang="en-US" sz="2300" dirty="0">
                <a:solidFill>
                  <a:srgbClr val="000000"/>
                </a:solidFill>
                <a:latin typeface="Arial" charset="0"/>
                <a:cs typeface="Arial" charset="0"/>
              </a:rPr>
              <a:t>Cadre pour toutes les conventions et partenaires</a:t>
            </a:r>
          </a:p>
          <a:p>
            <a:pPr lvl="1" eaLnBrk="1" hangingPunct="1">
              <a:spcBef>
                <a:spcPct val="0"/>
              </a:spcBef>
              <a:spcAft>
                <a:spcPct val="25000"/>
              </a:spcAft>
              <a:buFont typeface="Wingdings" pitchFamily="2" charset="2"/>
              <a:buChar char="Ø"/>
              <a:defRPr/>
            </a:pPr>
            <a:r>
              <a:rPr lang="fr-FR" altLang="en-US" sz="2300" dirty="0">
                <a:solidFill>
                  <a:srgbClr val="000000"/>
                </a:solidFill>
                <a:latin typeface="Arial" charset="0"/>
                <a:cs typeface="Arial" charset="0"/>
              </a:rPr>
              <a:t>20 « objectifs d'Aichi » regroupés sous cinq cibles stratégiques</a:t>
            </a:r>
          </a:p>
          <a:p>
            <a:pPr lvl="1" eaLnBrk="1" hangingPunct="1">
              <a:spcBef>
                <a:spcPct val="0"/>
              </a:spcBef>
              <a:spcAft>
                <a:spcPct val="25000"/>
              </a:spcAft>
              <a:buFont typeface="Wingdings" pitchFamily="2" charset="2"/>
              <a:buChar char="Ø"/>
              <a:defRPr/>
            </a:pPr>
            <a:r>
              <a:rPr lang="fr-FR" altLang="en-US" sz="2300" dirty="0">
                <a:solidFill>
                  <a:srgbClr val="000000"/>
                </a:solidFill>
                <a:latin typeface="Arial" charset="0"/>
                <a:cs typeface="Arial" charset="0"/>
              </a:rPr>
              <a:t>Cibles stratégique A: «</a:t>
            </a:r>
            <a:r>
              <a:rPr lang="fr-FR" altLang="en-US" sz="2300" b="1" dirty="0">
                <a:solidFill>
                  <a:srgbClr val="000000"/>
                </a:solidFill>
                <a:latin typeface="Arial" charset="0"/>
                <a:cs typeface="Arial" charset="0"/>
              </a:rPr>
              <a:t>intégrer la biodiversité au sein du gouvernement et de la société</a:t>
            </a:r>
            <a:r>
              <a:rPr lang="fr-FR" altLang="en-US" sz="2300" dirty="0">
                <a:solidFill>
                  <a:srgbClr val="000000"/>
                </a:solidFill>
                <a:latin typeface="Arial" charset="0"/>
                <a:cs typeface="Arial" charset="0"/>
              </a:rPr>
              <a:t>" </a:t>
            </a:r>
          </a:p>
          <a:p>
            <a:pPr lvl="1" eaLnBrk="1" hangingPunct="1">
              <a:spcBef>
                <a:spcPct val="0"/>
              </a:spcBef>
              <a:spcAft>
                <a:spcPct val="25000"/>
              </a:spcAft>
              <a:buFont typeface="Wingdings" pitchFamily="2" charset="2"/>
              <a:buChar char="Ø"/>
              <a:defRPr/>
            </a:pPr>
            <a:r>
              <a:rPr lang="fr-FR" altLang="en-US" sz="2300" dirty="0">
                <a:solidFill>
                  <a:srgbClr val="000000"/>
                </a:solidFill>
                <a:latin typeface="Arial" charset="0"/>
                <a:cs typeface="Arial" charset="0"/>
              </a:rPr>
              <a:t>Lier la biodiversité à l'économie et au bien-être humain</a:t>
            </a:r>
          </a:p>
          <a:p>
            <a:pPr marL="457200" lvl="1" indent="0" eaLnBrk="1" hangingPunct="1">
              <a:spcBef>
                <a:spcPct val="0"/>
              </a:spcBef>
              <a:spcAft>
                <a:spcPct val="25000"/>
              </a:spcAft>
              <a:buNone/>
              <a:defRPr/>
            </a:pPr>
            <a:r>
              <a:rPr lang="en-CA" altLang="en-US" sz="2400" dirty="0" smtClean="0">
                <a:solidFill>
                  <a:srgbClr val="000000"/>
                </a:solidFill>
                <a:latin typeface="Arial" charset="0"/>
                <a:cs typeface="Arial" charset="0"/>
              </a:rPr>
              <a:t>	</a:t>
            </a:r>
            <a:r>
              <a:rPr lang="en-US" altLang="en-US" sz="1800" i="1" dirty="0">
                <a:solidFill>
                  <a:srgbClr val="000000"/>
                </a:solidFill>
                <a:latin typeface="Arial" charset="0"/>
                <a:cs typeface="Arial" charset="0"/>
              </a:rPr>
              <a:t>”</a:t>
            </a:r>
            <a:r>
              <a:rPr lang="fr-FR" sz="1800" dirty="0"/>
              <a:t> Prendre des mesures efficaces et urgentes en vue de mettre un terme à l’appauvrissement de la diversité biologique, afin de s’assurer que, d’ici à 2020, les écosystèmes sont résilients et </a:t>
            </a:r>
            <a:r>
              <a:rPr lang="fr-FR" sz="1800" u="sng" dirty="0"/>
              <a:t>continuent de fournir des services essentiels</a:t>
            </a:r>
            <a:r>
              <a:rPr lang="fr-FR" sz="1800" dirty="0"/>
              <a:t>, préservant ainsi la diversité de la vie sur Terre, et contribuant au bien-être humain et à l’élimination de la pauvreté.</a:t>
            </a:r>
            <a:r>
              <a:rPr lang="en-US" altLang="en-US" sz="1800" i="1" dirty="0">
                <a:solidFill>
                  <a:srgbClr val="000000"/>
                </a:solidFill>
                <a:latin typeface="Arial" charset="0"/>
                <a:cs typeface="Arial" charset="0"/>
              </a:rPr>
              <a:t>”</a:t>
            </a:r>
          </a:p>
          <a:p>
            <a:pPr marL="914400" lvl="1" indent="-457200" algn="r" eaLnBrk="1" hangingPunct="1">
              <a:spcBef>
                <a:spcPct val="0"/>
              </a:spcBef>
              <a:spcAft>
                <a:spcPct val="25000"/>
              </a:spcAft>
              <a:buFont typeface="Arial" charset="0"/>
              <a:buNone/>
              <a:defRPr/>
            </a:pPr>
            <a:r>
              <a:rPr lang="en-US" altLang="en-US" sz="1800" i="1" dirty="0" smtClean="0">
                <a:solidFill>
                  <a:srgbClr val="000000"/>
                </a:solidFill>
                <a:latin typeface="Arial" charset="0"/>
                <a:cs typeface="Arial" charset="0"/>
              </a:rPr>
              <a:t>(mission du Plan </a:t>
            </a:r>
            <a:r>
              <a:rPr lang="en-US" altLang="en-US" sz="1800" i="1" dirty="0" err="1" smtClean="0">
                <a:solidFill>
                  <a:srgbClr val="000000"/>
                </a:solidFill>
                <a:latin typeface="Arial" charset="0"/>
                <a:cs typeface="Arial" charset="0"/>
              </a:rPr>
              <a:t>Stratégique</a:t>
            </a:r>
            <a:r>
              <a:rPr lang="en-US" altLang="en-US" sz="1800" i="1" dirty="0" smtClean="0">
                <a:solidFill>
                  <a:srgbClr val="000000"/>
                </a:solidFill>
                <a:latin typeface="Arial" charset="0"/>
                <a:cs typeface="Arial" charset="0"/>
              </a:rPr>
              <a:t>)</a:t>
            </a:r>
            <a:endParaRPr lang="en-CA" altLang="en-US" sz="2400" dirty="0" smtClean="0">
              <a:solidFill>
                <a:srgbClr val="000000"/>
              </a:solidFill>
              <a:latin typeface="Arial" charset="0"/>
              <a:cs typeface="Arial" charset="0"/>
            </a:endParaRPr>
          </a:p>
        </p:txBody>
      </p:sp>
    </p:spTree>
  </p:cSld>
  <p:clrMapOvr>
    <a:masterClrMapping/>
  </p:clrMapOvr>
  <p:transition spd="slow" advTm="25457"/>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36728" y="555625"/>
            <a:ext cx="8229600" cy="1143000"/>
          </a:xfrm>
        </p:spPr>
        <p:txBody>
          <a:bodyPr/>
          <a:lstStyle/>
          <a:p>
            <a:r>
              <a:rPr lang="en-US" altLang="en-US" sz="3600" b="1" dirty="0" smtClean="0">
                <a:solidFill>
                  <a:srgbClr val="147B33"/>
                </a:solidFill>
                <a:ea typeface="ＭＳ Ｐゴシック" pitchFamily="34" charset="-128"/>
              </a:rPr>
              <a:t>La </a:t>
            </a:r>
            <a:r>
              <a:rPr lang="en-US" altLang="en-US" sz="3600" b="1" dirty="0" err="1" smtClean="0">
                <a:solidFill>
                  <a:srgbClr val="147B33"/>
                </a:solidFill>
                <a:ea typeface="ＭＳ Ｐゴシック" pitchFamily="34" charset="-128"/>
              </a:rPr>
              <a:t>mobilisation</a:t>
            </a:r>
            <a:r>
              <a:rPr lang="en-US" altLang="en-US" sz="3600" b="1" dirty="0" smtClean="0">
                <a:solidFill>
                  <a:srgbClr val="147B33"/>
                </a:solidFill>
                <a:ea typeface="ＭＳ Ｐゴシック" pitchFamily="34" charset="-128"/>
              </a:rPr>
              <a:t> </a:t>
            </a:r>
            <a:r>
              <a:rPr lang="en-US" altLang="en-US" sz="3600" b="1" dirty="0" smtClean="0">
                <a:solidFill>
                  <a:srgbClr val="147B33"/>
                </a:solidFill>
                <a:ea typeface="ＭＳ Ｐゴシック" pitchFamily="34" charset="-128"/>
              </a:rPr>
              <a:t>des </a:t>
            </a:r>
            <a:r>
              <a:rPr lang="en-US" altLang="en-US" sz="3600" b="1" dirty="0" err="1" smtClean="0">
                <a:solidFill>
                  <a:srgbClr val="147B33"/>
                </a:solidFill>
                <a:ea typeface="ＭＳ Ｐゴシック" pitchFamily="34" charset="-128"/>
              </a:rPr>
              <a:t>ressources</a:t>
            </a:r>
            <a:endParaRPr lang="en-US" altLang="en-US" sz="3600" b="1" dirty="0" smtClean="0">
              <a:solidFill>
                <a:srgbClr val="147B33"/>
              </a:solidFill>
              <a:ea typeface="ＭＳ Ｐゴシック" pitchFamily="34" charset="-128"/>
            </a:endParaRPr>
          </a:p>
        </p:txBody>
      </p:sp>
      <p:sp>
        <p:nvSpPr>
          <p:cNvPr id="15363" name="Content Placeholder 2"/>
          <p:cNvSpPr>
            <a:spLocks noGrp="1"/>
          </p:cNvSpPr>
          <p:nvPr>
            <p:ph idx="1"/>
          </p:nvPr>
        </p:nvSpPr>
        <p:spPr>
          <a:xfrm>
            <a:off x="152400" y="1332457"/>
            <a:ext cx="7772400" cy="4987925"/>
          </a:xfrm>
        </p:spPr>
        <p:txBody>
          <a:bodyPr/>
          <a:lstStyle/>
          <a:p>
            <a:pPr lvl="1" eaLnBrk="1" hangingPunct="1">
              <a:spcAft>
                <a:spcPct val="25000"/>
              </a:spcAft>
              <a:buFont typeface="Wingdings" pitchFamily="2" charset="2"/>
              <a:buChar char="Ø"/>
              <a:defRPr/>
            </a:pPr>
            <a:r>
              <a:rPr lang="en-CA" altLang="en-US" sz="2000" dirty="0" smtClean="0"/>
              <a:t>Article 20 de la Convention</a:t>
            </a:r>
          </a:p>
          <a:p>
            <a:pPr lvl="1" eaLnBrk="1" hangingPunct="1">
              <a:spcAft>
                <a:spcPct val="25000"/>
              </a:spcAft>
              <a:buFont typeface="Wingdings" pitchFamily="2" charset="2"/>
              <a:buChar char="Ø"/>
              <a:defRPr/>
            </a:pPr>
            <a:r>
              <a:rPr lang="en-CA" altLang="en-US" sz="2000" dirty="0" smtClean="0"/>
              <a:t>COP-10: Plan </a:t>
            </a:r>
            <a:r>
              <a:rPr lang="en-CA" altLang="en-US" sz="2000" dirty="0" err="1" smtClean="0"/>
              <a:t>Stratégique</a:t>
            </a:r>
            <a:r>
              <a:rPr lang="en-CA" altLang="en-US" sz="2000" dirty="0" smtClean="0"/>
              <a:t> pour la </a:t>
            </a:r>
            <a:r>
              <a:rPr lang="en-CA" altLang="en-US" sz="2000" dirty="0" err="1" smtClean="0"/>
              <a:t>diversité</a:t>
            </a:r>
            <a:r>
              <a:rPr lang="en-CA" altLang="en-US" sz="2000" dirty="0" smtClean="0"/>
              <a:t> </a:t>
            </a:r>
            <a:r>
              <a:rPr lang="en-CA" altLang="en-US" sz="2000" dirty="0" err="1" smtClean="0"/>
              <a:t>biologique</a:t>
            </a:r>
            <a:r>
              <a:rPr lang="en-CA" altLang="en-US" sz="2000" dirty="0" smtClean="0"/>
              <a:t> 2011-2020</a:t>
            </a:r>
            <a:r>
              <a:rPr lang="en-CA" altLang="en-US" sz="2300" dirty="0" smtClean="0"/>
              <a:t>:</a:t>
            </a:r>
          </a:p>
          <a:p>
            <a:pPr marL="1257300" lvl="2" indent="-342900" eaLnBrk="1" hangingPunct="1">
              <a:spcBef>
                <a:spcPts val="0"/>
              </a:spcBef>
              <a:spcAft>
                <a:spcPts val="300"/>
              </a:spcAft>
              <a:buFont typeface="Wingdings" panose="05000000000000000000" pitchFamily="2" charset="2"/>
              <a:buChar char="ü"/>
              <a:defRPr/>
            </a:pPr>
            <a:r>
              <a:rPr lang="fr-FR" altLang="en-US" sz="1800" dirty="0" smtClean="0"/>
              <a:t>Révision</a:t>
            </a:r>
            <a:r>
              <a:rPr lang="fr-FR" altLang="en-US" sz="1800" dirty="0"/>
              <a:t>, mise à jour et de réviser, le cas échéant, des SPANB</a:t>
            </a:r>
            <a:r>
              <a:rPr lang="fr-FR" altLang="en-US" sz="1800" dirty="0" smtClean="0"/>
              <a:t>;</a:t>
            </a:r>
            <a:endParaRPr lang="en-GB" altLang="en-US" sz="1800" dirty="0" smtClean="0"/>
          </a:p>
          <a:p>
            <a:pPr marL="1257300" lvl="2" indent="-342900" eaLnBrk="1" hangingPunct="1">
              <a:spcBef>
                <a:spcPts val="0"/>
              </a:spcBef>
              <a:spcAft>
                <a:spcPts val="300"/>
              </a:spcAft>
              <a:buFont typeface="Wingdings" panose="05000000000000000000" pitchFamily="2" charset="2"/>
              <a:buChar char="ü"/>
              <a:defRPr/>
            </a:pPr>
            <a:r>
              <a:rPr lang="en-GB" altLang="en-US" sz="1800" dirty="0" err="1"/>
              <a:t>Développer</a:t>
            </a:r>
            <a:r>
              <a:rPr lang="en-GB" altLang="en-US" sz="1800" dirty="0"/>
              <a:t> </a:t>
            </a:r>
            <a:r>
              <a:rPr lang="en-GB" altLang="en-US" sz="1800" dirty="0" err="1"/>
              <a:t>cible</a:t>
            </a:r>
            <a:r>
              <a:rPr lang="en-GB" altLang="en-US" sz="1800" dirty="0"/>
              <a:t> (s) </a:t>
            </a:r>
            <a:r>
              <a:rPr lang="en-GB" altLang="en-US" sz="1800" dirty="0" smtClean="0"/>
              <a:t>national (aux);</a:t>
            </a:r>
          </a:p>
          <a:p>
            <a:pPr marL="1257300" lvl="2" indent="-342900" eaLnBrk="1" hangingPunct="1">
              <a:spcAft>
                <a:spcPct val="25000"/>
              </a:spcAft>
              <a:buFont typeface="Wingdings" panose="05000000000000000000" pitchFamily="2" charset="2"/>
              <a:buChar char="ü"/>
              <a:defRPr/>
            </a:pPr>
            <a:r>
              <a:rPr lang="fr-FR" altLang="en-US" sz="1800" dirty="0"/>
              <a:t>Adopter SPANB révisés comme un instrument de la politique</a:t>
            </a:r>
            <a:r>
              <a:rPr lang="en-GB" altLang="en-US" sz="1800" dirty="0" smtClean="0"/>
              <a:t>;</a:t>
            </a:r>
          </a:p>
          <a:p>
            <a:pPr lvl="1" eaLnBrk="1" hangingPunct="1">
              <a:spcAft>
                <a:spcPct val="25000"/>
              </a:spcAft>
              <a:buFont typeface="Wingdings" pitchFamily="2" charset="2"/>
              <a:buChar char="Ø"/>
              <a:defRPr/>
            </a:pPr>
            <a:r>
              <a:rPr lang="fr-FR" altLang="en-US" sz="2000" dirty="0"/>
              <a:t>Objectif d'Aichi 20 du Plan stratégique 2011-2020 pour la </a:t>
            </a:r>
            <a:r>
              <a:rPr lang="fr-FR" altLang="en-US" sz="2000" dirty="0" smtClean="0"/>
              <a:t>diversité biologique </a:t>
            </a:r>
            <a:r>
              <a:rPr lang="en-CA" altLang="en-US" sz="2000" dirty="0" smtClean="0"/>
              <a:t>:</a:t>
            </a:r>
          </a:p>
          <a:p>
            <a:pPr marL="914400" lvl="2" indent="0" eaLnBrk="1" hangingPunct="1">
              <a:spcAft>
                <a:spcPct val="25000"/>
              </a:spcAft>
              <a:buFont typeface="Arial" charset="0"/>
              <a:buNone/>
              <a:defRPr/>
            </a:pPr>
            <a:r>
              <a:rPr lang="fr-FR" altLang="en-US" sz="1800" i="1" dirty="0" smtClean="0"/>
              <a:t>Augmentation substantielle par rapport aux niveaux actuels d'ici 2020, au plus tard, de la mobilisation de ressources financières pour la mise en œuvre effective du Plan stratégique 2011-2020 pour la diversité de toutes les sources ...</a:t>
            </a:r>
            <a:endParaRPr lang="en-CA" altLang="en-US" sz="1800" i="1" dirty="0" smtClean="0"/>
          </a:p>
          <a:p>
            <a:pPr lvl="1" eaLnBrk="1" hangingPunct="1">
              <a:spcAft>
                <a:spcPct val="25000"/>
              </a:spcAft>
              <a:buFont typeface="Wingdings" pitchFamily="2" charset="2"/>
              <a:buChar char="Ø"/>
              <a:defRPr/>
            </a:pPr>
            <a:r>
              <a:rPr lang="fr-FR" altLang="en-US" sz="2000" dirty="0" smtClean="0"/>
              <a:t>UNU-IAS </a:t>
            </a:r>
            <a:r>
              <a:rPr lang="fr-FR" altLang="en-US" sz="2000" dirty="0"/>
              <a:t>analyse de l'écart des SPANB existants </a:t>
            </a:r>
            <a:r>
              <a:rPr lang="en-GB" altLang="en-US" sz="2000" dirty="0" smtClean="0"/>
              <a:t>:</a:t>
            </a:r>
          </a:p>
          <a:p>
            <a:pPr lvl="2" eaLnBrk="1" hangingPunct="1">
              <a:spcAft>
                <a:spcPct val="25000"/>
              </a:spcAft>
              <a:buFontTx/>
              <a:buChar char="•"/>
              <a:defRPr/>
            </a:pPr>
            <a:r>
              <a:rPr lang="fr-FR" altLang="en-US" sz="1800" dirty="0"/>
              <a:t>de nombreux SPANB existants ne traitent pas de manière adéquate la mobilisation des ressources nécessaires à leur mise en œuvre</a:t>
            </a:r>
            <a:endParaRPr lang="en-CA" altLang="en-US" sz="1800" dirty="0" smtClean="0"/>
          </a:p>
        </p:txBody>
      </p:sp>
      <p:pic>
        <p:nvPicPr>
          <p:cNvPr id="9220"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6588" y="1855787"/>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2"/>
          <p:cNvPicPr>
            <a:picLocks noChangeAspect="1" noChangeArrowheads="1"/>
          </p:cNvPicPr>
          <p:nvPr/>
        </p:nvPicPr>
        <p:blipFill>
          <a:blip r:embed="rId4">
            <a:extLst>
              <a:ext uri="{28A0092B-C50C-407E-A947-70E740481C1C}">
                <a14:useLocalDpi xmlns:a14="http://schemas.microsoft.com/office/drawing/2010/main" val="0"/>
              </a:ext>
            </a:extLst>
          </a:blip>
          <a:srcRect t="83813"/>
          <a:stretch>
            <a:fillRect/>
          </a:stretch>
        </p:blipFill>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2"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4DDE298F-0E16-470F-95E7-ABF315C34CAC}"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dirty="0" smtClean="0">
              <a:solidFill>
                <a:srgbClr val="898989"/>
              </a:solidFill>
              <a:cs typeface="Arial" panose="020B0604020202020204" pitchFamily="34" charset="0"/>
            </a:endParaRPr>
          </a:p>
        </p:txBody>
      </p:sp>
      <p:sp>
        <p:nvSpPr>
          <p:cNvPr id="922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4DF34E3D-76CB-4DC0-977E-F93413FD47FB}" type="slidenum">
              <a:rPr lang="en-US" altLang="en-US" sz="1200">
                <a:solidFill>
                  <a:srgbClr val="898989"/>
                </a:solidFill>
              </a:rPr>
              <a:pPr eaLnBrk="1" hangingPunct="1">
                <a:spcBef>
                  <a:spcPct val="0"/>
                </a:spcBef>
                <a:buFontTx/>
                <a:buNone/>
              </a:pPr>
              <a:t>7</a:t>
            </a:fld>
            <a:endParaRPr lang="en-US" altLang="en-US" sz="1200">
              <a:solidFill>
                <a:srgbClr val="898989"/>
              </a:solidFill>
            </a:endParaRPr>
          </a:p>
        </p:txBody>
      </p:sp>
      <p:pic>
        <p:nvPicPr>
          <p:cNvPr id="9224"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85200" y="62992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25457"/>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52400" y="609600"/>
            <a:ext cx="8839200" cy="1143000"/>
          </a:xfrm>
        </p:spPr>
        <p:txBody>
          <a:bodyPr/>
          <a:lstStyle/>
          <a:p>
            <a:pPr algn="l"/>
            <a:r>
              <a:rPr lang="fr-FR" altLang="en-US" sz="3200" b="1" dirty="0">
                <a:solidFill>
                  <a:srgbClr val="147B33"/>
                </a:solidFill>
                <a:ea typeface="ＭＳ Ｐゴシック" pitchFamily="34" charset="-128"/>
              </a:rPr>
              <a:t>Les Objectifs pour la mobilisation des ressources</a:t>
            </a:r>
            <a:endParaRPr lang="en-US" altLang="en-US" sz="3200" b="1" dirty="0" smtClean="0">
              <a:solidFill>
                <a:srgbClr val="147B33"/>
              </a:solidFill>
              <a:ea typeface="ＭＳ Ｐゴシック" pitchFamily="34" charset="-128"/>
            </a:endParaRPr>
          </a:p>
        </p:txBody>
      </p:sp>
      <p:sp>
        <p:nvSpPr>
          <p:cNvPr id="10243" name="Content Placeholder 2"/>
          <p:cNvSpPr>
            <a:spLocks noGrp="1"/>
          </p:cNvSpPr>
          <p:nvPr>
            <p:ph idx="1"/>
          </p:nvPr>
        </p:nvSpPr>
        <p:spPr>
          <a:xfrm>
            <a:off x="152400" y="1648619"/>
            <a:ext cx="8610599" cy="4754562"/>
          </a:xfrm>
        </p:spPr>
        <p:txBody>
          <a:bodyPr/>
          <a:lstStyle/>
          <a:p>
            <a:pPr marL="117475" lvl="1" indent="0">
              <a:spcAft>
                <a:spcPct val="25000"/>
              </a:spcAft>
              <a:buNone/>
            </a:pPr>
            <a:r>
              <a:rPr lang="en-CA" altLang="en-US" sz="2200" dirty="0" err="1"/>
              <a:t>Décision</a:t>
            </a:r>
            <a:r>
              <a:rPr lang="en-CA" altLang="en-US" sz="2200" dirty="0"/>
              <a:t> </a:t>
            </a:r>
            <a:r>
              <a:rPr lang="fr-FR" altLang="en-US" sz="2200" dirty="0"/>
              <a:t>(mobilisation des ressources): adoption des objectifs financiers, en vertu de l'Objectif d'Aichi 20 (paragraphe 1) </a:t>
            </a:r>
            <a:endParaRPr lang="en-CA" altLang="en-US" sz="2200" dirty="0"/>
          </a:p>
          <a:p>
            <a:pPr marL="692150" lvl="2" indent="-352425">
              <a:spcAft>
                <a:spcPct val="25000"/>
              </a:spcAft>
            </a:pPr>
            <a:r>
              <a:rPr lang="fr-FR" altLang="en-US" sz="1800" dirty="0"/>
              <a:t>Doubler le total des flux internationaux de ressources financières allouées à la biodiversité aux pays en développement , (...) d'ici à 2015</a:t>
            </a:r>
            <a:r>
              <a:rPr lang="en-CA" altLang="en-US" sz="1800" dirty="0"/>
              <a:t>…</a:t>
            </a:r>
          </a:p>
          <a:p>
            <a:pPr marL="692150" lvl="2" indent="-352425">
              <a:spcAft>
                <a:spcPct val="25000"/>
              </a:spcAft>
            </a:pPr>
            <a:r>
              <a:rPr lang="fr-FR" altLang="en-US" sz="1800" dirty="0"/>
              <a:t>100% des Parties, et au moins 75% d’entre elles, aient inclus la diversité biologique dans leurs priorités nationales ou leurs plans de développement d’ici à 2015... </a:t>
            </a:r>
          </a:p>
          <a:p>
            <a:pPr marL="692150" lvl="2" indent="-352425">
              <a:spcAft>
                <a:spcPct val="25000"/>
              </a:spcAft>
            </a:pPr>
            <a:r>
              <a:rPr lang="fr-FR" altLang="en-US" sz="1800" dirty="0"/>
              <a:t>…font rapport sur leurs dépenses relatives à la diversité biologique, ainsi que sur leurs besoins de financement, leurs insuffisances et leurs priorités, d’ici à 2015…</a:t>
            </a:r>
            <a:endParaRPr lang="en-CA" altLang="en-US" sz="1800" dirty="0"/>
          </a:p>
          <a:p>
            <a:pPr marL="692150" lvl="2" indent="-352425">
              <a:spcAft>
                <a:spcPct val="25000"/>
              </a:spcAft>
            </a:pPr>
            <a:r>
              <a:rPr lang="fr-FR" altLang="en-US" sz="1800" dirty="0"/>
              <a:t>…élaborent des plans financiers nationaux d’ici à 2015, et aient apprécié ou évalué les valeurs de la biodiversité</a:t>
            </a:r>
          </a:p>
          <a:p>
            <a:pPr marL="692150" lvl="2" indent="-352425">
              <a:spcAft>
                <a:spcPct val="25000"/>
              </a:spcAft>
            </a:pPr>
            <a:r>
              <a:rPr lang="fr-FR" altLang="en-US" sz="1800" dirty="0"/>
              <a:t>Mobiliser des ressources financières nationales de toutes les sources afin de réduire l’écart entre les besoins identifiés et les ressources disponibles au niveau national</a:t>
            </a:r>
            <a:endParaRPr lang="en-CA" altLang="en-US" sz="1800" dirty="0"/>
          </a:p>
        </p:txBody>
      </p:sp>
      <p:pic>
        <p:nvPicPr>
          <p:cNvPr id="10244" name="Picture 2"/>
          <p:cNvPicPr>
            <a:picLocks noChangeAspect="1" noChangeArrowheads="1"/>
          </p:cNvPicPr>
          <p:nvPr/>
        </p:nvPicPr>
        <p:blipFill>
          <a:blip r:embed="rId3">
            <a:extLst>
              <a:ext uri="{28A0092B-C50C-407E-A947-70E740481C1C}">
                <a14:useLocalDpi xmlns:a14="http://schemas.microsoft.com/office/drawing/2010/main" val="0"/>
              </a:ext>
            </a:extLst>
          </a:blip>
          <a:srcRect t="83813"/>
          <a:stretch>
            <a:fillRect/>
          </a:stretch>
        </p:blipFill>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2B25E275-EDE7-421B-BB54-7EF0597AEB59}"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1024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8098EA47-E3AC-463D-A120-1114C2960964}" type="slidenum">
              <a:rPr lang="en-US" altLang="en-US" sz="1200">
                <a:solidFill>
                  <a:srgbClr val="898989"/>
                </a:solidFill>
              </a:rPr>
              <a:pPr eaLnBrk="1" hangingPunct="1">
                <a:spcBef>
                  <a:spcPct val="0"/>
                </a:spcBef>
                <a:buFontTx/>
                <a:buNone/>
              </a:pPr>
              <a:t>8</a:t>
            </a:fld>
            <a:endParaRPr lang="en-US" altLang="en-US" sz="1200">
              <a:solidFill>
                <a:srgbClr val="898989"/>
              </a:solidFill>
            </a:endParaRPr>
          </a:p>
        </p:txBody>
      </p:sp>
      <p:pic>
        <p:nvPicPr>
          <p:cNvPr id="10247" name="Audio 1">
            <a:hlinkClick r:id="" action="ppaction://media"/>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85200" y="62992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1218"/>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762000"/>
            <a:ext cx="8229600" cy="1143000"/>
          </a:xfrm>
        </p:spPr>
        <p:txBody>
          <a:bodyPr/>
          <a:lstStyle/>
          <a:p>
            <a:r>
              <a:rPr lang="en-US" altLang="en-US" sz="4000" b="1" dirty="0" err="1" smtClean="0">
                <a:solidFill>
                  <a:srgbClr val="147B33"/>
                </a:solidFill>
                <a:ea typeface="ＭＳ Ｐゴシック" pitchFamily="34" charset="-128"/>
              </a:rPr>
              <a:t>Mandat</a:t>
            </a:r>
            <a:r>
              <a:rPr lang="en-US" altLang="en-US" sz="4000" b="1" dirty="0" smtClean="0">
                <a:solidFill>
                  <a:srgbClr val="147B33"/>
                </a:solidFill>
                <a:ea typeface="ＭＳ Ｐゴシック" pitchFamily="34" charset="-128"/>
              </a:rPr>
              <a:t> de </a:t>
            </a:r>
            <a:r>
              <a:rPr lang="en-US" altLang="en-US" sz="4000" b="1" dirty="0" err="1" smtClean="0">
                <a:solidFill>
                  <a:srgbClr val="147B33"/>
                </a:solidFill>
                <a:ea typeface="ＭＳ Ｐゴシック" pitchFamily="34" charset="-128"/>
              </a:rPr>
              <a:t>l'information</a:t>
            </a:r>
            <a:r>
              <a:rPr lang="en-US" altLang="en-US" sz="4000" b="1" dirty="0" smtClean="0">
                <a:solidFill>
                  <a:srgbClr val="147B33"/>
                </a:solidFill>
                <a:ea typeface="ＭＳ Ｐゴシック" pitchFamily="34" charset="-128"/>
              </a:rPr>
              <a:t> </a:t>
            </a:r>
            <a:r>
              <a:rPr lang="en-US" altLang="en-US" sz="4000" b="1" dirty="0" err="1" smtClean="0">
                <a:solidFill>
                  <a:srgbClr val="147B33"/>
                </a:solidFill>
                <a:ea typeface="ＭＳ Ｐゴシック" pitchFamily="34" charset="-128"/>
              </a:rPr>
              <a:t>financière</a:t>
            </a:r>
            <a:endParaRPr lang="en-US" altLang="en-US" sz="4000" dirty="0" smtClean="0"/>
          </a:p>
        </p:txBody>
      </p:sp>
      <p:sp>
        <p:nvSpPr>
          <p:cNvPr id="4099" name="Content Placeholder 2"/>
          <p:cNvSpPr>
            <a:spLocks noGrp="1"/>
          </p:cNvSpPr>
          <p:nvPr>
            <p:ph idx="1"/>
          </p:nvPr>
        </p:nvSpPr>
        <p:spPr>
          <a:xfrm>
            <a:off x="685800" y="1692275"/>
            <a:ext cx="7772400" cy="4754563"/>
          </a:xfrm>
        </p:spPr>
        <p:txBody>
          <a:bodyPr/>
          <a:lstStyle/>
          <a:p>
            <a:pPr marL="0" indent="0">
              <a:buFont typeface="Arial" charset="0"/>
              <a:buNone/>
              <a:defRPr/>
            </a:pPr>
            <a:r>
              <a:rPr lang="en-US" altLang="es-ES" sz="2600" b="1" dirty="0" err="1" smtClean="0">
                <a:solidFill>
                  <a:srgbClr val="FF6600"/>
                </a:solidFill>
              </a:rPr>
              <a:t>Décision</a:t>
            </a:r>
            <a:r>
              <a:rPr lang="en-US" altLang="es-ES" sz="2600" b="1" dirty="0" smtClean="0">
                <a:solidFill>
                  <a:srgbClr val="FF6600"/>
                </a:solidFill>
              </a:rPr>
              <a:t> XII/3 (</a:t>
            </a:r>
            <a:r>
              <a:rPr lang="fr-FR" altLang="es-ES" sz="2600" b="1" dirty="0">
                <a:solidFill>
                  <a:srgbClr val="FF6600"/>
                </a:solidFill>
              </a:rPr>
              <a:t>Mobilisation des ressources), les paragraphes</a:t>
            </a:r>
            <a:r>
              <a:rPr lang="en-US" altLang="es-ES" sz="2600" b="1" dirty="0" smtClean="0">
                <a:solidFill>
                  <a:srgbClr val="FF6600"/>
                </a:solidFill>
              </a:rPr>
              <a:t> 24-26:</a:t>
            </a:r>
          </a:p>
          <a:p>
            <a:pPr marL="400050">
              <a:spcBef>
                <a:spcPct val="0"/>
              </a:spcBef>
              <a:buFont typeface="Arial" charset="0"/>
              <a:buChar char="•"/>
              <a:defRPr/>
            </a:pPr>
            <a:r>
              <a:rPr lang="fr-FR" altLang="en-US" sz="2600" dirty="0">
                <a:solidFill>
                  <a:srgbClr val="008000"/>
                </a:solidFill>
                <a:cs typeface="Arial" charset="0"/>
              </a:rPr>
              <a:t>Adoption du Cadre de Rapport Financier révisé </a:t>
            </a:r>
          </a:p>
          <a:p>
            <a:pPr marL="400050">
              <a:spcBef>
                <a:spcPct val="0"/>
              </a:spcBef>
              <a:buFont typeface="Arial" charset="0"/>
              <a:buChar char="•"/>
              <a:defRPr/>
            </a:pPr>
            <a:r>
              <a:rPr lang="fr-FR" altLang="en-US" sz="2600" dirty="0">
                <a:solidFill>
                  <a:srgbClr val="008000"/>
                </a:solidFill>
                <a:cs typeface="Arial" charset="0"/>
              </a:rPr>
              <a:t>En ligne sur Clearing House Mécanisme depuis Juin ici à 2015</a:t>
            </a:r>
          </a:p>
          <a:p>
            <a:pPr marL="400050">
              <a:spcBef>
                <a:spcPct val="0"/>
              </a:spcBef>
              <a:buFont typeface="Arial" charset="0"/>
              <a:buChar char="•"/>
              <a:defRPr/>
            </a:pPr>
            <a:r>
              <a:rPr lang="en-GB" altLang="en-US" sz="2600" dirty="0" err="1">
                <a:solidFill>
                  <a:srgbClr val="008000"/>
                </a:solidFill>
                <a:cs typeface="Arial" charset="0"/>
              </a:rPr>
              <a:t>Deux</a:t>
            </a:r>
            <a:r>
              <a:rPr lang="en-GB" altLang="en-US" sz="2600" dirty="0">
                <a:solidFill>
                  <a:srgbClr val="008000"/>
                </a:solidFill>
                <a:cs typeface="Arial" charset="0"/>
              </a:rPr>
              <a:t> «cycles» de rapports</a:t>
            </a:r>
          </a:p>
          <a:p>
            <a:pPr marL="800100" lvl="1">
              <a:spcBef>
                <a:spcPct val="0"/>
              </a:spcBef>
              <a:buFont typeface="Arial" charset="0"/>
              <a:buChar char="–"/>
              <a:defRPr/>
            </a:pPr>
            <a:r>
              <a:rPr lang="fr-FR" altLang="en-US" sz="2600" dirty="0">
                <a:solidFill>
                  <a:srgbClr val="008000"/>
                </a:solidFill>
                <a:cs typeface="Arial" charset="0"/>
              </a:rPr>
              <a:t>Parties et autres gouvernements à rendre compte de base de référence et le progrès jusqu'en 2015, avant le 31 Décembre 2015… </a:t>
            </a:r>
          </a:p>
          <a:p>
            <a:pPr marL="800100" lvl="1">
              <a:spcBef>
                <a:spcPct val="0"/>
              </a:spcBef>
              <a:buFont typeface="Arial" charset="0"/>
              <a:buChar char="–"/>
              <a:defRPr/>
            </a:pPr>
            <a:r>
              <a:rPr lang="fr-FR" altLang="en-US" sz="2600" dirty="0">
                <a:solidFill>
                  <a:srgbClr val="008000"/>
                </a:solidFill>
                <a:cs typeface="Arial" charset="0"/>
              </a:rPr>
              <a:t>…et de rendre compte des progrès supplémentaires en liaison avec la sixième rapports nationaux</a:t>
            </a:r>
            <a:endParaRPr lang="es-ES" altLang="en-US" sz="2600" dirty="0">
              <a:solidFill>
                <a:srgbClr val="008000"/>
              </a:solidFill>
              <a:cs typeface="Arial" charset="0"/>
            </a:endParaRPr>
          </a:p>
        </p:txBody>
      </p:sp>
      <p:pic>
        <p:nvPicPr>
          <p:cNvPr id="11268" name="Picture 2"/>
          <p:cNvPicPr>
            <a:picLocks noChangeAspect="1" noChangeArrowheads="1"/>
          </p:cNvPicPr>
          <p:nvPr/>
        </p:nvPicPr>
        <p:blipFill>
          <a:blip r:embed="rId3">
            <a:extLst>
              <a:ext uri="{28A0092B-C50C-407E-A947-70E740481C1C}">
                <a14:useLocalDpi xmlns:a14="http://schemas.microsoft.com/office/drawing/2010/main" val="0"/>
              </a:ext>
            </a:extLst>
          </a:blip>
          <a:srcRect t="83813"/>
          <a:stretch>
            <a:fillRect/>
          </a:stretch>
        </p:blipFill>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A0208AB8-E774-459D-AD0B-766B96558848}"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1127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C9D485E3-2F3C-467B-9E2B-435A2EDCC1FD}" type="slidenum">
              <a:rPr lang="en-US" altLang="en-US" sz="1200">
                <a:solidFill>
                  <a:srgbClr val="898989"/>
                </a:solidFill>
              </a:rPr>
              <a:pPr eaLnBrk="1" hangingPunct="1">
                <a:spcBef>
                  <a:spcPct val="0"/>
                </a:spcBef>
                <a:buFontTx/>
                <a:buNone/>
              </a:pPr>
              <a:t>9</a:t>
            </a:fld>
            <a:endParaRPr lang="en-US" altLang="en-US" sz="1200">
              <a:solidFill>
                <a:srgbClr val="898989"/>
              </a:solidFill>
            </a:endParaRPr>
          </a:p>
        </p:txBody>
      </p:sp>
      <p:pic>
        <p:nvPicPr>
          <p:cNvPr id="11271" name="Audio 1">
            <a:hlinkClick r:id="" action="ppaction://media"/>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85200" y="62992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6673"/>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1066800"/>
            <a:ext cx="8229600" cy="1143000"/>
          </a:xfrm>
        </p:spPr>
        <p:txBody>
          <a:bodyPr/>
          <a:lstStyle/>
          <a:p>
            <a:r>
              <a:rPr lang="en-US" altLang="en-US" b="1" dirty="0" err="1" smtClean="0">
                <a:solidFill>
                  <a:srgbClr val="147B33"/>
                </a:solidFill>
                <a:ea typeface="ＭＳ Ｐゴシック" pitchFamily="34" charset="-128"/>
              </a:rPr>
              <a:t>Organisation</a:t>
            </a:r>
            <a:r>
              <a:rPr lang="en-US" altLang="en-US" b="1" dirty="0" smtClean="0">
                <a:solidFill>
                  <a:srgbClr val="147B33"/>
                </a:solidFill>
                <a:ea typeface="ＭＳ Ｐゴシック" pitchFamily="34" charset="-128"/>
              </a:rPr>
              <a:t> de </a:t>
            </a:r>
            <a:r>
              <a:rPr lang="en-US" altLang="en-US" b="1" dirty="0" err="1" smtClean="0">
                <a:solidFill>
                  <a:srgbClr val="147B33"/>
                </a:solidFill>
                <a:ea typeface="ＭＳ Ｐゴシック" pitchFamily="34" charset="-128"/>
              </a:rPr>
              <a:t>l'information</a:t>
            </a:r>
            <a:r>
              <a:rPr lang="en-US" altLang="en-US" b="1" dirty="0" smtClean="0">
                <a:solidFill>
                  <a:srgbClr val="147B33"/>
                </a:solidFill>
                <a:ea typeface="ＭＳ Ｐゴシック" pitchFamily="34" charset="-128"/>
              </a:rPr>
              <a:t> </a:t>
            </a:r>
            <a:r>
              <a:rPr lang="en-US" altLang="en-US" b="1" dirty="0" err="1" smtClean="0">
                <a:solidFill>
                  <a:srgbClr val="147B33"/>
                </a:solidFill>
                <a:ea typeface="ＭＳ Ｐゴシック" pitchFamily="34" charset="-128"/>
              </a:rPr>
              <a:t>financière</a:t>
            </a:r>
            <a:endParaRPr lang="en-US" altLang="en-US" b="1" dirty="0" smtClean="0">
              <a:solidFill>
                <a:srgbClr val="147B33"/>
              </a:solidFill>
              <a:ea typeface="ＭＳ Ｐゴシック" pitchFamily="34" charset="-128"/>
            </a:endParaRPr>
          </a:p>
        </p:txBody>
      </p:sp>
      <p:sp>
        <p:nvSpPr>
          <p:cNvPr id="12291" name="Content Placeholder 2"/>
          <p:cNvSpPr>
            <a:spLocks noGrp="1"/>
          </p:cNvSpPr>
          <p:nvPr>
            <p:ph idx="1"/>
          </p:nvPr>
        </p:nvSpPr>
        <p:spPr>
          <a:xfrm>
            <a:off x="457200" y="2971800"/>
            <a:ext cx="8229600" cy="2590800"/>
          </a:xfrm>
        </p:spPr>
        <p:txBody>
          <a:bodyPr/>
          <a:lstStyle/>
          <a:p>
            <a:r>
              <a:rPr lang="fr-FR" altLang="en-US" dirty="0" smtClean="0"/>
              <a:t>Points focaux nationaux: CDB ou la mobilisation des ressources (peuvent déléguer, voir les orientations au </a:t>
            </a:r>
            <a:r>
              <a:rPr lang="en-GB" altLang="en-US" dirty="0" smtClean="0">
                <a:solidFill>
                  <a:srgbClr val="008000"/>
                </a:solidFill>
                <a:cs typeface="Arial" panose="020B0604020202020204" pitchFamily="34" charset="0"/>
                <a:hlinkClick r:id="rId3"/>
              </a:rPr>
              <a:t> </a:t>
            </a:r>
            <a:r>
              <a:rPr lang="en-GB" altLang="en-US" sz="2400" dirty="0" smtClean="0">
                <a:solidFill>
                  <a:srgbClr val="008000"/>
                </a:solidFill>
                <a:cs typeface="Arial" panose="020B0604020202020204" pitchFamily="34" charset="0"/>
                <a:hlinkClick r:id="rId3"/>
              </a:rPr>
              <a:t>https://www.cbd.int/doc/notifications/2015/ntf-2015-067-resourcemobilization-en.pdf</a:t>
            </a:r>
            <a:r>
              <a:rPr lang="en-US" altLang="en-US" sz="2400" dirty="0" smtClean="0"/>
              <a:t> </a:t>
            </a:r>
          </a:p>
          <a:p>
            <a:r>
              <a:rPr lang="en-US" altLang="en-US" dirty="0" err="1" smtClean="0"/>
              <a:t>Mondial</a:t>
            </a:r>
            <a:r>
              <a:rPr lang="en-US" altLang="en-US" dirty="0" smtClean="0"/>
              <a:t>: </a:t>
            </a:r>
            <a:r>
              <a:rPr lang="en-US" altLang="en-US" dirty="0" err="1" smtClean="0"/>
              <a:t>Secrétariat</a:t>
            </a:r>
            <a:r>
              <a:rPr lang="en-US" altLang="en-US" dirty="0" smtClean="0"/>
              <a:t> de la CDB</a:t>
            </a:r>
          </a:p>
        </p:txBody>
      </p:sp>
      <p:pic>
        <p:nvPicPr>
          <p:cNvPr id="12292" name="Picture 2"/>
          <p:cNvPicPr>
            <a:picLocks noChangeAspect="1" noChangeArrowheads="1"/>
          </p:cNvPicPr>
          <p:nvPr/>
        </p:nvPicPr>
        <p:blipFill>
          <a:blip r:embed="rId4">
            <a:extLst>
              <a:ext uri="{28A0092B-C50C-407E-A947-70E740481C1C}">
                <a14:useLocalDpi xmlns:a14="http://schemas.microsoft.com/office/drawing/2010/main" val="0"/>
              </a:ext>
            </a:extLst>
          </a:blip>
          <a:srcRect t="83813"/>
          <a:stretch>
            <a:fillRect/>
          </a:stretch>
        </p:blipFill>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1066800"/>
            <a:ext cx="8229600" cy="1143000"/>
          </a:xfrm>
        </p:spPr>
        <p:txBody>
          <a:bodyPr/>
          <a:lstStyle/>
          <a:p>
            <a:r>
              <a:rPr lang="en-US" altLang="en-US" b="1" dirty="0" err="1" smtClean="0">
                <a:solidFill>
                  <a:srgbClr val="147B33"/>
                </a:solidFill>
                <a:ea typeface="ＭＳ Ｐゴシック" pitchFamily="34" charset="-128"/>
              </a:rPr>
              <a:t>L’accès</a:t>
            </a:r>
            <a:r>
              <a:rPr lang="en-US" altLang="en-US" b="1" dirty="0" smtClean="0">
                <a:solidFill>
                  <a:srgbClr val="147B33"/>
                </a:solidFill>
                <a:ea typeface="ＭＳ Ｐゴシック" pitchFamily="34" charset="-128"/>
              </a:rPr>
              <a:t> à la version </a:t>
            </a:r>
            <a:r>
              <a:rPr lang="en-US" altLang="en-US" b="1" dirty="0" err="1" smtClean="0">
                <a:solidFill>
                  <a:srgbClr val="147B33"/>
                </a:solidFill>
                <a:ea typeface="ＭＳ Ｐゴシック" pitchFamily="34" charset="-128"/>
              </a:rPr>
              <a:t>en</a:t>
            </a:r>
            <a:r>
              <a:rPr lang="en-US" altLang="en-US" b="1" dirty="0" smtClean="0">
                <a:solidFill>
                  <a:srgbClr val="147B33"/>
                </a:solidFill>
                <a:ea typeface="ＭＳ Ｐゴシック" pitchFamily="34" charset="-128"/>
              </a:rPr>
              <a:t> </a:t>
            </a:r>
            <a:r>
              <a:rPr lang="en-US" altLang="en-US" b="1" dirty="0" err="1" smtClean="0">
                <a:solidFill>
                  <a:srgbClr val="147B33"/>
                </a:solidFill>
                <a:ea typeface="ＭＳ Ｐゴシック" pitchFamily="34" charset="-128"/>
              </a:rPr>
              <a:t>ligne</a:t>
            </a:r>
            <a:endParaRPr lang="en-US" altLang="en-US" b="1" dirty="0" smtClean="0">
              <a:solidFill>
                <a:srgbClr val="147B33"/>
              </a:solidFill>
              <a:ea typeface="ＭＳ Ｐゴシック" pitchFamily="34" charset="-128"/>
            </a:endParaRPr>
          </a:p>
        </p:txBody>
      </p:sp>
      <p:sp>
        <p:nvSpPr>
          <p:cNvPr id="12291" name="Content Placeholder 2"/>
          <p:cNvSpPr>
            <a:spLocks noGrp="1"/>
          </p:cNvSpPr>
          <p:nvPr>
            <p:ph idx="1"/>
          </p:nvPr>
        </p:nvSpPr>
        <p:spPr>
          <a:xfrm>
            <a:off x="0" y="2438400"/>
            <a:ext cx="8991600" cy="3124200"/>
          </a:xfrm>
        </p:spPr>
        <p:txBody>
          <a:bodyPr/>
          <a:lstStyle/>
          <a:p>
            <a:r>
              <a:rPr lang="fr-FR" altLang="en-US" dirty="0" smtClean="0"/>
              <a:t>Contacter le point focal du pays pour obtenir l’accès à la version en ligne.</a:t>
            </a:r>
          </a:p>
          <a:p>
            <a:pPr marL="0" indent="0">
              <a:buNone/>
            </a:pPr>
            <a:endParaRPr lang="fr-FR" altLang="en-US" dirty="0" smtClean="0"/>
          </a:p>
          <a:p>
            <a:r>
              <a:rPr lang="fr-FR" altLang="en-US" dirty="0" smtClean="0"/>
              <a:t>Par la suite utiliser ce lien pour l’accès: </a:t>
            </a:r>
            <a:r>
              <a:rPr lang="en-CA" b="1" dirty="0">
                <a:hlinkClick r:id="rId3"/>
              </a:rPr>
              <a:t>https://</a:t>
            </a:r>
            <a:r>
              <a:rPr lang="en-CA" b="1" dirty="0" smtClean="0">
                <a:hlinkClick r:id="rId3"/>
              </a:rPr>
              <a:t>chm.cbd.int/submit/resourceMobilisation</a:t>
            </a:r>
            <a:endParaRPr lang="en-CA" b="1" dirty="0" smtClean="0"/>
          </a:p>
          <a:p>
            <a:endParaRPr lang="en-CA" b="1" dirty="0"/>
          </a:p>
          <a:p>
            <a:r>
              <a:rPr lang="en-CA" b="1" dirty="0" smtClean="0"/>
              <a:t>Questions: financialreporting@cbd.int</a:t>
            </a:r>
            <a:r>
              <a:rPr lang="en-US" b="1" dirty="0" smtClean="0"/>
              <a:t> </a:t>
            </a:r>
          </a:p>
        </p:txBody>
      </p:sp>
      <p:pic>
        <p:nvPicPr>
          <p:cNvPr id="12292" name="Picture 2"/>
          <p:cNvPicPr>
            <a:picLocks noChangeAspect="1" noChangeArrowheads="1"/>
          </p:cNvPicPr>
          <p:nvPr/>
        </p:nvPicPr>
        <p:blipFill>
          <a:blip r:embed="rId4">
            <a:extLst>
              <a:ext uri="{28A0092B-C50C-407E-A947-70E740481C1C}">
                <a14:useLocalDpi xmlns:a14="http://schemas.microsoft.com/office/drawing/2010/main" val="0"/>
              </a:ext>
            </a:extLst>
          </a:blip>
          <a:srcRect t="83813"/>
          <a:stretch>
            <a:fillRect/>
          </a:stretch>
        </p:blipFill>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54486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1442" y="4227371"/>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4" name="Title 1"/>
          <p:cNvSpPr>
            <a:spLocks noGrp="1"/>
          </p:cNvSpPr>
          <p:nvPr>
            <p:ph type="title"/>
          </p:nvPr>
        </p:nvSpPr>
        <p:spPr>
          <a:xfrm>
            <a:off x="508000" y="182835"/>
            <a:ext cx="8077200" cy="1143000"/>
          </a:xfrm>
        </p:spPr>
        <p:txBody>
          <a:bodyPr/>
          <a:lstStyle/>
          <a:p>
            <a:r>
              <a:rPr lang="fr-FR" altLang="en-US" sz="3600" b="1" dirty="0">
                <a:solidFill>
                  <a:srgbClr val="147B33"/>
                </a:solidFill>
                <a:ea typeface="ＭＳ Ｐゴシック" pitchFamily="34" charset="-128"/>
              </a:rPr>
              <a:t>CADRE DE PRÉSENTATION DES RAPPORTS FINANCIERS</a:t>
            </a:r>
            <a:endParaRPr lang="en-US" altLang="en-US" sz="3600" dirty="0" smtClean="0"/>
          </a:p>
        </p:txBody>
      </p:sp>
      <p:sp>
        <p:nvSpPr>
          <p:cNvPr id="13315" name="Content Placeholder 2"/>
          <p:cNvSpPr>
            <a:spLocks noGrp="1"/>
          </p:cNvSpPr>
          <p:nvPr>
            <p:ph idx="1"/>
          </p:nvPr>
        </p:nvSpPr>
        <p:spPr>
          <a:xfrm>
            <a:off x="-206422" y="1325835"/>
            <a:ext cx="8534400" cy="5368925"/>
          </a:xfrm>
        </p:spPr>
        <p:txBody>
          <a:bodyPr/>
          <a:lstStyle/>
          <a:p>
            <a:pPr marL="971550" lvl="1" indent="-514350">
              <a:lnSpc>
                <a:spcPct val="150000"/>
              </a:lnSpc>
              <a:spcBef>
                <a:spcPct val="0"/>
              </a:spcBef>
              <a:buFont typeface="Arial" panose="020B0604020202020204" pitchFamily="34" charset="0"/>
              <a:buAutoNum type="arabicPeriod"/>
            </a:pPr>
            <a:r>
              <a:rPr lang="fr-FR" altLang="en-US" sz="2200" dirty="0" smtClean="0">
                <a:solidFill>
                  <a:srgbClr val="008000"/>
                </a:solidFill>
                <a:cs typeface="Arial" panose="020B0604020202020204" pitchFamily="34" charset="0"/>
              </a:rPr>
              <a:t>Apports internationaux de ressources financières </a:t>
            </a:r>
          </a:p>
          <a:p>
            <a:pPr marL="971550" lvl="1" indent="-514350">
              <a:lnSpc>
                <a:spcPct val="150000"/>
              </a:lnSpc>
              <a:spcBef>
                <a:spcPct val="0"/>
              </a:spcBef>
              <a:buFont typeface="Arial" panose="020B0604020202020204" pitchFamily="34" charset="0"/>
              <a:buAutoNum type="arabicPeriod"/>
            </a:pPr>
            <a:r>
              <a:rPr lang="fr-FR" altLang="en-US" sz="2200" dirty="0" smtClean="0">
                <a:solidFill>
                  <a:srgbClr val="008000"/>
                </a:solidFill>
                <a:cs typeface="Arial" panose="020B0604020202020204" pitchFamily="34" charset="0"/>
              </a:rPr>
              <a:t>L’intégration de la diversité biologique dans les plans et priorités </a:t>
            </a:r>
          </a:p>
          <a:p>
            <a:pPr marL="971550" lvl="1" indent="-514350">
              <a:lnSpc>
                <a:spcPct val="150000"/>
              </a:lnSpc>
              <a:spcBef>
                <a:spcPct val="0"/>
              </a:spcBef>
              <a:buFont typeface="Arial" panose="020B0604020202020204" pitchFamily="34" charset="0"/>
              <a:buAutoNum type="arabicPeriod"/>
            </a:pPr>
            <a:r>
              <a:rPr lang="fr-FR" altLang="en-US" sz="2200" dirty="0" smtClean="0">
                <a:solidFill>
                  <a:srgbClr val="008000"/>
                </a:solidFill>
                <a:cs typeface="Arial" panose="020B0604020202020204" pitchFamily="34" charset="0"/>
              </a:rPr>
              <a:t>Évaluation et/ou valorisation des valeurs </a:t>
            </a:r>
          </a:p>
          <a:p>
            <a:pPr marL="971550" lvl="1" indent="-514350">
              <a:lnSpc>
                <a:spcPct val="150000"/>
              </a:lnSpc>
              <a:spcBef>
                <a:spcPct val="0"/>
              </a:spcBef>
              <a:buFont typeface="Arial" panose="020B0604020202020204" pitchFamily="34" charset="0"/>
              <a:buAutoNum type="arabicPeriod"/>
            </a:pPr>
            <a:r>
              <a:rPr lang="fr-FR" altLang="en-US" sz="2200" dirty="0" smtClean="0">
                <a:solidFill>
                  <a:srgbClr val="008000"/>
                </a:solidFill>
                <a:cs typeface="Arial" panose="020B0604020202020204" pitchFamily="34" charset="0"/>
              </a:rPr>
              <a:t>Les </a:t>
            </a:r>
            <a:r>
              <a:rPr lang="fr-FR" altLang="en-US" sz="2200" dirty="0">
                <a:solidFill>
                  <a:srgbClr val="008000"/>
                </a:solidFill>
                <a:cs typeface="Arial" panose="020B0604020202020204" pitchFamily="34" charset="0"/>
              </a:rPr>
              <a:t>dépenses intérieures actuelles consacrées à la </a:t>
            </a:r>
            <a:r>
              <a:rPr lang="fr-FR" altLang="en-US" sz="2200" dirty="0" smtClean="0">
                <a:solidFill>
                  <a:srgbClr val="008000"/>
                </a:solidFill>
                <a:cs typeface="Arial" panose="020B0604020202020204" pitchFamily="34" charset="0"/>
              </a:rPr>
              <a:t>diversité biologique</a:t>
            </a:r>
          </a:p>
          <a:p>
            <a:pPr marL="971550" lvl="1" indent="-514350">
              <a:lnSpc>
                <a:spcPct val="150000"/>
              </a:lnSpc>
              <a:spcBef>
                <a:spcPct val="0"/>
              </a:spcBef>
              <a:buFont typeface="Arial" panose="020B0604020202020204" pitchFamily="34" charset="0"/>
              <a:buAutoNum type="arabicPeriod"/>
            </a:pPr>
            <a:r>
              <a:rPr lang="fr-FR" altLang="en-US" sz="2200" dirty="0" smtClean="0">
                <a:solidFill>
                  <a:srgbClr val="008000"/>
                </a:solidFill>
                <a:cs typeface="Arial" panose="020B0604020202020204" pitchFamily="34" charset="0"/>
              </a:rPr>
              <a:t>Les </a:t>
            </a:r>
            <a:r>
              <a:rPr lang="fr-FR" altLang="en-US" sz="2200" dirty="0">
                <a:solidFill>
                  <a:srgbClr val="008000"/>
                </a:solidFill>
                <a:cs typeface="Arial" panose="020B0604020202020204" pitchFamily="34" charset="0"/>
              </a:rPr>
              <a:t>besoins, les déficits et les priorités en matière de financement </a:t>
            </a:r>
            <a:endParaRPr lang="fr-FR" altLang="en-US" sz="2200" dirty="0" smtClean="0">
              <a:solidFill>
                <a:srgbClr val="008000"/>
              </a:solidFill>
              <a:cs typeface="Arial" panose="020B0604020202020204" pitchFamily="34" charset="0"/>
            </a:endParaRPr>
          </a:p>
          <a:p>
            <a:pPr marL="971550" lvl="1" indent="-514350">
              <a:lnSpc>
                <a:spcPct val="150000"/>
              </a:lnSpc>
              <a:spcBef>
                <a:spcPct val="0"/>
              </a:spcBef>
              <a:buFont typeface="Arial" panose="020B0604020202020204" pitchFamily="34" charset="0"/>
              <a:buAutoNum type="arabicPeriod"/>
            </a:pPr>
            <a:r>
              <a:rPr lang="fr-FR" altLang="en-US" sz="2200" dirty="0">
                <a:solidFill>
                  <a:srgbClr val="008000"/>
                </a:solidFill>
                <a:cs typeface="Arial" panose="020B0604020202020204" pitchFamily="34" charset="0"/>
              </a:rPr>
              <a:t>Plans nationaux des finances </a:t>
            </a:r>
            <a:endParaRPr lang="fr-FR" altLang="en-US" sz="2200" dirty="0" smtClean="0">
              <a:solidFill>
                <a:srgbClr val="008000"/>
              </a:solidFill>
              <a:cs typeface="Arial" panose="020B0604020202020204" pitchFamily="34" charset="0"/>
            </a:endParaRPr>
          </a:p>
          <a:p>
            <a:pPr marL="971550" lvl="1" indent="-514350">
              <a:lnSpc>
                <a:spcPct val="150000"/>
              </a:lnSpc>
              <a:spcBef>
                <a:spcPct val="0"/>
              </a:spcBef>
              <a:buFont typeface="Arial" panose="020B0604020202020204" pitchFamily="34" charset="0"/>
              <a:buAutoNum type="arabicPeriod"/>
            </a:pPr>
            <a:r>
              <a:rPr lang="fr-FR" altLang="en-US" sz="2200" dirty="0" smtClean="0">
                <a:solidFill>
                  <a:srgbClr val="008000"/>
                </a:solidFill>
                <a:cs typeface="Arial" panose="020B0604020202020204" pitchFamily="34" charset="0"/>
              </a:rPr>
              <a:t>Mesures visant à encourager les «autres» contributions</a:t>
            </a:r>
          </a:p>
          <a:p>
            <a:pPr marL="971550" lvl="1" indent="-514350">
              <a:lnSpc>
                <a:spcPct val="150000"/>
              </a:lnSpc>
              <a:spcBef>
                <a:spcPct val="0"/>
              </a:spcBef>
              <a:buFont typeface="Arial" panose="020B0604020202020204" pitchFamily="34" charset="0"/>
              <a:buAutoNum type="arabicPeriod"/>
            </a:pPr>
            <a:r>
              <a:rPr lang="fr-FR" altLang="en-US" sz="2200" dirty="0">
                <a:solidFill>
                  <a:srgbClr val="008000"/>
                </a:solidFill>
                <a:cs typeface="Arial" panose="020B0604020202020204" pitchFamily="34" charset="0"/>
              </a:rPr>
              <a:t>Disponibilité de ressources financières pour réaliser les objectifs</a:t>
            </a:r>
            <a:endParaRPr lang="en-US" altLang="en-US" sz="2200" dirty="0" smtClean="0">
              <a:solidFill>
                <a:srgbClr val="008000"/>
              </a:solidFill>
              <a:cs typeface="Arial" panose="020B0604020202020204" pitchFamily="34" charset="0"/>
            </a:endParaRPr>
          </a:p>
        </p:txBody>
      </p:sp>
      <p:sp>
        <p:nvSpPr>
          <p:cNvPr id="13317"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0596CD25-8984-423F-B20D-E59A8C0C0F51}"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1331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D11480DA-121F-4962-9D4E-2A8EFFDA66F4}" type="slidenum">
              <a:rPr lang="en-US" altLang="en-US" sz="1200">
                <a:solidFill>
                  <a:srgbClr val="898989"/>
                </a:solidFill>
              </a:rPr>
              <a:pPr eaLnBrk="1" hangingPunct="1">
                <a:spcBef>
                  <a:spcPct val="0"/>
                </a:spcBef>
                <a:buFontTx/>
                <a:buNone/>
              </a:pPr>
              <a:t>12</a:t>
            </a:fld>
            <a:endParaRPr lang="en-US" altLang="en-US" sz="1200">
              <a:solidFill>
                <a:srgbClr val="898989"/>
              </a:solidFill>
            </a:endParaRPr>
          </a:p>
        </p:txBody>
      </p:sp>
      <p:pic>
        <p:nvPicPr>
          <p:cNvPr id="13319" name="Audio 1">
            <a:hlinkClick r:id="" action="ppaction://media"/>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85200" y="62992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13942"/>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1"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762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Title 1"/>
          <p:cNvSpPr>
            <a:spLocks noGrp="1"/>
          </p:cNvSpPr>
          <p:nvPr>
            <p:ph type="title"/>
          </p:nvPr>
        </p:nvSpPr>
        <p:spPr>
          <a:xfrm>
            <a:off x="0" y="76200"/>
            <a:ext cx="9601200" cy="1143000"/>
          </a:xfrm>
        </p:spPr>
        <p:txBody>
          <a:bodyPr/>
          <a:lstStyle/>
          <a:p>
            <a:pPr lvl="1"/>
            <a:r>
              <a:rPr lang="en-US" altLang="en-US" sz="4000" b="1" dirty="0" smtClean="0">
                <a:solidFill>
                  <a:srgbClr val="147B33"/>
                </a:solidFill>
                <a:ea typeface="ＭＳ Ｐゴシック" pitchFamily="34" charset="-128"/>
              </a:rPr>
              <a:t>1. </a:t>
            </a:r>
            <a:r>
              <a:rPr lang="fr-FR" altLang="en-US" sz="4000" b="1" dirty="0" smtClean="0">
                <a:solidFill>
                  <a:srgbClr val="147B33"/>
                </a:solidFill>
                <a:ea typeface="ＭＳ Ｐゴシック" pitchFamily="34" charset="-128"/>
              </a:rPr>
              <a:t>Apports internationaux de ressources financières </a:t>
            </a:r>
            <a:endParaRPr lang="en-US" altLang="en-US" sz="4000" b="1" dirty="0">
              <a:solidFill>
                <a:srgbClr val="147B33"/>
              </a:solidFill>
              <a:ea typeface="ＭＳ Ｐゴシック" pitchFamily="34" charset="-128"/>
            </a:endParaRPr>
          </a:p>
        </p:txBody>
      </p:sp>
      <p:sp>
        <p:nvSpPr>
          <p:cNvPr id="14339" name="Content Placeholder 2"/>
          <p:cNvSpPr>
            <a:spLocks noGrp="1"/>
          </p:cNvSpPr>
          <p:nvPr>
            <p:ph idx="1"/>
          </p:nvPr>
        </p:nvSpPr>
        <p:spPr>
          <a:xfrm>
            <a:off x="-76200" y="1600200"/>
            <a:ext cx="9144000" cy="1143000"/>
          </a:xfrm>
        </p:spPr>
        <p:txBody>
          <a:bodyPr/>
          <a:lstStyle/>
          <a:p>
            <a:pPr marL="400050" indent="0" algn="ctr">
              <a:spcBef>
                <a:spcPct val="0"/>
              </a:spcBef>
              <a:buNone/>
            </a:pPr>
            <a:r>
              <a:rPr lang="en-US" altLang="en-US" sz="2800" dirty="0" smtClean="0">
                <a:solidFill>
                  <a:srgbClr val="FF6600"/>
                </a:solidFill>
                <a:cs typeface="Arial" panose="020B0604020202020204" pitchFamily="34" charset="0"/>
              </a:rPr>
              <a:t>1.1 </a:t>
            </a:r>
            <a:r>
              <a:rPr lang="fr-FR" altLang="en-US" sz="2800" dirty="0" smtClean="0">
                <a:solidFill>
                  <a:srgbClr val="FF6600"/>
                </a:solidFill>
                <a:cs typeface="Arial" panose="020B0604020202020204" pitchFamily="34" charset="0"/>
              </a:rPr>
              <a:t>Ressources pour la diversité biologique fournies par les pays aux pays en développement</a:t>
            </a:r>
            <a:endParaRPr lang="en-US" altLang="en-US" sz="3200" dirty="0" smtClean="0">
              <a:solidFill>
                <a:srgbClr val="008000"/>
              </a:solidFill>
              <a:cs typeface="Arial" panose="020B0604020202020204" pitchFamily="34" charset="0"/>
            </a:endParaRPr>
          </a:p>
        </p:txBody>
      </p:sp>
      <p:sp>
        <p:nvSpPr>
          <p:cNvPr id="14340" name="Rectangle 6"/>
          <p:cNvSpPr>
            <a:spLocks noChangeArrowheads="1"/>
          </p:cNvSpPr>
          <p:nvPr/>
        </p:nvSpPr>
        <p:spPr bwMode="auto">
          <a:xfrm>
            <a:off x="-152400" y="3187700"/>
            <a:ext cx="9144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800100" indent="-34290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algn="ctr" eaLnBrk="1" hangingPunct="1">
              <a:spcBef>
                <a:spcPct val="0"/>
              </a:spcBef>
              <a:buFontTx/>
              <a:buNone/>
            </a:pPr>
            <a:r>
              <a:rPr lang="en-US" altLang="en-US" sz="3200" b="1" dirty="0">
                <a:solidFill>
                  <a:srgbClr val="008000"/>
                </a:solidFill>
              </a:rPr>
              <a:t>3 types </a:t>
            </a:r>
            <a:r>
              <a:rPr lang="en-US" altLang="en-US" sz="3200" b="1" dirty="0" smtClean="0">
                <a:solidFill>
                  <a:srgbClr val="008000"/>
                </a:solidFill>
              </a:rPr>
              <a:t>de flux:</a:t>
            </a:r>
            <a:endParaRPr lang="en-US" altLang="en-US" sz="3200" b="1" dirty="0">
              <a:solidFill>
                <a:srgbClr val="008000"/>
              </a:solidFill>
            </a:endParaRPr>
          </a:p>
          <a:p>
            <a:pPr lvl="1" eaLnBrk="1" hangingPunct="1">
              <a:spcBef>
                <a:spcPct val="0"/>
              </a:spcBef>
              <a:buNone/>
            </a:pPr>
            <a:r>
              <a:rPr lang="fr-FR" altLang="en-US" sz="3200" b="1" dirty="0" smtClean="0">
                <a:solidFill>
                  <a:srgbClr val="008000"/>
                </a:solidFill>
              </a:rPr>
              <a:t>APD - </a:t>
            </a:r>
            <a:r>
              <a:rPr lang="fr-FR" altLang="en-US" sz="3200" dirty="0">
                <a:solidFill>
                  <a:srgbClr val="008000"/>
                </a:solidFill>
              </a:rPr>
              <a:t>Aide publique au développement</a:t>
            </a:r>
          </a:p>
          <a:p>
            <a:pPr lvl="1" eaLnBrk="1" hangingPunct="1">
              <a:spcBef>
                <a:spcPct val="0"/>
              </a:spcBef>
              <a:buFontTx/>
              <a:buNone/>
            </a:pPr>
            <a:r>
              <a:rPr lang="fr-FR" altLang="en-US" sz="3200" b="1" dirty="0" smtClean="0">
                <a:solidFill>
                  <a:srgbClr val="008000"/>
                </a:solidFill>
              </a:rPr>
              <a:t>AASP - </a:t>
            </a:r>
            <a:r>
              <a:rPr lang="fr-FR" altLang="en-US" sz="3200" dirty="0" smtClean="0">
                <a:solidFill>
                  <a:srgbClr val="008000"/>
                </a:solidFill>
              </a:rPr>
              <a:t>Autres apports du secteur public</a:t>
            </a:r>
          </a:p>
          <a:p>
            <a:pPr lvl="1" eaLnBrk="1" hangingPunct="1">
              <a:spcBef>
                <a:spcPct val="0"/>
              </a:spcBef>
              <a:buFontTx/>
              <a:buNone/>
            </a:pPr>
            <a:r>
              <a:rPr lang="fr-FR" altLang="en-US" sz="3200" b="1" dirty="0" smtClean="0">
                <a:solidFill>
                  <a:srgbClr val="008000"/>
                </a:solidFill>
              </a:rPr>
              <a:t>Autres</a:t>
            </a:r>
            <a:r>
              <a:rPr lang="fr-FR" altLang="en-US" sz="3200" dirty="0" smtClean="0">
                <a:solidFill>
                  <a:srgbClr val="008000"/>
                </a:solidFill>
              </a:rPr>
              <a:t> </a:t>
            </a:r>
            <a:r>
              <a:rPr lang="fr-FR" altLang="en-US" sz="3200" b="1" dirty="0" smtClean="0">
                <a:solidFill>
                  <a:srgbClr val="008000"/>
                </a:solidFill>
              </a:rPr>
              <a:t>apports</a:t>
            </a:r>
            <a:r>
              <a:rPr lang="fr-FR" altLang="en-US" sz="3200" dirty="0" smtClean="0">
                <a:solidFill>
                  <a:srgbClr val="008000"/>
                </a:solidFill>
              </a:rPr>
              <a:t> - secteur privé, les ONG, les fondations, les universités, etc.</a:t>
            </a:r>
            <a:endParaRPr lang="en-US" altLang="en-US" sz="3200" dirty="0">
              <a:solidFill>
                <a:srgbClr val="008000"/>
              </a:solidFill>
            </a:endParaRPr>
          </a:p>
        </p:txBody>
      </p:sp>
      <p:sp>
        <p:nvSpPr>
          <p:cNvPr id="14342"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B6AAC79D-C9B7-4E35-B398-34D0B78376F1}"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1434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4A839F43-08A7-4DAA-8927-70DA27BF8742}" type="slidenum">
              <a:rPr lang="en-US" altLang="en-US" sz="1200">
                <a:solidFill>
                  <a:srgbClr val="898989"/>
                </a:solidFill>
              </a:rPr>
              <a:pPr eaLnBrk="1" hangingPunct="1">
                <a:spcBef>
                  <a:spcPct val="0"/>
                </a:spcBef>
                <a:buFontTx/>
                <a:buNone/>
              </a:pPr>
              <a:t>13</a:t>
            </a:fld>
            <a:endParaRPr lang="en-US" altLang="en-US" sz="1200" dirty="0">
              <a:solidFill>
                <a:srgbClr val="898989"/>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6"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7" y="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Title 1"/>
          <p:cNvSpPr>
            <a:spLocks noGrp="1"/>
          </p:cNvSpPr>
          <p:nvPr>
            <p:ph type="title"/>
          </p:nvPr>
        </p:nvSpPr>
        <p:spPr>
          <a:xfrm>
            <a:off x="723900" y="195689"/>
            <a:ext cx="9144000" cy="1143000"/>
          </a:xfrm>
        </p:spPr>
        <p:txBody>
          <a:bodyPr/>
          <a:lstStyle/>
          <a:p>
            <a:r>
              <a:rPr lang="fr-FR" altLang="en-US" sz="3200" b="1" dirty="0" smtClean="0">
                <a:solidFill>
                  <a:srgbClr val="147B33"/>
                </a:solidFill>
                <a:ea typeface="ＭＳ Ｐゴシック" pitchFamily="34" charset="-128"/>
              </a:rPr>
              <a:t>Catégorisation des apports internationaux</a:t>
            </a:r>
            <a:br>
              <a:rPr lang="fr-FR" altLang="en-US" sz="3200" b="1" dirty="0" smtClean="0">
                <a:solidFill>
                  <a:srgbClr val="147B33"/>
                </a:solidFill>
                <a:ea typeface="ＭＳ Ｐゴシック" pitchFamily="34" charset="-128"/>
              </a:rPr>
            </a:br>
            <a:r>
              <a:rPr lang="fr-FR" altLang="en-US" sz="3200" b="1" dirty="0" smtClean="0">
                <a:solidFill>
                  <a:srgbClr val="147B33"/>
                </a:solidFill>
                <a:ea typeface="ＭＳ Ｐゴシック" pitchFamily="34" charset="-128"/>
              </a:rPr>
              <a:t> </a:t>
            </a:r>
            <a:r>
              <a:rPr lang="fr-FR" altLang="en-US" sz="3200" b="1" dirty="0">
                <a:solidFill>
                  <a:srgbClr val="147B33"/>
                </a:solidFill>
                <a:ea typeface="ＭＳ Ｐゴシック" pitchFamily="34" charset="-128"/>
              </a:rPr>
              <a:t>de ressources financières </a:t>
            </a:r>
            <a:endParaRPr lang="en-US" altLang="en-US" sz="3200" b="1" dirty="0" smtClean="0">
              <a:solidFill>
                <a:srgbClr val="147B33"/>
              </a:solidFill>
              <a:ea typeface="ＭＳ Ｐゴシック" pitchFamily="34" charset="-128"/>
            </a:endParaRPr>
          </a:p>
        </p:txBody>
      </p:sp>
      <p:sp>
        <p:nvSpPr>
          <p:cNvPr id="7172" name="Rectangle 6"/>
          <p:cNvSpPr>
            <a:spLocks noChangeArrowheads="1"/>
          </p:cNvSpPr>
          <p:nvPr/>
        </p:nvSpPr>
        <p:spPr bwMode="auto">
          <a:xfrm>
            <a:off x="31845" y="1694716"/>
            <a:ext cx="9144000" cy="2062103"/>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lvl1pPr marL="342900" indent="-342900" eaLnBrk="0" hangingPunct="0">
              <a:defRPr>
                <a:solidFill>
                  <a:schemeClr val="tx1"/>
                </a:solidFill>
                <a:latin typeface="Calibri" panose="020F0502020204030204" pitchFamily="34" charset="0"/>
                <a:cs typeface="Arial" panose="020B0604020202020204" pitchFamily="34" charset="0"/>
              </a:defRPr>
            </a:lvl1pPr>
            <a:lvl2pPr marL="800100" indent="-34290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lvl="1" eaLnBrk="1" hangingPunct="1">
              <a:defRPr/>
            </a:pPr>
            <a:r>
              <a:rPr lang="en-US" altLang="en-US" sz="3200" b="1" dirty="0" smtClean="0">
                <a:solidFill>
                  <a:srgbClr val="008000"/>
                </a:solidFill>
              </a:rPr>
              <a:t>APD</a:t>
            </a:r>
            <a:r>
              <a:rPr lang="en-US" altLang="en-US" sz="3200" dirty="0" smtClean="0">
                <a:solidFill>
                  <a:srgbClr val="008000"/>
                </a:solidFill>
              </a:rPr>
              <a:t> –  </a:t>
            </a:r>
            <a:r>
              <a:rPr lang="en-US" altLang="en-US" sz="2400" dirty="0" smtClean="0">
                <a:solidFill>
                  <a:srgbClr val="008000"/>
                </a:solidFill>
              </a:rPr>
              <a:t>(bi/multi-</a:t>
            </a:r>
            <a:r>
              <a:rPr lang="en-US" altLang="en-US" sz="2400" dirty="0" err="1" smtClean="0">
                <a:solidFill>
                  <a:srgbClr val="008000"/>
                </a:solidFill>
              </a:rPr>
              <a:t>latéral</a:t>
            </a:r>
            <a:r>
              <a:rPr lang="en-US" altLang="en-US" sz="2400" dirty="0" smtClean="0">
                <a:solidFill>
                  <a:srgbClr val="008000"/>
                </a:solidFill>
              </a:rPr>
              <a:t>)</a:t>
            </a:r>
          </a:p>
          <a:p>
            <a:pPr lvl="1" eaLnBrk="1" hangingPunct="1">
              <a:defRPr/>
            </a:pPr>
            <a:r>
              <a:rPr lang="en-US" altLang="en-US" sz="3200" b="1" dirty="0" smtClean="0">
                <a:solidFill>
                  <a:srgbClr val="008000"/>
                </a:solidFill>
              </a:rPr>
              <a:t>APD</a:t>
            </a:r>
            <a:r>
              <a:rPr lang="en-US" altLang="en-US" sz="3200" dirty="0" smtClean="0">
                <a:solidFill>
                  <a:srgbClr val="008000"/>
                </a:solidFill>
              </a:rPr>
              <a:t>/</a:t>
            </a:r>
            <a:r>
              <a:rPr lang="en-US" altLang="en-US" sz="3200" b="1" dirty="0" smtClean="0">
                <a:solidFill>
                  <a:srgbClr val="008000"/>
                </a:solidFill>
              </a:rPr>
              <a:t>AASP</a:t>
            </a:r>
            <a:r>
              <a:rPr lang="en-US" altLang="en-US" sz="3200" dirty="0" smtClean="0">
                <a:solidFill>
                  <a:srgbClr val="008000"/>
                </a:solidFill>
              </a:rPr>
              <a:t> </a:t>
            </a:r>
          </a:p>
          <a:p>
            <a:pPr lvl="1" eaLnBrk="1" hangingPunct="1">
              <a:defRPr/>
            </a:pPr>
            <a:endParaRPr lang="en-CA" altLang="en-US" sz="3200" b="1" dirty="0">
              <a:solidFill>
                <a:srgbClr val="008000"/>
              </a:solidFill>
            </a:endParaRPr>
          </a:p>
          <a:p>
            <a:pPr lvl="1" eaLnBrk="1" hangingPunct="1">
              <a:defRPr/>
            </a:pPr>
            <a:r>
              <a:rPr lang="en-US" altLang="en-US" sz="3200" b="1" dirty="0" smtClean="0">
                <a:solidFill>
                  <a:srgbClr val="008000"/>
                </a:solidFill>
              </a:rPr>
              <a:t>APD</a:t>
            </a:r>
            <a:r>
              <a:rPr lang="en-US" altLang="en-US" sz="3200" dirty="0" smtClean="0">
                <a:solidFill>
                  <a:srgbClr val="008000"/>
                </a:solidFill>
              </a:rPr>
              <a:t>/</a:t>
            </a:r>
            <a:r>
              <a:rPr lang="en-US" altLang="en-US" sz="3200" b="1" dirty="0" smtClean="0">
                <a:solidFill>
                  <a:srgbClr val="008000"/>
                </a:solidFill>
              </a:rPr>
              <a:t>AASP/</a:t>
            </a:r>
            <a:r>
              <a:rPr lang="en-US" altLang="en-US" sz="3200" b="1" dirty="0" err="1" smtClean="0">
                <a:solidFill>
                  <a:srgbClr val="008000"/>
                </a:solidFill>
              </a:rPr>
              <a:t>Autres</a:t>
            </a:r>
            <a:r>
              <a:rPr lang="en-US" altLang="en-US" sz="3200" b="1" dirty="0" smtClean="0">
                <a:solidFill>
                  <a:srgbClr val="008000"/>
                </a:solidFill>
              </a:rPr>
              <a:t> </a:t>
            </a:r>
            <a:r>
              <a:rPr lang="en-US" altLang="en-US" sz="3200" b="1" dirty="0" err="1" smtClean="0">
                <a:solidFill>
                  <a:srgbClr val="008000"/>
                </a:solidFill>
              </a:rPr>
              <a:t>apports</a:t>
            </a:r>
            <a:endParaRPr lang="en-US" altLang="en-US" sz="3200" dirty="0" smtClean="0">
              <a:solidFill>
                <a:srgbClr val="008000"/>
              </a:solidFill>
            </a:endParaRPr>
          </a:p>
        </p:txBody>
      </p:sp>
      <p:pic>
        <p:nvPicPr>
          <p:cNvPr id="1536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792538"/>
            <a:ext cx="4495800" cy="283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Rectangle 8"/>
          <p:cNvSpPr>
            <a:spLocks noChangeArrowheads="1"/>
          </p:cNvSpPr>
          <p:nvPr/>
        </p:nvSpPr>
        <p:spPr bwMode="auto">
          <a:xfrm>
            <a:off x="1752600" y="6553200"/>
            <a:ext cx="7620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solidFill>
                  <a:srgbClr val="0000FF"/>
                </a:solidFill>
              </a:rPr>
              <a:t>Biodiversity-related aid 2006-2012, bilateral, USD billion, constant 2012 prices, OECD DAC Creditor Reporting System</a:t>
            </a:r>
          </a:p>
        </p:txBody>
      </p:sp>
      <p:cxnSp>
        <p:nvCxnSpPr>
          <p:cNvPr id="3" name="Straight Arrow Connector 2"/>
          <p:cNvCxnSpPr/>
          <p:nvPr/>
        </p:nvCxnSpPr>
        <p:spPr>
          <a:xfrm flipV="1">
            <a:off x="2400300" y="2299411"/>
            <a:ext cx="2895600" cy="1873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5295900" y="2066049"/>
            <a:ext cx="1524000" cy="4333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smtClean="0"/>
              <a:t>Engagements</a:t>
            </a:r>
            <a:endParaRPr lang="en-US" b="1" dirty="0"/>
          </a:p>
        </p:txBody>
      </p:sp>
      <p:cxnSp>
        <p:nvCxnSpPr>
          <p:cNvPr id="11" name="Straight Arrow Connector 10"/>
          <p:cNvCxnSpPr/>
          <p:nvPr/>
        </p:nvCxnSpPr>
        <p:spPr>
          <a:xfrm>
            <a:off x="2476500" y="2486736"/>
            <a:ext cx="2819400" cy="746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295900" y="2462924"/>
            <a:ext cx="1676400" cy="4000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err="1" smtClean="0"/>
              <a:t>Décaissements</a:t>
            </a:r>
            <a:endParaRPr lang="en-US" b="1" dirty="0"/>
          </a:p>
        </p:txBody>
      </p:sp>
      <p:sp>
        <p:nvSpPr>
          <p:cNvPr id="17" name="Rectangle 16"/>
          <p:cNvSpPr/>
          <p:nvPr/>
        </p:nvSpPr>
        <p:spPr>
          <a:xfrm>
            <a:off x="2552700" y="5034614"/>
            <a:ext cx="1524000" cy="4333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err="1" smtClean="0"/>
              <a:t>Indirectement</a:t>
            </a:r>
            <a:endParaRPr lang="en-US" b="1" dirty="0"/>
          </a:p>
        </p:txBody>
      </p:sp>
      <p:cxnSp>
        <p:nvCxnSpPr>
          <p:cNvPr id="18" name="Straight Arrow Connector 17"/>
          <p:cNvCxnSpPr>
            <a:endCxn id="17" idx="0"/>
          </p:cNvCxnSpPr>
          <p:nvPr/>
        </p:nvCxnSpPr>
        <p:spPr>
          <a:xfrm>
            <a:off x="1866900" y="3688414"/>
            <a:ext cx="1447800" cy="1346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90500" y="5053664"/>
            <a:ext cx="1676400" cy="4016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err="1" smtClean="0"/>
              <a:t>Directement</a:t>
            </a:r>
            <a:endParaRPr lang="en-US" b="1" dirty="0"/>
          </a:p>
        </p:txBody>
      </p:sp>
      <p:cxnSp>
        <p:nvCxnSpPr>
          <p:cNvPr id="23" name="Straight Arrow Connector 22"/>
          <p:cNvCxnSpPr>
            <a:endCxn id="19" idx="0"/>
          </p:cNvCxnSpPr>
          <p:nvPr/>
        </p:nvCxnSpPr>
        <p:spPr>
          <a:xfrm flipH="1">
            <a:off x="1028700" y="3688414"/>
            <a:ext cx="838200" cy="13652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375"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7745B8B1-5893-456A-BA9F-BCE733AF8989}"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1537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7C1D02E3-E98A-4C3E-A734-DF69C80D458F}" type="slidenum">
              <a:rPr lang="en-US" altLang="en-US" sz="1200">
                <a:solidFill>
                  <a:srgbClr val="898989"/>
                </a:solidFill>
              </a:rPr>
              <a:pPr eaLnBrk="1" hangingPunct="1">
                <a:spcBef>
                  <a:spcPct val="0"/>
                </a:spcBef>
                <a:buFontTx/>
                <a:buNone/>
              </a:pPr>
              <a:t>14</a:t>
            </a:fld>
            <a:endParaRPr lang="en-US" altLang="en-US" sz="1200">
              <a:solidFill>
                <a:srgbClr val="898989"/>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14300" y="0"/>
            <a:ext cx="9144000" cy="990600"/>
          </a:xfrm>
        </p:spPr>
        <p:txBody>
          <a:bodyPr/>
          <a:lstStyle/>
          <a:p>
            <a:r>
              <a:rPr lang="fr-FR" altLang="en-US" sz="3600" b="1" dirty="0" smtClean="0">
                <a:solidFill>
                  <a:srgbClr val="147B33"/>
                </a:solidFill>
                <a:ea typeface="ＭＳ Ｐゴシック" pitchFamily="34" charset="-128"/>
              </a:rPr>
              <a:t>Apports internationaux de ressources financières </a:t>
            </a:r>
            <a:r>
              <a:rPr lang="en-US" altLang="en-US" sz="3600" b="1" dirty="0" smtClean="0">
                <a:solidFill>
                  <a:srgbClr val="147B33"/>
                </a:solidFill>
                <a:ea typeface="ＭＳ Ｐゴシック" pitchFamily="34" charset="-128"/>
              </a:rPr>
              <a:t> </a:t>
            </a:r>
            <a:r>
              <a:rPr lang="en-US" altLang="en-US" sz="3600" b="1" dirty="0" err="1" smtClean="0">
                <a:solidFill>
                  <a:srgbClr val="147B33"/>
                </a:solidFill>
                <a:ea typeface="ＭＳ Ｐゴシック" pitchFamily="34" charset="-128"/>
              </a:rPr>
              <a:t>en</a:t>
            </a:r>
            <a:r>
              <a:rPr lang="en-US" altLang="en-US" sz="3600" b="1" dirty="0" smtClean="0">
                <a:solidFill>
                  <a:srgbClr val="147B33"/>
                </a:solidFill>
                <a:ea typeface="ＭＳ Ｐゴシック" pitchFamily="34" charset="-128"/>
              </a:rPr>
              <a:t> </a:t>
            </a:r>
            <a:r>
              <a:rPr lang="en-US" altLang="en-US" sz="3600" b="1" dirty="0" err="1" smtClean="0">
                <a:solidFill>
                  <a:srgbClr val="147B33"/>
                </a:solidFill>
                <a:ea typeface="ＭＳ Ｐゴシック" pitchFamily="34" charset="-128"/>
              </a:rPr>
              <a:t>ligne</a:t>
            </a:r>
            <a:endParaRPr lang="en-US" altLang="en-US" sz="3600" b="1" dirty="0" smtClean="0">
              <a:solidFill>
                <a:srgbClr val="147B33"/>
              </a:solidFill>
              <a:ea typeface="ＭＳ Ｐゴシック" pitchFamily="34" charset="-128"/>
            </a:endParaRPr>
          </a:p>
        </p:txBody>
      </p:sp>
      <p:pic>
        <p:nvPicPr>
          <p:cNvPr id="16387" name="Content Placeholder 19"/>
          <p:cNvPicPr>
            <a:picLocks noGrp="1"/>
          </p:cNvPicPr>
          <p:nvPr>
            <p:ph idx="1"/>
          </p:nvPr>
        </p:nvPicPr>
        <p:blipFill>
          <a:blip r:embed="rId3">
            <a:extLst>
              <a:ext uri="{28A0092B-C50C-407E-A947-70E740481C1C}">
                <a14:useLocalDpi xmlns:a14="http://schemas.microsoft.com/office/drawing/2010/main" val="0"/>
              </a:ext>
            </a:extLst>
          </a:blip>
          <a:srcRect l="14737" t="11813" r="13683" b="9431"/>
          <a:stretch>
            <a:fillRect/>
          </a:stretch>
        </p:blipFill>
        <p:spPr>
          <a:xfrm>
            <a:off x="533400" y="1539875"/>
            <a:ext cx="8305800" cy="4876800"/>
          </a:xfrm>
        </p:spPr>
      </p:pic>
      <p:sp>
        <p:nvSpPr>
          <p:cNvPr id="16388" name="Date Placeholder 5"/>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48B1790A-BE4C-40F3-BF44-C7077BBBD4C2}"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16389"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3F44DAB7-B216-430A-AEE2-4F0AEFA91720}" type="slidenum">
              <a:rPr lang="en-US" altLang="en-US" sz="1200">
                <a:solidFill>
                  <a:srgbClr val="898989"/>
                </a:solidFill>
              </a:rPr>
              <a:pPr eaLnBrk="1" hangingPunct="1">
                <a:spcBef>
                  <a:spcPct val="0"/>
                </a:spcBef>
                <a:buFontTx/>
                <a:buNone/>
              </a:pPr>
              <a:t>15</a:t>
            </a:fld>
            <a:endParaRPr lang="en-US" altLang="en-US" sz="1200">
              <a:solidFill>
                <a:srgbClr val="898989"/>
              </a:solidFill>
            </a:endParaRPr>
          </a:p>
        </p:txBody>
      </p:sp>
      <p:sp>
        <p:nvSpPr>
          <p:cNvPr id="5" name="TextBox 4"/>
          <p:cNvSpPr txBox="1"/>
          <p:nvPr/>
        </p:nvSpPr>
        <p:spPr>
          <a:xfrm>
            <a:off x="6785373" y="833735"/>
            <a:ext cx="2436018" cy="923330"/>
          </a:xfrm>
          <a:prstGeom prst="rect">
            <a:avLst/>
          </a:prstGeom>
          <a:noFill/>
        </p:spPr>
        <p:txBody>
          <a:bodyPr>
            <a:spAutoFit/>
          </a:bodyPr>
          <a:lstStyle/>
          <a:p>
            <a:pPr eaLnBrk="0" hangingPunct="0">
              <a:defRPr/>
            </a:pPr>
            <a:r>
              <a:rPr lang="fr-FR" altLang="en-US"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secteur privé, les ONG, les fondations, les universités</a:t>
            </a:r>
            <a:endParaRPr lang="en-US"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cxnSp>
        <p:nvCxnSpPr>
          <p:cNvPr id="7" name="Straight Arrow Connector 6"/>
          <p:cNvCxnSpPr/>
          <p:nvPr/>
        </p:nvCxnSpPr>
        <p:spPr>
          <a:xfrm flipH="1">
            <a:off x="5728189" y="1050925"/>
            <a:ext cx="1071563" cy="5207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0" name="TextBox 9"/>
          <p:cNvSpPr txBox="1"/>
          <p:nvPr/>
        </p:nvSpPr>
        <p:spPr>
          <a:xfrm>
            <a:off x="2405600" y="944499"/>
            <a:ext cx="2309729" cy="646331"/>
          </a:xfrm>
          <a:prstGeom prst="rect">
            <a:avLst/>
          </a:prstGeom>
          <a:noFill/>
        </p:spPr>
        <p:txBody>
          <a:bodyPr>
            <a:spAutoFit/>
          </a:bodyPr>
          <a:lstStyle/>
          <a:p>
            <a:pPr eaLnBrk="0" hangingPunct="0">
              <a:defRPr/>
            </a:pPr>
            <a:r>
              <a:rPr lang="en-US" b="1" dirty="0" err="1"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Incluant</a:t>
            </a:r>
            <a:r>
              <a:rPr lang="en-US"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 </a:t>
            </a:r>
            <a:r>
              <a:rPr lang="en-US" b="1" dirty="0" err="1"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Coopération</a:t>
            </a:r>
            <a:r>
              <a:rPr lang="en-US"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 </a:t>
            </a:r>
            <a:r>
              <a:rPr lang="en-US" b="1" dirty="0" err="1"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Sud-sud</a:t>
            </a:r>
            <a:endParaRPr lang="en-US"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cxnSp>
        <p:nvCxnSpPr>
          <p:cNvPr id="11" name="Straight Arrow Connector 10"/>
          <p:cNvCxnSpPr/>
          <p:nvPr/>
        </p:nvCxnSpPr>
        <p:spPr>
          <a:xfrm>
            <a:off x="3351213" y="1543050"/>
            <a:ext cx="276225" cy="3556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2" name="Straight Arrow Connector 11"/>
          <p:cNvCxnSpPr/>
          <p:nvPr/>
        </p:nvCxnSpPr>
        <p:spPr>
          <a:xfrm flipH="1">
            <a:off x="1038225" y="1295400"/>
            <a:ext cx="180975" cy="46037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3" name="TextBox 12"/>
          <p:cNvSpPr txBox="1"/>
          <p:nvPr/>
        </p:nvSpPr>
        <p:spPr>
          <a:xfrm>
            <a:off x="152400" y="849868"/>
            <a:ext cx="2309729" cy="369332"/>
          </a:xfrm>
          <a:prstGeom prst="rect">
            <a:avLst/>
          </a:prstGeom>
          <a:noFill/>
        </p:spPr>
        <p:txBody>
          <a:bodyPr>
            <a:spAutoFit/>
          </a:bodyPr>
          <a:lstStyle/>
          <a:p>
            <a:pPr eaLnBrk="0" hangingPunct="0">
              <a:defRPr/>
            </a:pPr>
            <a:r>
              <a:rPr lang="en-US"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2006-2010 </a:t>
            </a:r>
            <a:r>
              <a:rPr lang="en-US" b="1" dirty="0" err="1"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référence</a:t>
            </a:r>
            <a:endParaRPr lang="en-US"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694330" y="393510"/>
            <a:ext cx="9144000" cy="1143000"/>
          </a:xfrm>
          <a:prstGeom prst="rect">
            <a:avLst/>
          </a:prstGeom>
          <a:noFill/>
          <a:ln w="9525">
            <a:noFill/>
            <a:miter lim="800000"/>
            <a:headEnd/>
            <a:tailEnd/>
          </a:ln>
        </p:spPr>
        <p:txBody>
          <a:bodyPr anchor="ctr"/>
          <a:lstStyle/>
          <a:p>
            <a:pPr algn="ctr" eaLnBrk="0" hangingPunct="0">
              <a:defRPr/>
            </a:pPr>
            <a:r>
              <a:rPr lang="fr-FR" altLang="en-US" sz="3600" b="1" dirty="0" smtClean="0">
                <a:solidFill>
                  <a:srgbClr val="147B33"/>
                </a:solidFill>
                <a:ea typeface="ＭＳ Ｐゴシック" pitchFamily="34" charset="-128"/>
              </a:rPr>
              <a:t>Apports internationaux de ressources financières </a:t>
            </a:r>
            <a:endParaRPr lang="en-US" altLang="en-US" sz="3600" b="1" dirty="0">
              <a:solidFill>
                <a:srgbClr val="147B33"/>
              </a:solidFill>
              <a:latin typeface="+mj-lt"/>
              <a:ea typeface="ＭＳ Ｐゴシック" pitchFamily="34" charset="-128"/>
              <a:cs typeface="+mj-cs"/>
            </a:endParaRPr>
          </a:p>
        </p:txBody>
      </p:sp>
      <p:sp>
        <p:nvSpPr>
          <p:cNvPr id="17411" name="Rectangle 7"/>
          <p:cNvSpPr>
            <a:spLocks noChangeArrowheads="1"/>
          </p:cNvSpPr>
          <p:nvPr/>
        </p:nvSpPr>
        <p:spPr bwMode="auto">
          <a:xfrm>
            <a:off x="-61415" y="1725304"/>
            <a:ext cx="9144000"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800100" indent="-34290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spcBef>
                <a:spcPct val="0"/>
              </a:spcBef>
              <a:buFontTx/>
              <a:buNone/>
            </a:pPr>
            <a:endParaRPr lang="en-US" altLang="en-US" sz="3200" b="1" dirty="0">
              <a:solidFill>
                <a:srgbClr val="008000"/>
              </a:solidFill>
            </a:endParaRPr>
          </a:p>
          <a:p>
            <a:pPr lvl="1" eaLnBrk="1" hangingPunct="1">
              <a:spcBef>
                <a:spcPct val="0"/>
              </a:spcBef>
              <a:buFontTx/>
              <a:buNone/>
            </a:pPr>
            <a:r>
              <a:rPr lang="en-US" altLang="en-US" sz="3200" b="1" dirty="0" smtClean="0">
                <a:solidFill>
                  <a:srgbClr val="008000"/>
                </a:solidFill>
              </a:rPr>
              <a:t>L’OCDE “Creditor </a:t>
            </a:r>
            <a:r>
              <a:rPr lang="en-US" altLang="en-US" sz="3200" b="1" dirty="0">
                <a:solidFill>
                  <a:srgbClr val="008000"/>
                </a:solidFill>
              </a:rPr>
              <a:t>Reporting </a:t>
            </a:r>
            <a:r>
              <a:rPr lang="en-US" altLang="en-US" sz="3200" b="1" dirty="0" smtClean="0">
                <a:solidFill>
                  <a:srgbClr val="008000"/>
                </a:solidFill>
              </a:rPr>
              <a:t>System” et les M</a:t>
            </a:r>
            <a:r>
              <a:rPr lang="fr-FR" altLang="en-US" sz="3200" b="1" dirty="0" smtClean="0">
                <a:solidFill>
                  <a:srgbClr val="008000"/>
                </a:solidFill>
              </a:rPr>
              <a:t>arqueurs de Rio comme une source de données et d'informations pour: </a:t>
            </a:r>
            <a:endParaRPr lang="en-US" altLang="en-US" sz="3200" b="1" dirty="0">
              <a:solidFill>
                <a:srgbClr val="008000"/>
              </a:solidFill>
            </a:endParaRPr>
          </a:p>
          <a:p>
            <a:pPr lvl="1" eaLnBrk="1" hangingPunct="1">
              <a:spcBef>
                <a:spcPct val="0"/>
              </a:spcBef>
              <a:buFontTx/>
              <a:buChar char="-"/>
            </a:pPr>
            <a:r>
              <a:rPr lang="fr-FR" altLang="en-US" dirty="0" smtClean="0">
                <a:solidFill>
                  <a:srgbClr val="008000"/>
                </a:solidFill>
              </a:rPr>
              <a:t>Notifier </a:t>
            </a:r>
            <a:r>
              <a:rPr lang="fr-FR" altLang="en-US" dirty="0">
                <a:solidFill>
                  <a:srgbClr val="008000"/>
                </a:solidFill>
              </a:rPr>
              <a:t>des dépenses consacrées à la diversité biologique </a:t>
            </a:r>
            <a:endParaRPr lang="fr-FR" altLang="en-US" dirty="0" smtClean="0">
              <a:solidFill>
                <a:srgbClr val="008000"/>
              </a:solidFill>
            </a:endParaRPr>
          </a:p>
          <a:p>
            <a:pPr lvl="1" eaLnBrk="1" hangingPunct="1">
              <a:spcBef>
                <a:spcPct val="0"/>
              </a:spcBef>
              <a:buFontTx/>
              <a:buChar char="-"/>
            </a:pPr>
            <a:r>
              <a:rPr lang="fr-FR" altLang="en-US" dirty="0" smtClean="0">
                <a:solidFill>
                  <a:srgbClr val="008000"/>
                </a:solidFill>
              </a:rPr>
              <a:t>Identifier les bailleurs de fonds</a:t>
            </a:r>
          </a:p>
          <a:p>
            <a:pPr lvl="1" eaLnBrk="1" hangingPunct="1">
              <a:spcBef>
                <a:spcPct val="0"/>
              </a:spcBef>
              <a:buFontTx/>
              <a:buChar char="-"/>
            </a:pPr>
            <a:r>
              <a:rPr lang="fr-FR" altLang="en-US" dirty="0" smtClean="0">
                <a:solidFill>
                  <a:srgbClr val="008000"/>
                </a:solidFill>
              </a:rPr>
              <a:t>Découvrir la finance internationale allant vers le secteur lié à la diversité biologique – indiquant des opportunités potentielles pour l'intégration</a:t>
            </a:r>
            <a:endParaRPr lang="en-US" altLang="en-US" dirty="0">
              <a:solidFill>
                <a:srgbClr val="FF6600"/>
              </a:solidFill>
            </a:endParaRPr>
          </a:p>
          <a:p>
            <a:pPr lvl="1" eaLnBrk="1" hangingPunct="1">
              <a:spcBef>
                <a:spcPct val="0"/>
              </a:spcBef>
              <a:buFontTx/>
              <a:buChar char="-"/>
            </a:pPr>
            <a:endParaRPr lang="en-US" altLang="en-US" sz="3200" dirty="0">
              <a:solidFill>
                <a:srgbClr val="FF6600"/>
              </a:solidFill>
            </a:endParaRPr>
          </a:p>
        </p:txBody>
      </p:sp>
      <p:pic>
        <p:nvPicPr>
          <p:cNvPr id="17412"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762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E84FA5AE-A2E4-4A64-85E4-894DA2A10200}"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1741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C441834C-75F3-4628-BFE7-B572B5DF20DB}" type="slidenum">
              <a:rPr lang="en-US" altLang="en-US" sz="1200">
                <a:solidFill>
                  <a:srgbClr val="898989"/>
                </a:solidFill>
              </a:rPr>
              <a:pPr eaLnBrk="1" hangingPunct="1">
                <a:spcBef>
                  <a:spcPct val="0"/>
                </a:spcBef>
                <a:buFontTx/>
                <a:buNone/>
              </a:pPr>
              <a:t>16</a:t>
            </a:fld>
            <a:endParaRPr lang="en-US" altLang="en-US" sz="1200">
              <a:solidFill>
                <a:srgbClr val="898989"/>
              </a:solidFill>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228600" y="301446"/>
            <a:ext cx="9144000" cy="1143000"/>
          </a:xfrm>
          <a:prstGeom prst="rect">
            <a:avLst/>
          </a:prstGeom>
          <a:noFill/>
          <a:ln w="9525">
            <a:noFill/>
            <a:miter lim="800000"/>
            <a:headEnd/>
            <a:tailEnd/>
          </a:ln>
        </p:spPr>
        <p:txBody>
          <a:bodyPr anchor="ctr"/>
          <a:lstStyle/>
          <a:p>
            <a:pPr algn="ctr" eaLnBrk="0" hangingPunct="0">
              <a:defRPr/>
            </a:pPr>
            <a:r>
              <a:rPr lang="fr-FR" altLang="en-US" sz="3600" b="1" dirty="0">
                <a:solidFill>
                  <a:srgbClr val="008000"/>
                </a:solidFill>
              </a:rPr>
              <a:t>Autres </a:t>
            </a:r>
            <a:r>
              <a:rPr lang="fr-FR" altLang="en-US" sz="3600" b="1" dirty="0" smtClean="0">
                <a:solidFill>
                  <a:srgbClr val="008000"/>
                </a:solidFill>
              </a:rPr>
              <a:t>apports du secteur public</a:t>
            </a:r>
            <a:endParaRPr lang="en-US" altLang="en-US" sz="3600" b="1" dirty="0">
              <a:solidFill>
                <a:srgbClr val="147B33"/>
              </a:solidFill>
              <a:latin typeface="+mj-lt"/>
              <a:ea typeface="ＭＳ Ｐゴシック" pitchFamily="34" charset="-128"/>
              <a:cs typeface="+mj-cs"/>
            </a:endParaRPr>
          </a:p>
        </p:txBody>
      </p:sp>
      <p:sp>
        <p:nvSpPr>
          <p:cNvPr id="25603" name="Rectangle 7"/>
          <p:cNvSpPr>
            <a:spLocks noChangeArrowheads="1"/>
          </p:cNvSpPr>
          <p:nvPr/>
        </p:nvSpPr>
        <p:spPr bwMode="auto">
          <a:xfrm>
            <a:off x="12700" y="1752600"/>
            <a:ext cx="9144000"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800100" indent="-3429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a:spcBef>
                <a:spcPct val="0"/>
              </a:spcBef>
              <a:buFont typeface="Arial" panose="020B0604020202020204" pitchFamily="34" charset="0"/>
              <a:buChar char="•"/>
              <a:defRPr/>
            </a:pPr>
            <a:r>
              <a:rPr lang="fr-FR" dirty="0" smtClean="0">
                <a:cs typeface="Arial" charset="0"/>
              </a:rPr>
              <a:t>Les fonds publics non APD, </a:t>
            </a:r>
            <a:r>
              <a:rPr lang="fr-FR" dirty="0">
                <a:cs typeface="Arial" charset="0"/>
              </a:rPr>
              <a:t>qui ne remplissent pas les conditions d'éligibilité </a:t>
            </a:r>
            <a:r>
              <a:rPr lang="fr-FR" dirty="0" smtClean="0">
                <a:cs typeface="Arial" charset="0"/>
              </a:rPr>
              <a:t>en tant qu’APD</a:t>
            </a:r>
          </a:p>
          <a:p>
            <a:pPr lvl="1">
              <a:spcBef>
                <a:spcPct val="0"/>
              </a:spcBef>
              <a:buFont typeface="Arial" panose="020B0604020202020204" pitchFamily="34" charset="0"/>
              <a:buChar char="•"/>
              <a:defRPr/>
            </a:pPr>
            <a:r>
              <a:rPr lang="fr-FR" dirty="0"/>
              <a:t>Coopération Sud-Sud serait incluse pour "</a:t>
            </a:r>
            <a:r>
              <a:rPr lang="fr-FR" dirty="0" smtClean="0"/>
              <a:t>non-CAD" pays:</a:t>
            </a:r>
          </a:p>
          <a:p>
            <a:pPr marL="457200" lvl="1" indent="0">
              <a:spcBef>
                <a:spcPct val="0"/>
              </a:spcBef>
              <a:buNone/>
              <a:defRPr/>
            </a:pPr>
            <a:endParaRPr lang="en-US" dirty="0" smtClean="0"/>
          </a:p>
          <a:p>
            <a:pPr lvl="2">
              <a:spcBef>
                <a:spcPct val="0"/>
              </a:spcBef>
              <a:defRPr/>
            </a:pPr>
            <a:r>
              <a:rPr lang="fr-FR" dirty="0"/>
              <a:t>Le renforcement des capacités </a:t>
            </a:r>
            <a:r>
              <a:rPr lang="fr-FR" dirty="0" smtClean="0"/>
              <a:t>reçu </a:t>
            </a:r>
            <a:r>
              <a:rPr lang="fr-FR" dirty="0"/>
              <a:t>ou fourni d'autres pays en </a:t>
            </a:r>
            <a:r>
              <a:rPr lang="fr-FR" dirty="0" smtClean="0"/>
              <a:t>développement</a:t>
            </a:r>
          </a:p>
          <a:p>
            <a:pPr lvl="2">
              <a:spcBef>
                <a:spcPct val="0"/>
              </a:spcBef>
              <a:defRPr/>
            </a:pPr>
            <a:r>
              <a:rPr lang="fr-FR" dirty="0"/>
              <a:t>Échange de ressources, de la technologie, et de connaissances entre les pays en développement</a:t>
            </a:r>
            <a:endParaRPr lang="en-US" dirty="0" smtClean="0"/>
          </a:p>
        </p:txBody>
      </p:sp>
      <p:pic>
        <p:nvPicPr>
          <p:cNvPr id="18436"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E48994EF-DF0F-4F53-99A3-ACC0B0336309}"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1843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FE48E73D-4DCC-4B6F-A150-F56D0FD8F872}" type="slidenum">
              <a:rPr lang="en-US" altLang="en-US" sz="1200">
                <a:solidFill>
                  <a:srgbClr val="898989"/>
                </a:solidFill>
              </a:rPr>
              <a:pPr eaLnBrk="1" hangingPunct="1">
                <a:spcBef>
                  <a:spcPct val="0"/>
                </a:spcBef>
                <a:buFontTx/>
                <a:buNone/>
              </a:pPr>
              <a:t>17</a:t>
            </a:fld>
            <a:endParaRPr lang="en-US" altLang="en-US" sz="1200">
              <a:solidFill>
                <a:srgbClr val="898989"/>
              </a:solidFil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71450" y="228600"/>
            <a:ext cx="8229600" cy="1143000"/>
          </a:xfrm>
        </p:spPr>
        <p:txBody>
          <a:bodyPr/>
          <a:lstStyle/>
          <a:p>
            <a:pPr>
              <a:defRPr/>
            </a:pPr>
            <a:r>
              <a:rPr lang="fr-FR" altLang="en-US" sz="3600" b="1" dirty="0">
                <a:solidFill>
                  <a:srgbClr val="008000"/>
                </a:solidFill>
              </a:rPr>
              <a:t>Autres </a:t>
            </a:r>
            <a:r>
              <a:rPr lang="fr-FR" altLang="en-US" sz="3600" b="1" dirty="0" smtClean="0">
                <a:solidFill>
                  <a:srgbClr val="008000"/>
                </a:solidFill>
              </a:rPr>
              <a:t>apports</a:t>
            </a:r>
            <a:endParaRPr lang="en-US" altLang="en-US" sz="3600" b="1" dirty="0">
              <a:solidFill>
                <a:srgbClr val="147B33"/>
              </a:solidFill>
              <a:ea typeface="ＭＳ Ｐゴシック" pitchFamily="34" charset="-128"/>
            </a:endParaRPr>
          </a:p>
        </p:txBody>
      </p:sp>
      <p:sp>
        <p:nvSpPr>
          <p:cNvPr id="29699" name="Content Placeholder 2"/>
          <p:cNvSpPr>
            <a:spLocks noGrp="1"/>
          </p:cNvSpPr>
          <p:nvPr>
            <p:ph idx="1"/>
          </p:nvPr>
        </p:nvSpPr>
        <p:spPr>
          <a:xfrm>
            <a:off x="457200" y="1447800"/>
            <a:ext cx="8229600" cy="4525963"/>
          </a:xfrm>
        </p:spPr>
        <p:txBody>
          <a:bodyPr/>
          <a:lstStyle/>
          <a:p>
            <a:pPr>
              <a:buFont typeface="Arial" charset="0"/>
              <a:buChar char="•"/>
              <a:defRPr/>
            </a:pPr>
            <a:r>
              <a:rPr lang="en-CA" altLang="en-US" sz="2800" b="1" dirty="0" err="1">
                <a:ea typeface="MS PGothic" pitchFamily="34" charset="-128"/>
              </a:rPr>
              <a:t>Financement</a:t>
            </a:r>
            <a:r>
              <a:rPr lang="en-CA" altLang="en-US" sz="2800" b="1" dirty="0">
                <a:ea typeface="MS PGothic" pitchFamily="34" charset="-128"/>
              </a:rPr>
              <a:t> du </a:t>
            </a:r>
            <a:r>
              <a:rPr lang="en-CA" altLang="en-US" sz="2800" b="1" dirty="0" err="1">
                <a:ea typeface="MS PGothic" pitchFamily="34" charset="-128"/>
              </a:rPr>
              <a:t>secteur</a:t>
            </a:r>
            <a:r>
              <a:rPr lang="en-CA" altLang="en-US" sz="2800" b="1" dirty="0">
                <a:ea typeface="MS PGothic" pitchFamily="34" charset="-128"/>
              </a:rPr>
              <a:t> </a:t>
            </a:r>
            <a:r>
              <a:rPr lang="en-CA" altLang="en-US" sz="2800" b="1" dirty="0" err="1" smtClean="0">
                <a:ea typeface="MS PGothic" pitchFamily="34" charset="-128"/>
              </a:rPr>
              <a:t>privé</a:t>
            </a:r>
            <a:endParaRPr lang="en-CA" altLang="en-US" sz="2800" b="1" dirty="0" smtClean="0">
              <a:ea typeface="MS PGothic" pitchFamily="34" charset="-128"/>
            </a:endParaRPr>
          </a:p>
          <a:p>
            <a:pPr lvl="1">
              <a:buFont typeface="Arial" charset="0"/>
              <a:buChar char="–"/>
              <a:defRPr/>
            </a:pPr>
            <a:r>
              <a:rPr lang="fr-FR" altLang="en-US" sz="2400" dirty="0"/>
              <a:t>Les sociétés privées ou des transactions </a:t>
            </a:r>
            <a:r>
              <a:rPr lang="fr-FR" altLang="en-US" sz="2400" dirty="0" smtClean="0"/>
              <a:t>circulant </a:t>
            </a:r>
            <a:r>
              <a:rPr lang="fr-FR" altLang="en-US" sz="2400" dirty="0"/>
              <a:t>par le biais d'un </a:t>
            </a:r>
            <a:r>
              <a:rPr lang="fr-FR" altLang="en-US" sz="2400" dirty="0" smtClean="0"/>
              <a:t>marché</a:t>
            </a:r>
            <a:endParaRPr lang="en-CA" altLang="en-US" sz="2400" dirty="0" smtClean="0"/>
          </a:p>
          <a:p>
            <a:pPr>
              <a:buFont typeface="Arial" charset="0"/>
              <a:buChar char="•"/>
              <a:defRPr/>
            </a:pPr>
            <a:r>
              <a:rPr lang="fr-FR" altLang="en-US" sz="2800" b="1" dirty="0">
                <a:ea typeface="MS PGothic" pitchFamily="34" charset="-128"/>
              </a:rPr>
              <a:t>Les organisations non gouvernementales (</a:t>
            </a:r>
            <a:r>
              <a:rPr lang="fr-FR" altLang="en-US" sz="2800" b="1" dirty="0" smtClean="0">
                <a:ea typeface="MS PGothic" pitchFamily="34" charset="-128"/>
              </a:rPr>
              <a:t>Internationales) </a:t>
            </a:r>
            <a:r>
              <a:rPr lang="en-CA" altLang="en-US" sz="2800" b="1" dirty="0" smtClean="0">
                <a:ea typeface="MS PGothic" pitchFamily="34" charset="-128"/>
              </a:rPr>
              <a:t> </a:t>
            </a:r>
          </a:p>
          <a:p>
            <a:pPr>
              <a:buFont typeface="Arial" charset="0"/>
              <a:buChar char="•"/>
              <a:defRPr/>
            </a:pPr>
            <a:r>
              <a:rPr lang="en-CA" altLang="en-US" sz="2800" b="1" dirty="0" err="1">
                <a:ea typeface="MS PGothic" pitchFamily="34" charset="-128"/>
              </a:rPr>
              <a:t>Fondations</a:t>
            </a:r>
            <a:r>
              <a:rPr lang="en-CA" altLang="en-US" sz="2800" b="1" dirty="0">
                <a:ea typeface="MS PGothic" pitchFamily="34" charset="-128"/>
              </a:rPr>
              <a:t> (</a:t>
            </a:r>
            <a:r>
              <a:rPr lang="en-CA" altLang="en-US" sz="2800" b="1" dirty="0" err="1" smtClean="0">
                <a:ea typeface="MS PGothic" pitchFamily="34" charset="-128"/>
              </a:rPr>
              <a:t>Internationales</a:t>
            </a:r>
            <a:r>
              <a:rPr lang="en-CA" altLang="en-US" sz="2800" b="1" dirty="0" smtClean="0">
                <a:ea typeface="MS PGothic" pitchFamily="34" charset="-128"/>
              </a:rPr>
              <a:t>) </a:t>
            </a:r>
          </a:p>
          <a:p>
            <a:pPr>
              <a:buFont typeface="Arial" charset="0"/>
              <a:buChar char="•"/>
              <a:defRPr/>
            </a:pPr>
            <a:r>
              <a:rPr lang="en-CA" altLang="en-US" sz="2800" b="1" dirty="0" err="1" smtClean="0">
                <a:ea typeface="MS PGothic" pitchFamily="34" charset="-128"/>
              </a:rPr>
              <a:t>Académies</a:t>
            </a:r>
            <a:r>
              <a:rPr lang="en-CA" altLang="en-US" sz="2800" b="1" dirty="0" smtClean="0">
                <a:ea typeface="MS PGothic" pitchFamily="34" charset="-128"/>
              </a:rPr>
              <a:t> (</a:t>
            </a:r>
            <a:r>
              <a:rPr lang="en-CA" altLang="en-US" sz="2800" b="1" dirty="0" err="1" smtClean="0">
                <a:ea typeface="MS PGothic" pitchFamily="34" charset="-128"/>
              </a:rPr>
              <a:t>Internationales</a:t>
            </a:r>
            <a:r>
              <a:rPr lang="en-CA" altLang="en-US" sz="2800" b="1" dirty="0" smtClean="0">
                <a:ea typeface="MS PGothic" pitchFamily="34" charset="-128"/>
              </a:rPr>
              <a:t>) </a:t>
            </a:r>
          </a:p>
          <a:p>
            <a:pPr lvl="1">
              <a:buFont typeface="Arial" charset="0"/>
              <a:buChar char="–"/>
              <a:defRPr/>
            </a:pPr>
            <a:r>
              <a:rPr lang="fr-FR" altLang="en-US" sz="2400" dirty="0"/>
              <a:t>Université, un collège ou un autre établissement d'enseignement, institut de recherche ou de réflexion</a:t>
            </a:r>
            <a:endParaRPr lang="en-CA" altLang="en-US" sz="2400" b="1" dirty="0" smtClean="0"/>
          </a:p>
          <a:p>
            <a:pPr lvl="1">
              <a:buFont typeface="Arial" charset="0"/>
              <a:buChar char="–"/>
              <a:defRPr/>
            </a:pPr>
            <a:endParaRPr lang="en-CA" altLang="en-US" sz="2400" b="1" dirty="0" smtClean="0">
              <a:solidFill>
                <a:srgbClr val="147B33"/>
              </a:solidFill>
              <a:ea typeface="MS PGothic" pitchFamily="34" charset="-128"/>
            </a:endParaRPr>
          </a:p>
        </p:txBody>
      </p:sp>
      <p:pic>
        <p:nvPicPr>
          <p:cNvPr id="19460"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762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D7F2C0CA-D85B-4155-A7A5-6C8111AB5DC1}"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1946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DDE0C691-1CAB-4DB2-8F0D-8E253F415C5B}" type="slidenum">
              <a:rPr lang="en-US" altLang="en-US" sz="1200">
                <a:solidFill>
                  <a:srgbClr val="898989"/>
                </a:solidFill>
              </a:rPr>
              <a:pPr eaLnBrk="1" hangingPunct="1">
                <a:spcBef>
                  <a:spcPct val="0"/>
                </a:spcBef>
                <a:buFontTx/>
                <a:buNone/>
              </a:pPr>
              <a:t>18</a:t>
            </a:fld>
            <a:endParaRPr lang="en-US" altLang="en-US" sz="1200">
              <a:solidFill>
                <a:srgbClr val="898989"/>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76200"/>
            <a:ext cx="1447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2" name="Title 1"/>
          <p:cNvSpPr>
            <a:spLocks noGrp="1"/>
          </p:cNvSpPr>
          <p:nvPr>
            <p:ph type="title"/>
          </p:nvPr>
        </p:nvSpPr>
        <p:spPr>
          <a:xfrm>
            <a:off x="262719" y="0"/>
            <a:ext cx="9144000" cy="1676400"/>
          </a:xfrm>
        </p:spPr>
        <p:txBody>
          <a:bodyPr/>
          <a:lstStyle/>
          <a:p>
            <a:r>
              <a:rPr lang="en-US" altLang="en-US" sz="3200" b="1" dirty="0" smtClean="0">
                <a:solidFill>
                  <a:srgbClr val="FF0000"/>
                </a:solidFill>
                <a:ea typeface="ＭＳ Ｐゴシック" pitchFamily="34" charset="-128"/>
              </a:rPr>
              <a:t>1.2 </a:t>
            </a:r>
            <a:r>
              <a:rPr lang="fr-FR" altLang="en-US" sz="3200" b="1" dirty="0">
                <a:solidFill>
                  <a:srgbClr val="FF0000"/>
                </a:solidFill>
                <a:ea typeface="ＭＳ Ｐゴシック" pitchFamily="34" charset="-128"/>
              </a:rPr>
              <a:t>Suivi de l’état d’avancement de la mobilisation des apports financiers internationaux</a:t>
            </a:r>
            <a:endParaRPr lang="en-US" altLang="en-US" sz="3200" b="1" dirty="0" smtClean="0">
              <a:solidFill>
                <a:srgbClr val="FF0000"/>
              </a:solidFill>
              <a:ea typeface="ＭＳ Ｐゴシック" pitchFamily="34" charset="-128"/>
            </a:endParaRPr>
          </a:p>
        </p:txBody>
      </p:sp>
      <p:sp>
        <p:nvSpPr>
          <p:cNvPr id="20483" name="Content Placeholder 2"/>
          <p:cNvSpPr>
            <a:spLocks noGrp="1"/>
          </p:cNvSpPr>
          <p:nvPr>
            <p:ph idx="1"/>
          </p:nvPr>
        </p:nvSpPr>
        <p:spPr>
          <a:xfrm>
            <a:off x="-76200" y="1377950"/>
            <a:ext cx="9144000" cy="1143000"/>
          </a:xfrm>
        </p:spPr>
        <p:txBody>
          <a:bodyPr/>
          <a:lstStyle/>
          <a:p>
            <a:pPr marL="400050" indent="0" algn="ctr">
              <a:spcBef>
                <a:spcPct val="0"/>
              </a:spcBef>
              <a:buNone/>
            </a:pPr>
            <a:r>
              <a:rPr lang="fr-FR" altLang="en-US" dirty="0" smtClean="0">
                <a:solidFill>
                  <a:srgbClr val="FF6600"/>
                </a:solidFill>
                <a:cs typeface="Arial" panose="020B0604020202020204" pitchFamily="34" charset="0"/>
              </a:rPr>
              <a:t>Les données après 2010 avec un niveau de confiance moyen (élevé, moyen, bas)</a:t>
            </a:r>
            <a:endParaRPr lang="en-US" altLang="en-US" sz="3200" dirty="0" smtClean="0">
              <a:solidFill>
                <a:srgbClr val="008000"/>
              </a:solidFill>
              <a:cs typeface="Arial" panose="020B0604020202020204" pitchFamily="34" charset="0"/>
            </a:endParaRPr>
          </a:p>
        </p:txBody>
      </p:sp>
      <p:sp>
        <p:nvSpPr>
          <p:cNvPr id="20485"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AC5AD558-B477-42D9-83F7-EB13E905DA2A}"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2048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50E89131-C692-4F2C-A8EA-814B5C770145}" type="slidenum">
              <a:rPr lang="en-US" altLang="en-US" sz="1200">
                <a:solidFill>
                  <a:srgbClr val="898989"/>
                </a:solidFill>
              </a:rPr>
              <a:pPr eaLnBrk="1" hangingPunct="1">
                <a:spcBef>
                  <a:spcPct val="0"/>
                </a:spcBef>
                <a:buFontTx/>
                <a:buNone/>
              </a:pPr>
              <a:t>19</a:t>
            </a:fld>
            <a:endParaRPr lang="en-US" altLang="en-US" sz="1200">
              <a:solidFill>
                <a:srgbClr val="898989"/>
              </a:solidFill>
            </a:endParaRPr>
          </a:p>
        </p:txBody>
      </p:sp>
      <p:pic>
        <p:nvPicPr>
          <p:cNvPr id="20487" name="Picture 8"/>
          <p:cNvPicPr>
            <a:picLocks noChangeAspect="1" noChangeArrowheads="1"/>
          </p:cNvPicPr>
          <p:nvPr/>
        </p:nvPicPr>
        <p:blipFill>
          <a:blip r:embed="rId4">
            <a:extLst>
              <a:ext uri="{28A0092B-C50C-407E-A947-70E740481C1C}">
                <a14:useLocalDpi xmlns:a14="http://schemas.microsoft.com/office/drawing/2010/main" val="0"/>
              </a:ext>
            </a:extLst>
          </a:blip>
          <a:srcRect l="11275" t="8260" r="16298" b="9258"/>
          <a:stretch>
            <a:fillRect/>
          </a:stretch>
        </p:blipFill>
        <p:spPr bwMode="auto">
          <a:xfrm>
            <a:off x="228600" y="2514600"/>
            <a:ext cx="8458200" cy="420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647700" y="-19334"/>
            <a:ext cx="9144000" cy="1447800"/>
          </a:xfrm>
        </p:spPr>
        <p:txBody>
          <a:bodyPr/>
          <a:lstStyle/>
          <a:p>
            <a:r>
              <a:rPr lang="en-US" altLang="en-US" sz="3000" b="1" dirty="0" smtClean="0">
                <a:solidFill>
                  <a:srgbClr val="FF0000"/>
                </a:solidFill>
                <a:ea typeface="ＭＳ Ｐゴシック" pitchFamily="34" charset="-128"/>
              </a:rPr>
              <a:t>1.3 Measures pour encourager les </a:t>
            </a:r>
            <a:r>
              <a:rPr lang="en-US" altLang="en-US" sz="3000" b="1" dirty="0" err="1">
                <a:solidFill>
                  <a:srgbClr val="FF0000"/>
                </a:solidFill>
                <a:ea typeface="ＭＳ Ｐゴシック" pitchFamily="34" charset="-128"/>
              </a:rPr>
              <a:t>a</a:t>
            </a:r>
            <a:r>
              <a:rPr lang="en-US" altLang="en-US" sz="3000" b="1" dirty="0" err="1" smtClean="0">
                <a:solidFill>
                  <a:srgbClr val="FF0000"/>
                </a:solidFill>
                <a:ea typeface="ＭＳ Ｐゴシック" pitchFamily="34" charset="-128"/>
              </a:rPr>
              <a:t>utres</a:t>
            </a:r>
            <a:r>
              <a:rPr lang="en-US" altLang="en-US" sz="3000" b="1" dirty="0" smtClean="0">
                <a:solidFill>
                  <a:srgbClr val="FF0000"/>
                </a:solidFill>
                <a:ea typeface="ＭＳ Ｐゴシック" pitchFamily="34" charset="-128"/>
              </a:rPr>
              <a:t> </a:t>
            </a:r>
            <a:r>
              <a:rPr lang="en-US" altLang="en-US" sz="3000" b="1" dirty="0" err="1" smtClean="0">
                <a:solidFill>
                  <a:srgbClr val="FF0000"/>
                </a:solidFill>
                <a:ea typeface="ＭＳ Ｐゴシック" pitchFamily="34" charset="-128"/>
              </a:rPr>
              <a:t>apports</a:t>
            </a:r>
            <a:endParaRPr lang="en-US" altLang="en-US" sz="3000" b="1" dirty="0" smtClean="0">
              <a:solidFill>
                <a:srgbClr val="FF0000"/>
              </a:solidFill>
              <a:ea typeface="ＭＳ Ｐゴシック" pitchFamily="34" charset="-128"/>
            </a:endParaRPr>
          </a:p>
        </p:txBody>
      </p:sp>
      <p:pic>
        <p:nvPicPr>
          <p:cNvPr id="21507"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76200"/>
            <a:ext cx="1447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70798773-7413-407A-B5B9-6CFF532FCB65}"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2150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7F12B861-EF2D-4B23-B2F2-B36CC3B21B59}" type="slidenum">
              <a:rPr lang="en-US" altLang="en-US" sz="1200">
                <a:solidFill>
                  <a:srgbClr val="898989"/>
                </a:solidFill>
              </a:rPr>
              <a:pPr eaLnBrk="1" hangingPunct="1">
                <a:spcBef>
                  <a:spcPct val="0"/>
                </a:spcBef>
                <a:buFontTx/>
                <a:buNone/>
              </a:pPr>
              <a:t>20</a:t>
            </a:fld>
            <a:endParaRPr lang="en-US" altLang="en-US" sz="1200">
              <a:solidFill>
                <a:srgbClr val="898989"/>
              </a:solidFill>
            </a:endParaRPr>
          </a:p>
        </p:txBody>
      </p:sp>
      <p:pic>
        <p:nvPicPr>
          <p:cNvPr id="21510" name="Picture 7"/>
          <p:cNvPicPr>
            <a:picLocks noChangeAspect="1" noChangeArrowheads="1"/>
          </p:cNvPicPr>
          <p:nvPr/>
        </p:nvPicPr>
        <p:blipFill>
          <a:blip r:embed="rId4">
            <a:extLst>
              <a:ext uri="{28A0092B-C50C-407E-A947-70E740481C1C}">
                <a14:useLocalDpi xmlns:a14="http://schemas.microsoft.com/office/drawing/2010/main" val="0"/>
              </a:ext>
            </a:extLst>
          </a:blip>
          <a:srcRect l="10043" t="30200" r="12073" b="25166"/>
          <a:stretch>
            <a:fillRect/>
          </a:stretch>
        </p:blipFill>
        <p:spPr bwMode="auto">
          <a:xfrm>
            <a:off x="342900" y="1849438"/>
            <a:ext cx="8458200"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9900" y="173440"/>
            <a:ext cx="8229600" cy="1143000"/>
          </a:xfrm>
        </p:spPr>
        <p:txBody>
          <a:bodyPr/>
          <a:lstStyle/>
          <a:p>
            <a:r>
              <a:rPr lang="en-CA" altLang="en-US" sz="3200" b="1" dirty="0" err="1" smtClean="0">
                <a:solidFill>
                  <a:srgbClr val="147B33"/>
                </a:solidFill>
                <a:ea typeface="ＭＳ Ｐゴシック" pitchFamily="34" charset="-128"/>
              </a:rPr>
              <a:t>Sommaire</a:t>
            </a:r>
            <a:r>
              <a:rPr lang="en-CA" altLang="en-US" sz="3200" b="1" dirty="0" smtClean="0">
                <a:solidFill>
                  <a:srgbClr val="147B33"/>
                </a:solidFill>
                <a:ea typeface="ＭＳ Ｐゴシック" pitchFamily="34" charset="-128"/>
              </a:rPr>
              <a:t> sur les </a:t>
            </a:r>
            <a:r>
              <a:rPr lang="en-CA" altLang="en-US" sz="3200" b="1" dirty="0" err="1" smtClean="0">
                <a:solidFill>
                  <a:srgbClr val="147B33"/>
                </a:solidFill>
                <a:ea typeface="ＭＳ Ｐゴシック" pitchFamily="34" charset="-128"/>
              </a:rPr>
              <a:t>apports</a:t>
            </a:r>
            <a:r>
              <a:rPr lang="en-CA" altLang="en-US" sz="3200" b="1" dirty="0" smtClean="0">
                <a:solidFill>
                  <a:srgbClr val="147B33"/>
                </a:solidFill>
                <a:ea typeface="ＭＳ Ｐゴシック" pitchFamily="34" charset="-128"/>
              </a:rPr>
              <a:t> </a:t>
            </a:r>
            <a:r>
              <a:rPr lang="en-CA" altLang="en-US" sz="3200" b="1" dirty="0" err="1" smtClean="0">
                <a:solidFill>
                  <a:srgbClr val="147B33"/>
                </a:solidFill>
                <a:ea typeface="ＭＳ Ｐゴシック" pitchFamily="34" charset="-128"/>
              </a:rPr>
              <a:t>internationaux</a:t>
            </a:r>
            <a:endParaRPr lang="en-US" altLang="en-US" sz="3200" b="1" dirty="0" smtClean="0">
              <a:solidFill>
                <a:srgbClr val="147B33"/>
              </a:solidFill>
              <a:ea typeface="ＭＳ Ｐゴシック" pitchFamily="34" charset="-128"/>
            </a:endParaRPr>
          </a:p>
        </p:txBody>
      </p:sp>
      <p:sp>
        <p:nvSpPr>
          <p:cNvPr id="29699" name="Content Placeholder 2"/>
          <p:cNvSpPr>
            <a:spLocks noGrp="1"/>
          </p:cNvSpPr>
          <p:nvPr>
            <p:ph idx="1"/>
          </p:nvPr>
        </p:nvSpPr>
        <p:spPr>
          <a:xfrm>
            <a:off x="457200" y="1447800"/>
            <a:ext cx="8229600" cy="4525963"/>
          </a:xfrm>
        </p:spPr>
        <p:txBody>
          <a:bodyPr/>
          <a:lstStyle/>
          <a:p>
            <a:pPr marL="0" indent="0">
              <a:buFont typeface="Arial" charset="0"/>
              <a:buNone/>
              <a:defRPr/>
            </a:pPr>
            <a:r>
              <a:rPr lang="fr-FR" altLang="en-US" sz="3000" b="1" dirty="0">
                <a:ea typeface="MS PGothic" pitchFamily="34" charset="-128"/>
              </a:rPr>
              <a:t>Pertinence pour les pays en </a:t>
            </a:r>
            <a:r>
              <a:rPr lang="fr-FR" altLang="en-US" sz="3000" b="1" dirty="0" smtClean="0">
                <a:ea typeface="MS PGothic" pitchFamily="34" charset="-128"/>
              </a:rPr>
              <a:t>développement</a:t>
            </a:r>
            <a:endParaRPr lang="en-CA" altLang="en-US" sz="3000" b="1" dirty="0" smtClean="0">
              <a:ea typeface="MS PGothic" pitchFamily="34" charset="-128"/>
            </a:endParaRPr>
          </a:p>
          <a:p>
            <a:pPr>
              <a:buFont typeface="Arial" charset="0"/>
              <a:buChar char="•"/>
              <a:defRPr/>
            </a:pPr>
            <a:r>
              <a:rPr lang="fr-FR" altLang="en-US" sz="3000" dirty="0">
                <a:ea typeface="MS PGothic" pitchFamily="34" charset="-128"/>
              </a:rPr>
              <a:t>Renseigner </a:t>
            </a:r>
            <a:r>
              <a:rPr lang="fr-FR" altLang="en-US" sz="3000" dirty="0" smtClean="0">
                <a:ea typeface="MS PGothic" pitchFamily="34" charset="-128"/>
              </a:rPr>
              <a:t>officiellement la «coopération </a:t>
            </a:r>
            <a:r>
              <a:rPr lang="fr-FR" altLang="en-US" sz="3000" dirty="0">
                <a:ea typeface="MS PGothic" pitchFamily="34" charset="-128"/>
              </a:rPr>
              <a:t>Sud-Sud» </a:t>
            </a:r>
            <a:r>
              <a:rPr lang="fr-FR" altLang="en-US" sz="3000" dirty="0" smtClean="0">
                <a:ea typeface="MS PGothic" pitchFamily="34" charset="-128"/>
              </a:rPr>
              <a:t>(</a:t>
            </a:r>
            <a:r>
              <a:rPr lang="fr-FR" altLang="en-US" sz="3000" dirty="0">
                <a:ea typeface="MS PGothic" pitchFamily="34" charset="-128"/>
              </a:rPr>
              <a:t>sous la colonne </a:t>
            </a:r>
            <a:r>
              <a:rPr lang="fr-FR" altLang="en-US" sz="3000" dirty="0" smtClean="0">
                <a:ea typeface="MS PGothic" pitchFamily="34" charset="-128"/>
              </a:rPr>
              <a:t>«AASP») </a:t>
            </a:r>
          </a:p>
          <a:p>
            <a:pPr>
              <a:buFont typeface="Arial" charset="0"/>
              <a:buChar char="•"/>
              <a:defRPr/>
            </a:pPr>
            <a:r>
              <a:rPr lang="fr-FR" altLang="en-US" sz="3000" dirty="0" smtClean="0">
                <a:ea typeface="MS PGothic" pitchFamily="34" charset="-128"/>
              </a:rPr>
              <a:t>Renseigner les activités </a:t>
            </a:r>
            <a:r>
              <a:rPr lang="fr-FR" altLang="en-US" sz="3000" dirty="0">
                <a:ea typeface="MS PGothic" pitchFamily="34" charset="-128"/>
              </a:rPr>
              <a:t>par </a:t>
            </a:r>
            <a:r>
              <a:rPr lang="fr-FR" altLang="en-US" sz="3000" dirty="0" smtClean="0">
                <a:ea typeface="MS PGothic" pitchFamily="34" charset="-128"/>
              </a:rPr>
              <a:t>secteur </a:t>
            </a:r>
            <a:r>
              <a:rPr lang="fr-FR" altLang="en-US" sz="3000" dirty="0">
                <a:ea typeface="MS PGothic" pitchFamily="34" charset="-128"/>
              </a:rPr>
              <a:t>privé, </a:t>
            </a:r>
            <a:r>
              <a:rPr lang="fr-FR" altLang="en-US" sz="3000" dirty="0" smtClean="0">
                <a:ea typeface="MS PGothic" pitchFamily="34" charset="-128"/>
              </a:rPr>
              <a:t>fondations, </a:t>
            </a:r>
            <a:r>
              <a:rPr lang="fr-FR" altLang="en-US" sz="3000" dirty="0">
                <a:ea typeface="MS PGothic" pitchFamily="34" charset="-128"/>
              </a:rPr>
              <a:t>universités (sous «autres flux</a:t>
            </a:r>
            <a:r>
              <a:rPr lang="fr-FR" altLang="en-US" sz="3000" dirty="0" smtClean="0">
                <a:ea typeface="MS PGothic" pitchFamily="34" charset="-128"/>
              </a:rPr>
              <a:t>») </a:t>
            </a:r>
            <a:endParaRPr lang="en-CA" altLang="en-US" sz="3000" dirty="0" smtClean="0">
              <a:ea typeface="MS PGothic" pitchFamily="34" charset="-128"/>
            </a:endParaRPr>
          </a:p>
          <a:p>
            <a:pPr>
              <a:buFont typeface="Arial" charset="0"/>
              <a:buChar char="•"/>
              <a:defRPr/>
            </a:pPr>
            <a:r>
              <a:rPr lang="fr-FR" altLang="en-US" sz="3000" dirty="0">
                <a:ea typeface="MS PGothic" pitchFamily="34" charset="-128"/>
              </a:rPr>
              <a:t>Base de données de l'OCDE en tant que source de données et </a:t>
            </a:r>
            <a:r>
              <a:rPr lang="fr-FR" altLang="en-US" sz="3000" dirty="0" smtClean="0">
                <a:ea typeface="MS PGothic" pitchFamily="34" charset="-128"/>
              </a:rPr>
              <a:t>d'informations</a:t>
            </a:r>
            <a:endParaRPr lang="en-CA" altLang="en-US" sz="3000" dirty="0" smtClean="0">
              <a:ea typeface="MS PGothic" pitchFamily="34" charset="-128"/>
            </a:endParaRPr>
          </a:p>
          <a:p>
            <a:pPr>
              <a:buFont typeface="Arial" charset="0"/>
              <a:buChar char="•"/>
              <a:defRPr/>
            </a:pPr>
            <a:r>
              <a:rPr lang="fr-FR" altLang="en-US" sz="3000" dirty="0">
                <a:ea typeface="MS PGothic" pitchFamily="34" charset="-128"/>
              </a:rPr>
              <a:t>Questions méthodologiques horizontales </a:t>
            </a:r>
            <a:r>
              <a:rPr lang="fr-FR" altLang="en-US" sz="3000" dirty="0" smtClean="0">
                <a:ea typeface="MS PGothic" pitchFamily="34" charset="-128"/>
              </a:rPr>
              <a:t>(ex. concept </a:t>
            </a:r>
            <a:r>
              <a:rPr lang="fr-FR" altLang="en-US" sz="3000" dirty="0">
                <a:ea typeface="MS PGothic" pitchFamily="34" charset="-128"/>
              </a:rPr>
              <a:t>de la </a:t>
            </a:r>
            <a:r>
              <a:rPr lang="fr-FR" altLang="en-US" sz="3000" dirty="0" smtClean="0">
                <a:ea typeface="MS PGothic" pitchFamily="34" charset="-128"/>
              </a:rPr>
              <a:t>diversité biologique </a:t>
            </a:r>
            <a:r>
              <a:rPr lang="fr-FR" altLang="en-US" sz="3000" dirty="0">
                <a:ea typeface="MS PGothic" pitchFamily="34" charset="-128"/>
              </a:rPr>
              <a:t>et l'attribution des coefficients</a:t>
            </a:r>
            <a:r>
              <a:rPr lang="fr-FR" altLang="en-US" sz="3000" dirty="0" smtClean="0">
                <a:ea typeface="MS PGothic" pitchFamily="34" charset="-128"/>
              </a:rPr>
              <a:t>)</a:t>
            </a:r>
            <a:endParaRPr lang="en-CA" altLang="en-US" sz="3000" dirty="0" smtClean="0">
              <a:ea typeface="MS PGothic" pitchFamily="34" charset="-128"/>
            </a:endParaRPr>
          </a:p>
          <a:p>
            <a:pPr>
              <a:buFont typeface="Arial" charset="0"/>
              <a:buChar char="•"/>
              <a:defRPr/>
            </a:pPr>
            <a:endParaRPr lang="en-CA" altLang="en-US" sz="3000" dirty="0" smtClean="0">
              <a:ea typeface="MS PGothic" pitchFamily="34" charset="-128"/>
            </a:endParaRPr>
          </a:p>
          <a:p>
            <a:pPr marL="0" indent="0">
              <a:buNone/>
              <a:defRPr/>
            </a:pPr>
            <a:endParaRPr lang="en-CA" altLang="en-US" sz="3000" b="1" dirty="0" smtClean="0">
              <a:ea typeface="MS PGothic" pitchFamily="34" charset="-128"/>
            </a:endParaRPr>
          </a:p>
        </p:txBody>
      </p:sp>
      <p:pic>
        <p:nvPicPr>
          <p:cNvPr id="22532"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7150" y="762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3B624C3B-0A4F-4C85-8971-73DF888A087F}"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2253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3D6B020E-722C-4553-92F1-C00F936FC414}" type="slidenum">
              <a:rPr lang="en-US" altLang="en-US" sz="1200">
                <a:solidFill>
                  <a:srgbClr val="898989"/>
                </a:solidFill>
              </a:rPr>
              <a:pPr eaLnBrk="1" hangingPunct="1">
                <a:spcBef>
                  <a:spcPct val="0"/>
                </a:spcBef>
                <a:buFontTx/>
                <a:buNone/>
              </a:pPr>
              <a:t>21</a:t>
            </a:fld>
            <a:endParaRPr lang="en-US" altLang="en-US" sz="1200">
              <a:solidFill>
                <a:srgbClr val="898989"/>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4" name="Title 1"/>
          <p:cNvSpPr>
            <a:spLocks noGrp="1"/>
          </p:cNvSpPr>
          <p:nvPr>
            <p:ph type="title"/>
          </p:nvPr>
        </p:nvSpPr>
        <p:spPr>
          <a:xfrm>
            <a:off x="1066800" y="274638"/>
            <a:ext cx="8229600" cy="1143000"/>
          </a:xfrm>
        </p:spPr>
        <p:txBody>
          <a:bodyPr/>
          <a:lstStyle/>
          <a:p>
            <a:r>
              <a:rPr lang="en-CA" altLang="en-US" sz="4000" b="1" dirty="0" smtClean="0">
                <a:solidFill>
                  <a:srgbClr val="147B33"/>
                </a:solidFill>
                <a:ea typeface="ＭＳ Ｐゴシック" pitchFamily="34" charset="-128"/>
              </a:rPr>
              <a:t>2. </a:t>
            </a:r>
            <a:r>
              <a:rPr lang="en-CA" altLang="en-US" sz="4000" b="1" dirty="0" err="1" smtClean="0">
                <a:solidFill>
                  <a:srgbClr val="147B33"/>
                </a:solidFill>
                <a:ea typeface="ＭＳ Ｐゴシック" pitchFamily="34" charset="-128"/>
              </a:rPr>
              <a:t>L’intégration</a:t>
            </a:r>
            <a:r>
              <a:rPr lang="fr-FR" altLang="en-US" sz="4000" b="1" dirty="0" smtClean="0">
                <a:solidFill>
                  <a:srgbClr val="147B33"/>
                </a:solidFill>
                <a:ea typeface="ＭＳ Ｐゴシック" pitchFamily="34" charset="-128"/>
              </a:rPr>
              <a:t> de la diversité biologique dans les plans et priorités </a:t>
            </a:r>
            <a:r>
              <a:rPr lang="en-CA" altLang="en-US" sz="4000" b="1" dirty="0" smtClean="0">
                <a:solidFill>
                  <a:srgbClr val="147B33"/>
                </a:solidFill>
                <a:ea typeface="ＭＳ Ｐゴシック" pitchFamily="34" charset="-128"/>
              </a:rPr>
              <a:t> </a:t>
            </a:r>
            <a:endParaRPr lang="en-US" altLang="en-US" sz="4000" dirty="0" smtClean="0"/>
          </a:p>
        </p:txBody>
      </p:sp>
      <p:sp>
        <p:nvSpPr>
          <p:cNvPr id="23556" name="Content Placeholder 1"/>
          <p:cNvSpPr>
            <a:spLocks noGrp="1"/>
          </p:cNvSpPr>
          <p:nvPr>
            <p:ph idx="1"/>
          </p:nvPr>
        </p:nvSpPr>
        <p:spPr>
          <a:xfrm>
            <a:off x="1031543" y="1724713"/>
            <a:ext cx="8229600" cy="2225675"/>
          </a:xfrm>
        </p:spPr>
        <p:txBody>
          <a:bodyPr/>
          <a:lstStyle/>
          <a:p>
            <a:pPr marL="179388" indent="0">
              <a:buNone/>
            </a:pPr>
            <a:r>
              <a:rPr lang="en-CA" altLang="es-ES" dirty="0" smtClean="0">
                <a:solidFill>
                  <a:srgbClr val="FF6600"/>
                </a:solidFill>
              </a:rPr>
              <a:t>- </a:t>
            </a:r>
            <a:r>
              <a:rPr lang="fr-FR" altLang="es-ES" dirty="0" smtClean="0">
                <a:solidFill>
                  <a:srgbClr val="FF6600"/>
                </a:solidFill>
              </a:rPr>
              <a:t>Les plans sectoriels et intersectoriels</a:t>
            </a:r>
            <a:endParaRPr lang="en-CA" altLang="es-ES" dirty="0" smtClean="0">
              <a:solidFill>
                <a:srgbClr val="FF6600"/>
              </a:solidFill>
            </a:endParaRPr>
          </a:p>
          <a:p>
            <a:pPr marL="179388" indent="0">
              <a:buFontTx/>
              <a:buChar char="-"/>
            </a:pPr>
            <a:r>
              <a:rPr lang="en-CA" altLang="es-ES" dirty="0" smtClean="0">
                <a:solidFill>
                  <a:srgbClr val="FF6600"/>
                </a:solidFill>
              </a:rPr>
              <a:t> </a:t>
            </a:r>
            <a:r>
              <a:rPr lang="en-CA" altLang="es-ES" dirty="0" err="1" smtClean="0">
                <a:solidFill>
                  <a:srgbClr val="FF6600"/>
                </a:solidFill>
              </a:rPr>
              <a:t>Qu'entend</a:t>
            </a:r>
            <a:r>
              <a:rPr lang="en-CA" altLang="es-ES" dirty="0" smtClean="0">
                <a:solidFill>
                  <a:srgbClr val="FF6600"/>
                </a:solidFill>
              </a:rPr>
              <a:t>-on par «</a:t>
            </a:r>
            <a:r>
              <a:rPr lang="en-CA" altLang="es-ES" dirty="0" err="1" smtClean="0">
                <a:solidFill>
                  <a:srgbClr val="FF6600"/>
                </a:solidFill>
              </a:rPr>
              <a:t>intégration</a:t>
            </a:r>
            <a:r>
              <a:rPr lang="en-CA" altLang="es-ES" dirty="0" smtClean="0">
                <a:solidFill>
                  <a:srgbClr val="FF6600"/>
                </a:solidFill>
              </a:rPr>
              <a:t>»?</a:t>
            </a:r>
          </a:p>
          <a:p>
            <a:pPr marL="179388" indent="0">
              <a:buFontTx/>
              <a:buChar char="-"/>
            </a:pPr>
            <a:r>
              <a:rPr lang="es-ES" altLang="es-ES" dirty="0" smtClean="0">
                <a:solidFill>
                  <a:srgbClr val="FF6600"/>
                </a:solidFill>
              </a:rPr>
              <a:t> </a:t>
            </a:r>
            <a:r>
              <a:rPr lang="fr-FR" altLang="es-ES" dirty="0" smtClean="0">
                <a:solidFill>
                  <a:srgbClr val="FF6600"/>
                </a:solidFill>
              </a:rPr>
              <a:t>Question 8 des directives du 5e Rapport national</a:t>
            </a:r>
            <a:endParaRPr lang="es-ES" altLang="es-ES" dirty="0" smtClean="0">
              <a:solidFill>
                <a:srgbClr val="FF6600"/>
              </a:solidFill>
            </a:endParaRPr>
          </a:p>
        </p:txBody>
      </p:sp>
      <p:sp>
        <p:nvSpPr>
          <p:cNvPr id="23557" name="Date Placeholder 2"/>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ED3FB2E4-7561-4AF4-A208-2B7AF04D068A}"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2355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E2ABB492-4066-448B-9BEC-5383A62D94B3}" type="slidenum">
              <a:rPr lang="en-US" altLang="en-US" sz="1200">
                <a:solidFill>
                  <a:srgbClr val="898989"/>
                </a:solidFill>
              </a:rPr>
              <a:pPr eaLnBrk="1" hangingPunct="1">
                <a:spcBef>
                  <a:spcPct val="0"/>
                </a:spcBef>
                <a:buFontTx/>
                <a:buNone/>
              </a:pPr>
              <a:t>22</a:t>
            </a:fld>
            <a:endParaRPr lang="en-US" altLang="en-US" sz="1200">
              <a:solidFill>
                <a:srgbClr val="898989"/>
              </a:solidFill>
            </a:endParaRPr>
          </a:p>
        </p:txBody>
      </p:sp>
      <p:pic>
        <p:nvPicPr>
          <p:cNvPr id="23559" name="Picture 7"/>
          <p:cNvPicPr>
            <a:picLocks noChangeAspect="1" noChangeArrowheads="1"/>
          </p:cNvPicPr>
          <p:nvPr/>
        </p:nvPicPr>
        <p:blipFill>
          <a:blip r:embed="rId4">
            <a:extLst>
              <a:ext uri="{28A0092B-C50C-407E-A947-70E740481C1C}">
                <a14:useLocalDpi xmlns:a14="http://schemas.microsoft.com/office/drawing/2010/main" val="0"/>
              </a:ext>
            </a:extLst>
          </a:blip>
          <a:srcRect l="9047" t="52219" r="38710" b="8566"/>
          <a:stretch>
            <a:fillRect/>
          </a:stretch>
        </p:blipFill>
        <p:spPr bwMode="auto">
          <a:xfrm>
            <a:off x="1103194" y="4070349"/>
            <a:ext cx="7162800" cy="246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17143" y="-131933"/>
            <a:ext cx="8915400" cy="1277938"/>
          </a:xfrm>
        </p:spPr>
        <p:txBody>
          <a:bodyPr/>
          <a:lstStyle/>
          <a:p>
            <a:r>
              <a:rPr lang="en-CA" altLang="en-US" sz="2800" b="1" dirty="0" err="1">
                <a:solidFill>
                  <a:srgbClr val="147B33"/>
                </a:solidFill>
                <a:ea typeface="ＭＳ Ｐゴシック" pitchFamily="34" charset="-128"/>
              </a:rPr>
              <a:t>L’intégration</a:t>
            </a:r>
            <a:r>
              <a:rPr lang="fr-FR" altLang="en-US" sz="2800" b="1" dirty="0">
                <a:solidFill>
                  <a:srgbClr val="147B33"/>
                </a:solidFill>
                <a:ea typeface="ＭＳ Ｐゴシック" pitchFamily="34" charset="-128"/>
              </a:rPr>
              <a:t> de la diversité biologique dans les plans et priorités</a:t>
            </a:r>
            <a:endParaRPr lang="en-US" altLang="en-US" sz="2800" dirty="0" smtClean="0"/>
          </a:p>
        </p:txBody>
      </p:sp>
      <p:sp>
        <p:nvSpPr>
          <p:cNvPr id="7" name="Rectangle 6"/>
          <p:cNvSpPr/>
          <p:nvPr/>
        </p:nvSpPr>
        <p:spPr>
          <a:xfrm>
            <a:off x="2437263" y="6493253"/>
            <a:ext cx="5181600" cy="338138"/>
          </a:xfrm>
          <a:prstGeom prst="rect">
            <a:avLst/>
          </a:prstGeom>
        </p:spPr>
        <p:txBody>
          <a:bodyPr>
            <a:spAutoFit/>
          </a:bodyPr>
          <a:lstStyle/>
          <a:p>
            <a:pPr>
              <a:defRPr/>
            </a:pPr>
            <a:r>
              <a:rPr lang="en-CA" altLang="en-US" sz="1600" b="1" dirty="0">
                <a:solidFill>
                  <a:srgbClr val="147B33"/>
                </a:solidFill>
                <a:latin typeface="+mj-lt"/>
                <a:ea typeface="ＭＳ Ｐゴシック" pitchFamily="34" charset="-128"/>
                <a:cs typeface="+mj-cs"/>
              </a:rPr>
              <a:t>http://www.cbd.int/financial/bioinclusion.shtml</a:t>
            </a:r>
          </a:p>
        </p:txBody>
      </p:sp>
      <p:sp>
        <p:nvSpPr>
          <p:cNvPr id="24580"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5A2AA552-9415-41D8-B2D9-5BDCAA2C4342}"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2458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FACDF880-40AF-41F6-BAED-5DBE16B24830}" type="slidenum">
              <a:rPr lang="en-US" altLang="en-US" sz="1200">
                <a:solidFill>
                  <a:srgbClr val="898989"/>
                </a:solidFill>
              </a:rPr>
              <a:pPr eaLnBrk="1" hangingPunct="1">
                <a:spcBef>
                  <a:spcPct val="0"/>
                </a:spcBef>
                <a:buFontTx/>
                <a:buNone/>
              </a:pPr>
              <a:t>23</a:t>
            </a:fld>
            <a:endParaRPr lang="en-US" altLang="en-US" sz="1200">
              <a:solidFill>
                <a:srgbClr val="898989"/>
              </a:solidFill>
            </a:endParaRPr>
          </a:p>
        </p:txBody>
      </p:sp>
      <p:pic>
        <p:nvPicPr>
          <p:cNvPr id="4" name="Picture 3"/>
          <p:cNvPicPr>
            <a:picLocks noChangeAspect="1"/>
          </p:cNvPicPr>
          <p:nvPr/>
        </p:nvPicPr>
        <p:blipFill rotWithShape="1">
          <a:blip r:embed="rId3"/>
          <a:srcRect l="34583" t="35926" r="20416" b="44815"/>
          <a:stretch/>
        </p:blipFill>
        <p:spPr>
          <a:xfrm>
            <a:off x="457200" y="883318"/>
            <a:ext cx="8229600" cy="1911906"/>
          </a:xfrm>
          <a:prstGeom prst="rect">
            <a:avLst/>
          </a:prstGeom>
        </p:spPr>
      </p:pic>
      <p:pic>
        <p:nvPicPr>
          <p:cNvPr id="6" name="Picture 5"/>
          <p:cNvPicPr>
            <a:picLocks noChangeAspect="1"/>
          </p:cNvPicPr>
          <p:nvPr/>
        </p:nvPicPr>
        <p:blipFill rotWithShape="1">
          <a:blip r:embed="rId4"/>
          <a:srcRect l="34583" t="35926" r="20000" b="14444"/>
          <a:stretch/>
        </p:blipFill>
        <p:spPr>
          <a:xfrm>
            <a:off x="492457" y="2738652"/>
            <a:ext cx="8305800" cy="3754601"/>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31360" y="-304800"/>
            <a:ext cx="8915400" cy="1277938"/>
          </a:xfrm>
        </p:spPr>
        <p:txBody>
          <a:bodyPr/>
          <a:lstStyle/>
          <a:p>
            <a:r>
              <a:rPr lang="en-CA" altLang="en-US" sz="2800" b="1" dirty="0" err="1">
                <a:solidFill>
                  <a:srgbClr val="147B33"/>
                </a:solidFill>
                <a:ea typeface="ＭＳ Ｐゴシック" pitchFamily="34" charset="-128"/>
              </a:rPr>
              <a:t>L’intégration</a:t>
            </a:r>
            <a:r>
              <a:rPr lang="fr-FR" altLang="en-US" sz="2800" b="1" dirty="0">
                <a:solidFill>
                  <a:srgbClr val="147B33"/>
                </a:solidFill>
                <a:ea typeface="ＭＳ Ｐゴシック" pitchFamily="34" charset="-128"/>
              </a:rPr>
              <a:t> de la diversité biologique dans les plans et priorités</a:t>
            </a:r>
            <a:endParaRPr lang="en-US" altLang="en-US" sz="2800" dirty="0" smtClean="0"/>
          </a:p>
        </p:txBody>
      </p:sp>
      <p:sp>
        <p:nvSpPr>
          <p:cNvPr id="7" name="Rectangle 6"/>
          <p:cNvSpPr/>
          <p:nvPr/>
        </p:nvSpPr>
        <p:spPr>
          <a:xfrm>
            <a:off x="2438400" y="6383337"/>
            <a:ext cx="5181600" cy="338138"/>
          </a:xfrm>
          <a:prstGeom prst="rect">
            <a:avLst/>
          </a:prstGeom>
        </p:spPr>
        <p:txBody>
          <a:bodyPr>
            <a:spAutoFit/>
          </a:bodyPr>
          <a:lstStyle/>
          <a:p>
            <a:pPr>
              <a:defRPr/>
            </a:pPr>
            <a:r>
              <a:rPr lang="en-CA" altLang="en-US" sz="1600" b="1" dirty="0">
                <a:solidFill>
                  <a:srgbClr val="147B33"/>
                </a:solidFill>
                <a:latin typeface="+mj-lt"/>
                <a:ea typeface="ＭＳ Ｐゴシック" pitchFamily="34" charset="-128"/>
                <a:cs typeface="+mj-cs"/>
              </a:rPr>
              <a:t>http://www.cbd.int/financial/bioinclusion.shtml</a:t>
            </a:r>
          </a:p>
        </p:txBody>
      </p:sp>
      <p:sp>
        <p:nvSpPr>
          <p:cNvPr id="24580"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5A2AA552-9415-41D8-B2D9-5BDCAA2C4342}"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2458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FACDF880-40AF-41F6-BAED-5DBE16B24830}" type="slidenum">
              <a:rPr lang="en-US" altLang="en-US" sz="1200">
                <a:solidFill>
                  <a:srgbClr val="898989"/>
                </a:solidFill>
              </a:rPr>
              <a:pPr eaLnBrk="1" hangingPunct="1">
                <a:spcBef>
                  <a:spcPct val="0"/>
                </a:spcBef>
                <a:buFontTx/>
                <a:buNone/>
              </a:pPr>
              <a:t>24</a:t>
            </a:fld>
            <a:endParaRPr lang="en-US" altLang="en-US" sz="1200">
              <a:solidFill>
                <a:srgbClr val="898989"/>
              </a:solidFill>
            </a:endParaRPr>
          </a:p>
        </p:txBody>
      </p:sp>
      <p:pic>
        <p:nvPicPr>
          <p:cNvPr id="5" name="Picture 4"/>
          <p:cNvPicPr>
            <a:picLocks noChangeAspect="1"/>
          </p:cNvPicPr>
          <p:nvPr/>
        </p:nvPicPr>
        <p:blipFill rotWithShape="1">
          <a:blip r:embed="rId3"/>
          <a:srcRect l="34583" t="11481" r="20000" b="10000"/>
          <a:stretch/>
        </p:blipFill>
        <p:spPr>
          <a:xfrm>
            <a:off x="197040" y="711224"/>
            <a:ext cx="8784039" cy="5645125"/>
          </a:xfrm>
          <a:prstGeom prst="rect">
            <a:avLst/>
          </a:prstGeom>
        </p:spPr>
      </p:pic>
    </p:spTree>
    <p:extLst>
      <p:ext uri="{BB962C8B-B14F-4D97-AF65-F5344CB8AC3E}">
        <p14:creationId xmlns:p14="http://schemas.microsoft.com/office/powerpoint/2010/main" val="32293732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066800" y="180975"/>
            <a:ext cx="8229600" cy="1143000"/>
          </a:xfrm>
        </p:spPr>
        <p:txBody>
          <a:bodyPr/>
          <a:lstStyle/>
          <a:p>
            <a:r>
              <a:rPr lang="en-US" altLang="en-US" sz="3200" b="1" dirty="0" smtClean="0">
                <a:solidFill>
                  <a:srgbClr val="147B33"/>
                </a:solidFill>
                <a:ea typeface="ＭＳ Ｐゴシック" pitchFamily="34" charset="-128"/>
              </a:rPr>
              <a:t>3. </a:t>
            </a:r>
            <a:r>
              <a:rPr lang="fr-FR" altLang="en-US" sz="3200" b="1" dirty="0">
                <a:solidFill>
                  <a:srgbClr val="147B33"/>
                </a:solidFill>
                <a:ea typeface="ＭＳ Ｐゴシック" pitchFamily="34" charset="-128"/>
              </a:rPr>
              <a:t>Évaluation et/ou valorisation </a:t>
            </a:r>
            <a:r>
              <a:rPr lang="fr-FR" altLang="en-US" sz="3200" b="1" dirty="0" smtClean="0">
                <a:solidFill>
                  <a:srgbClr val="147B33"/>
                </a:solidFill>
                <a:ea typeface="ＭＳ Ｐゴシック" pitchFamily="34" charset="-128"/>
              </a:rPr>
              <a:t>des valeurs</a:t>
            </a:r>
            <a:br>
              <a:rPr lang="fr-FR" altLang="en-US" sz="3200" b="1" dirty="0" smtClean="0">
                <a:solidFill>
                  <a:srgbClr val="147B33"/>
                </a:solidFill>
                <a:ea typeface="ＭＳ Ｐゴシック" pitchFamily="34" charset="-128"/>
              </a:rPr>
            </a:br>
            <a:r>
              <a:rPr lang="fr-FR" altLang="en-US" sz="3200" b="1" dirty="0" smtClean="0">
                <a:solidFill>
                  <a:srgbClr val="147B33"/>
                </a:solidFill>
                <a:ea typeface="ＭＳ Ｐゴシック" pitchFamily="34" charset="-128"/>
              </a:rPr>
              <a:t> </a:t>
            </a:r>
            <a:r>
              <a:rPr lang="fr-FR" altLang="en-US" sz="3200" b="1" dirty="0">
                <a:solidFill>
                  <a:srgbClr val="147B33"/>
                </a:solidFill>
                <a:ea typeface="ＭＳ Ｐゴシック" pitchFamily="34" charset="-128"/>
              </a:rPr>
              <a:t>de </a:t>
            </a:r>
            <a:r>
              <a:rPr lang="fr-FR" altLang="en-US" sz="3200" b="1" dirty="0" smtClean="0">
                <a:solidFill>
                  <a:srgbClr val="147B33"/>
                </a:solidFill>
                <a:ea typeface="ＭＳ Ｐゴシック" pitchFamily="34" charset="-128"/>
              </a:rPr>
              <a:t>la diversité biologique</a:t>
            </a:r>
            <a:r>
              <a:rPr lang="en-US" altLang="en-US" sz="3200" b="1" dirty="0" smtClean="0">
                <a:solidFill>
                  <a:srgbClr val="147B33"/>
                </a:solidFill>
                <a:ea typeface="ＭＳ Ｐゴシック" pitchFamily="34" charset="-128"/>
              </a:rPr>
              <a:t> </a:t>
            </a:r>
            <a:r>
              <a:rPr lang="en-US" altLang="en-US" sz="3200" b="1" dirty="0" err="1" smtClean="0">
                <a:solidFill>
                  <a:srgbClr val="147B33"/>
                </a:solidFill>
                <a:ea typeface="ＭＳ Ｐゴシック" pitchFamily="34" charset="-128"/>
              </a:rPr>
              <a:t>en</a:t>
            </a:r>
            <a:r>
              <a:rPr lang="en-US" altLang="en-US" sz="3200" b="1" dirty="0" smtClean="0">
                <a:solidFill>
                  <a:srgbClr val="147B33"/>
                </a:solidFill>
                <a:ea typeface="ＭＳ Ｐゴシック" pitchFamily="34" charset="-128"/>
              </a:rPr>
              <a:t> </a:t>
            </a:r>
            <a:r>
              <a:rPr lang="en-US" altLang="en-US" sz="3200" b="1" dirty="0" err="1" smtClean="0">
                <a:solidFill>
                  <a:srgbClr val="147B33"/>
                </a:solidFill>
                <a:ea typeface="ＭＳ Ｐゴシック" pitchFamily="34" charset="-128"/>
              </a:rPr>
              <a:t>ligne</a:t>
            </a:r>
            <a:endParaRPr lang="en-US" altLang="en-US" sz="3200" dirty="0" smtClean="0"/>
          </a:p>
        </p:txBody>
      </p:sp>
      <p:pic>
        <p:nvPicPr>
          <p:cNvPr id="25603"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4"/>
          <p:cNvPicPr>
            <a:picLocks noChangeAspect="1" noChangeArrowheads="1"/>
          </p:cNvPicPr>
          <p:nvPr/>
        </p:nvPicPr>
        <p:blipFill>
          <a:blip r:embed="rId4">
            <a:extLst>
              <a:ext uri="{28A0092B-C50C-407E-A947-70E740481C1C}">
                <a14:useLocalDpi xmlns:a14="http://schemas.microsoft.com/office/drawing/2010/main" val="0"/>
              </a:ext>
            </a:extLst>
          </a:blip>
          <a:srcRect l="3123" t="18414" r="1337" b="36743"/>
          <a:stretch>
            <a:fillRect/>
          </a:stretch>
        </p:blipFill>
        <p:spPr bwMode="auto">
          <a:xfrm>
            <a:off x="174625" y="1479550"/>
            <a:ext cx="8763000" cy="507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E8576A2E-02C4-43E5-B750-52E2E2C93F47}"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2560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FD75565C-6B19-48B2-98C5-981934C35535}" type="slidenum">
              <a:rPr lang="en-US" altLang="en-US" sz="1200">
                <a:solidFill>
                  <a:srgbClr val="898989"/>
                </a:solidFill>
              </a:rPr>
              <a:pPr eaLnBrk="1" hangingPunct="1">
                <a:spcBef>
                  <a:spcPct val="0"/>
                </a:spcBef>
                <a:buFontTx/>
                <a:buNone/>
              </a:pPr>
              <a:t>25</a:t>
            </a:fld>
            <a:endParaRPr lang="en-US" altLang="en-US" sz="1200">
              <a:solidFill>
                <a:srgbClr val="898989"/>
              </a:solidFill>
            </a:endParaRPr>
          </a:p>
        </p:txBody>
      </p:sp>
      <p:sp>
        <p:nvSpPr>
          <p:cNvPr id="25607" name="Content Placeholder 1"/>
          <p:cNvSpPr>
            <a:spLocks noGrp="1"/>
          </p:cNvSpPr>
          <p:nvPr>
            <p:ph idx="1"/>
          </p:nvPr>
        </p:nvSpPr>
        <p:spPr>
          <a:xfrm>
            <a:off x="2743200" y="3590925"/>
            <a:ext cx="6172200" cy="2352675"/>
          </a:xfrm>
        </p:spPr>
        <p:txBody>
          <a:bodyPr/>
          <a:lstStyle/>
          <a:p>
            <a:pPr marL="636588" indent="-457200">
              <a:buFont typeface="Wingdings" panose="05000000000000000000" pitchFamily="2" charset="2"/>
              <a:buChar char="§"/>
            </a:pPr>
            <a:r>
              <a:rPr lang="en-CA" altLang="es-ES" sz="2400" dirty="0" smtClean="0">
                <a:solidFill>
                  <a:srgbClr val="FF6600"/>
                </a:solidFill>
              </a:rPr>
              <a:t>“</a:t>
            </a:r>
            <a:r>
              <a:rPr lang="en-CA" altLang="es-ES" sz="2400" dirty="0" err="1" smtClean="0">
                <a:solidFill>
                  <a:srgbClr val="FF6600"/>
                </a:solidFill>
              </a:rPr>
              <a:t>compréhensive</a:t>
            </a:r>
            <a:r>
              <a:rPr lang="en-CA" altLang="es-ES" sz="2400" dirty="0" smtClean="0">
                <a:solidFill>
                  <a:srgbClr val="FF6600"/>
                </a:solidFill>
              </a:rPr>
              <a:t>:” </a:t>
            </a:r>
            <a:r>
              <a:rPr lang="en-CA" altLang="es-ES" sz="2400" dirty="0" err="1" smtClean="0">
                <a:solidFill>
                  <a:srgbClr val="FF6600"/>
                </a:solidFill>
              </a:rPr>
              <a:t>niveau</a:t>
            </a:r>
            <a:r>
              <a:rPr lang="en-CA" altLang="es-ES" sz="2400" dirty="0" smtClean="0">
                <a:solidFill>
                  <a:srgbClr val="FF6600"/>
                </a:solidFill>
              </a:rPr>
              <a:t> </a:t>
            </a:r>
            <a:r>
              <a:rPr lang="en-CA" altLang="es-ES" sz="2400" dirty="0" err="1" smtClean="0">
                <a:solidFill>
                  <a:srgbClr val="FF6600"/>
                </a:solidFill>
              </a:rPr>
              <a:t>projet</a:t>
            </a:r>
            <a:r>
              <a:rPr lang="en-CA" altLang="es-ES" sz="2400" dirty="0" smtClean="0">
                <a:solidFill>
                  <a:srgbClr val="FF6600"/>
                </a:solidFill>
              </a:rPr>
              <a:t>  vs </a:t>
            </a:r>
            <a:r>
              <a:rPr lang="en-CA" altLang="es-ES" sz="2400" dirty="0" err="1" smtClean="0">
                <a:solidFill>
                  <a:srgbClr val="FF6600"/>
                </a:solidFill>
              </a:rPr>
              <a:t>l'évaluation</a:t>
            </a:r>
            <a:r>
              <a:rPr lang="en-CA" altLang="es-ES" sz="2400" dirty="0" smtClean="0">
                <a:solidFill>
                  <a:srgbClr val="FF6600"/>
                </a:solidFill>
              </a:rPr>
              <a:t> des </a:t>
            </a:r>
            <a:r>
              <a:rPr lang="en-CA" altLang="es-ES" sz="2400" dirty="0" err="1" smtClean="0">
                <a:solidFill>
                  <a:srgbClr val="FF6600"/>
                </a:solidFill>
              </a:rPr>
              <a:t>écosystèmes</a:t>
            </a:r>
            <a:r>
              <a:rPr lang="en-CA" altLang="es-ES" sz="2400" dirty="0" smtClean="0">
                <a:solidFill>
                  <a:srgbClr val="FF6600"/>
                </a:solidFill>
              </a:rPr>
              <a:t> </a:t>
            </a:r>
            <a:r>
              <a:rPr lang="en-CA" altLang="es-ES" sz="2400" dirty="0" err="1" smtClean="0">
                <a:solidFill>
                  <a:srgbClr val="FF6600"/>
                </a:solidFill>
              </a:rPr>
              <a:t>nationaux</a:t>
            </a:r>
            <a:r>
              <a:rPr lang="en-CA" altLang="es-ES" sz="2400" dirty="0" smtClean="0">
                <a:solidFill>
                  <a:srgbClr val="FF6600"/>
                </a:solidFill>
              </a:rPr>
              <a:t> </a:t>
            </a:r>
            <a:r>
              <a:rPr lang="en-CA" altLang="es-ES" sz="2400" dirty="0" err="1" smtClean="0">
                <a:solidFill>
                  <a:srgbClr val="FF6600"/>
                </a:solidFill>
              </a:rPr>
              <a:t>ou</a:t>
            </a:r>
            <a:r>
              <a:rPr lang="en-CA" altLang="es-ES" sz="2400" dirty="0" smtClean="0">
                <a:solidFill>
                  <a:srgbClr val="FF6600"/>
                </a:solidFill>
              </a:rPr>
              <a:t> </a:t>
            </a:r>
            <a:r>
              <a:rPr lang="en-CA" altLang="es-ES" sz="2400" dirty="0" err="1" smtClean="0">
                <a:solidFill>
                  <a:srgbClr val="FF6600"/>
                </a:solidFill>
              </a:rPr>
              <a:t>études</a:t>
            </a:r>
            <a:r>
              <a:rPr lang="en-CA" altLang="es-ES" sz="2400" dirty="0" smtClean="0">
                <a:solidFill>
                  <a:srgbClr val="FF6600"/>
                </a:solidFill>
              </a:rPr>
              <a:t> de TEEB</a:t>
            </a:r>
          </a:p>
          <a:p>
            <a:pPr marL="636588" indent="-457200">
              <a:buFont typeface="Wingdings" panose="05000000000000000000" pitchFamily="2" charset="2"/>
              <a:buChar char="§"/>
            </a:pPr>
            <a:r>
              <a:rPr lang="es-ES" altLang="es-ES" sz="2400" dirty="0" smtClean="0">
                <a:solidFill>
                  <a:srgbClr val="FF6600"/>
                </a:solidFill>
              </a:rPr>
              <a:t> </a:t>
            </a:r>
            <a:r>
              <a:rPr lang="fr-FR" altLang="es-ES" sz="2400" dirty="0" smtClean="0">
                <a:solidFill>
                  <a:srgbClr val="FF6600"/>
                </a:solidFill>
              </a:rPr>
              <a:t>Question 8, ou l'Objectif d'Aichi 2 sous la question 10 du 5ème Rapport national</a:t>
            </a:r>
          </a:p>
          <a:p>
            <a:pPr marL="179388" indent="0">
              <a:buNone/>
            </a:pPr>
            <a:r>
              <a:rPr lang="fr-FR" altLang="es-ES" sz="2400" dirty="0">
                <a:solidFill>
                  <a:srgbClr val="FF6600"/>
                </a:solidFill>
              </a:rPr>
              <a:t>	</a:t>
            </a:r>
            <a:r>
              <a:rPr lang="fr-FR" altLang="es-ES" sz="2400" dirty="0" smtClean="0">
                <a:solidFill>
                  <a:srgbClr val="FF6600"/>
                </a:solidFill>
              </a:rPr>
              <a:t> </a:t>
            </a:r>
            <a:r>
              <a:rPr lang="fr-FR" altLang="es-ES" sz="2400" i="1" dirty="0" smtClean="0">
                <a:solidFill>
                  <a:srgbClr val="FF6600"/>
                </a:solidFill>
              </a:rPr>
              <a:t>Les plans visant à mener des études 	d'évaluation</a:t>
            </a:r>
            <a:endParaRPr lang="es-ES" altLang="es-ES" sz="2400" dirty="0" smtClean="0">
              <a:solidFill>
                <a:srgbClr val="FF66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517525" y="-254000"/>
            <a:ext cx="8229600" cy="1143000"/>
          </a:xfrm>
        </p:spPr>
        <p:txBody>
          <a:bodyPr/>
          <a:lstStyle/>
          <a:p>
            <a:r>
              <a:rPr lang="fr-FR" altLang="en-US" b="1" dirty="0">
                <a:solidFill>
                  <a:srgbClr val="147B33"/>
                </a:solidFill>
                <a:ea typeface="ＭＳ Ｐゴシック" pitchFamily="34" charset="-128"/>
              </a:rPr>
              <a:t>É</a:t>
            </a:r>
            <a:r>
              <a:rPr lang="fr-FR" altLang="en-US" b="1" dirty="0" smtClean="0">
                <a:solidFill>
                  <a:srgbClr val="147B33"/>
                </a:solidFill>
                <a:ea typeface="ＭＳ Ｐゴシック" pitchFamily="34" charset="-128"/>
              </a:rPr>
              <a:t>valuation des valeurs</a:t>
            </a:r>
            <a:endParaRPr lang="en-US" altLang="en-US" dirty="0" smtClean="0"/>
          </a:p>
        </p:txBody>
      </p:sp>
      <p:sp>
        <p:nvSpPr>
          <p:cNvPr id="7" name="Rectangle 6"/>
          <p:cNvSpPr/>
          <p:nvPr/>
        </p:nvSpPr>
        <p:spPr>
          <a:xfrm>
            <a:off x="2711450" y="6488113"/>
            <a:ext cx="3841750" cy="339725"/>
          </a:xfrm>
          <a:prstGeom prst="rect">
            <a:avLst/>
          </a:prstGeom>
        </p:spPr>
        <p:txBody>
          <a:bodyPr wrap="none">
            <a:spAutoFit/>
          </a:bodyPr>
          <a:lstStyle/>
          <a:p>
            <a:pPr>
              <a:defRPr/>
            </a:pPr>
            <a:r>
              <a:rPr lang="en-CA" altLang="en-US" sz="1600" b="1" dirty="0">
                <a:solidFill>
                  <a:srgbClr val="147B33"/>
                </a:solidFill>
                <a:latin typeface="+mj-lt"/>
                <a:ea typeface="ＭＳ Ｐゴシック" pitchFamily="34" charset="-128"/>
                <a:cs typeface="+mj-cs"/>
              </a:rPr>
              <a:t>http://www.cbd.int/financial/values.shtml</a:t>
            </a:r>
          </a:p>
        </p:txBody>
      </p:sp>
      <p:sp>
        <p:nvSpPr>
          <p:cNvPr id="26628"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060ED0AD-4E34-4493-BBAA-22B73CEEB1EE}"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2662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D17F9F15-D336-43DC-B5EA-58B6CCCB9953}" type="slidenum">
              <a:rPr lang="en-US" altLang="en-US" sz="1200">
                <a:solidFill>
                  <a:srgbClr val="898989"/>
                </a:solidFill>
              </a:rPr>
              <a:pPr eaLnBrk="1" hangingPunct="1">
                <a:spcBef>
                  <a:spcPct val="0"/>
                </a:spcBef>
                <a:buFontTx/>
                <a:buNone/>
              </a:pPr>
              <a:t>26</a:t>
            </a:fld>
            <a:endParaRPr lang="en-US" altLang="en-US" sz="1200">
              <a:solidFill>
                <a:srgbClr val="898989"/>
              </a:solidFill>
            </a:endParaRPr>
          </a:p>
        </p:txBody>
      </p:sp>
      <p:pic>
        <p:nvPicPr>
          <p:cNvPr id="3" name="Picture 2"/>
          <p:cNvPicPr>
            <a:picLocks noChangeAspect="1"/>
          </p:cNvPicPr>
          <p:nvPr/>
        </p:nvPicPr>
        <p:blipFill rotWithShape="1">
          <a:blip r:embed="rId3"/>
          <a:srcRect l="34583" t="25926" r="20416" b="48889"/>
          <a:stretch/>
        </p:blipFill>
        <p:spPr>
          <a:xfrm>
            <a:off x="487907" y="965994"/>
            <a:ext cx="8229600" cy="3529806"/>
          </a:xfrm>
          <a:prstGeom prst="rect">
            <a:avLst/>
          </a:prstGeom>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517525" y="-254000"/>
            <a:ext cx="8229600" cy="1143000"/>
          </a:xfrm>
        </p:spPr>
        <p:txBody>
          <a:bodyPr/>
          <a:lstStyle/>
          <a:p>
            <a:r>
              <a:rPr lang="fr-FR" altLang="en-US" b="1" dirty="0">
                <a:solidFill>
                  <a:srgbClr val="147B33"/>
                </a:solidFill>
                <a:ea typeface="ＭＳ Ｐゴシック" pitchFamily="34" charset="-128"/>
              </a:rPr>
              <a:t>É</a:t>
            </a:r>
            <a:r>
              <a:rPr lang="fr-FR" altLang="en-US" b="1" dirty="0" smtClean="0">
                <a:solidFill>
                  <a:srgbClr val="147B33"/>
                </a:solidFill>
                <a:ea typeface="ＭＳ Ｐゴシック" pitchFamily="34" charset="-128"/>
              </a:rPr>
              <a:t>valuation des valeurs</a:t>
            </a:r>
            <a:endParaRPr lang="en-US" altLang="en-US" dirty="0" smtClean="0"/>
          </a:p>
        </p:txBody>
      </p:sp>
      <p:sp>
        <p:nvSpPr>
          <p:cNvPr id="7" name="Rectangle 6"/>
          <p:cNvSpPr/>
          <p:nvPr/>
        </p:nvSpPr>
        <p:spPr>
          <a:xfrm>
            <a:off x="2711450" y="6488113"/>
            <a:ext cx="3841750" cy="339725"/>
          </a:xfrm>
          <a:prstGeom prst="rect">
            <a:avLst/>
          </a:prstGeom>
        </p:spPr>
        <p:txBody>
          <a:bodyPr wrap="none">
            <a:spAutoFit/>
          </a:bodyPr>
          <a:lstStyle/>
          <a:p>
            <a:pPr>
              <a:defRPr/>
            </a:pPr>
            <a:r>
              <a:rPr lang="en-CA" altLang="en-US" sz="1600" b="1" dirty="0">
                <a:solidFill>
                  <a:srgbClr val="147B33"/>
                </a:solidFill>
                <a:latin typeface="+mj-lt"/>
                <a:ea typeface="ＭＳ Ｐゴシック" pitchFamily="34" charset="-128"/>
                <a:cs typeface="+mj-cs"/>
              </a:rPr>
              <a:t>http://www.cbd.int/financial/values.shtml</a:t>
            </a:r>
          </a:p>
        </p:txBody>
      </p:sp>
      <p:sp>
        <p:nvSpPr>
          <p:cNvPr id="26628"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060ED0AD-4E34-4493-BBAA-22B73CEEB1EE}"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2662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D17F9F15-D336-43DC-B5EA-58B6CCCB9953}" type="slidenum">
              <a:rPr lang="en-US" altLang="en-US" sz="1200">
                <a:solidFill>
                  <a:srgbClr val="898989"/>
                </a:solidFill>
              </a:rPr>
              <a:pPr eaLnBrk="1" hangingPunct="1">
                <a:spcBef>
                  <a:spcPct val="0"/>
                </a:spcBef>
                <a:buFontTx/>
                <a:buNone/>
              </a:pPr>
              <a:t>27</a:t>
            </a:fld>
            <a:endParaRPr lang="en-US" altLang="en-US" sz="1200">
              <a:solidFill>
                <a:srgbClr val="898989"/>
              </a:solidFill>
            </a:endParaRPr>
          </a:p>
        </p:txBody>
      </p:sp>
      <p:pic>
        <p:nvPicPr>
          <p:cNvPr id="2" name="Picture 1"/>
          <p:cNvPicPr>
            <a:picLocks noChangeAspect="1"/>
          </p:cNvPicPr>
          <p:nvPr/>
        </p:nvPicPr>
        <p:blipFill rotWithShape="1">
          <a:blip r:embed="rId3"/>
          <a:srcRect l="34583" t="11481" r="20000" b="16667"/>
          <a:stretch/>
        </p:blipFill>
        <p:spPr>
          <a:xfrm>
            <a:off x="517525" y="609600"/>
            <a:ext cx="8305800" cy="5878513"/>
          </a:xfrm>
          <a:prstGeom prst="rect">
            <a:avLst/>
          </a:prstGeom>
        </p:spPr>
      </p:pic>
    </p:spTree>
    <p:extLst>
      <p:ext uri="{BB962C8B-B14F-4D97-AF65-F5344CB8AC3E}">
        <p14:creationId xmlns:p14="http://schemas.microsoft.com/office/powerpoint/2010/main" val="592258448"/>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09600" y="274638"/>
            <a:ext cx="8229600" cy="1143000"/>
          </a:xfrm>
        </p:spPr>
        <p:txBody>
          <a:bodyPr/>
          <a:lstStyle/>
          <a:p>
            <a:r>
              <a:rPr lang="en-US" altLang="en-US" b="1" dirty="0" smtClean="0">
                <a:solidFill>
                  <a:srgbClr val="147B33"/>
                </a:solidFill>
                <a:ea typeface="ＭＳ Ｐゴシック" pitchFamily="34" charset="-128"/>
              </a:rPr>
              <a:t>4. Les </a:t>
            </a:r>
            <a:r>
              <a:rPr lang="en-US" altLang="en-US" b="1" dirty="0" err="1" smtClean="0">
                <a:solidFill>
                  <a:srgbClr val="147B33"/>
                </a:solidFill>
                <a:ea typeface="ＭＳ Ｐゴシック" pitchFamily="34" charset="-128"/>
              </a:rPr>
              <a:t>dépenses</a:t>
            </a:r>
            <a:r>
              <a:rPr lang="en-US" altLang="en-US" b="1" dirty="0" smtClean="0">
                <a:solidFill>
                  <a:srgbClr val="147B33"/>
                </a:solidFill>
                <a:ea typeface="ＭＳ Ｐゴシック" pitchFamily="34" charset="-128"/>
              </a:rPr>
              <a:t> </a:t>
            </a:r>
            <a:r>
              <a:rPr lang="en-US" altLang="en-US" b="1" dirty="0" err="1" smtClean="0">
                <a:solidFill>
                  <a:srgbClr val="147B33"/>
                </a:solidFill>
                <a:ea typeface="ＭＳ Ｐゴシック" pitchFamily="34" charset="-128"/>
              </a:rPr>
              <a:t>intérieures</a:t>
            </a:r>
            <a:r>
              <a:rPr lang="en-US" altLang="en-US" b="1" dirty="0" smtClean="0">
                <a:solidFill>
                  <a:srgbClr val="147B33"/>
                </a:solidFill>
                <a:ea typeface="ＭＳ Ｐゴシック" pitchFamily="34" charset="-128"/>
              </a:rPr>
              <a:t> de la </a:t>
            </a:r>
            <a:r>
              <a:rPr lang="en-US" altLang="en-US" b="1" dirty="0" err="1" smtClean="0">
                <a:solidFill>
                  <a:srgbClr val="147B33"/>
                </a:solidFill>
                <a:ea typeface="ＭＳ Ｐゴシック" pitchFamily="34" charset="-128"/>
              </a:rPr>
              <a:t>diversité</a:t>
            </a:r>
            <a:r>
              <a:rPr lang="en-US" altLang="en-US" b="1" dirty="0" smtClean="0">
                <a:solidFill>
                  <a:srgbClr val="147B33"/>
                </a:solidFill>
                <a:ea typeface="ＭＳ Ｐゴシック" pitchFamily="34" charset="-128"/>
              </a:rPr>
              <a:t> </a:t>
            </a:r>
            <a:r>
              <a:rPr lang="en-US" altLang="en-US" b="1" dirty="0" err="1" smtClean="0">
                <a:solidFill>
                  <a:srgbClr val="147B33"/>
                </a:solidFill>
                <a:ea typeface="ＭＳ Ｐゴシック" pitchFamily="34" charset="-128"/>
              </a:rPr>
              <a:t>biologique</a:t>
            </a:r>
            <a:endParaRPr lang="en-US" altLang="en-US" dirty="0" smtClean="0"/>
          </a:p>
        </p:txBody>
      </p:sp>
      <p:pic>
        <p:nvPicPr>
          <p:cNvPr id="27651"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6200" y="1524000"/>
            <a:ext cx="8915400" cy="6047809"/>
          </a:xfrm>
          <a:prstGeom prst="rect">
            <a:avLst/>
          </a:prstGeom>
          <a:noFill/>
        </p:spPr>
        <p:txBody>
          <a:bodyPr>
            <a:spAutoFit/>
          </a:bodyPr>
          <a:lstStyle/>
          <a:p>
            <a:pPr algn="ctr">
              <a:defRPr/>
            </a:pPr>
            <a:r>
              <a:rPr lang="fr-FR" altLang="es-ES" sz="3000" dirty="0">
                <a:solidFill>
                  <a:srgbClr val="FF6600"/>
                </a:solidFill>
                <a:cs typeface="Arial" charset="0"/>
              </a:rPr>
              <a:t>Les dépenses annuelles </a:t>
            </a:r>
            <a:r>
              <a:rPr lang="fr-FR" altLang="es-ES" sz="3000" dirty="0" smtClean="0">
                <a:solidFill>
                  <a:srgbClr val="FF6600"/>
                </a:solidFill>
                <a:cs typeface="Arial" charset="0"/>
              </a:rPr>
              <a:t>des activités intérieures</a:t>
            </a:r>
            <a:endParaRPr lang="en-CA" altLang="es-ES" sz="1400" dirty="0">
              <a:solidFill>
                <a:srgbClr val="06240F"/>
              </a:solidFill>
              <a:cs typeface="Arial" charset="0"/>
            </a:endParaRPr>
          </a:p>
          <a:p>
            <a:pPr lvl="1">
              <a:spcBef>
                <a:spcPts val="600"/>
              </a:spcBef>
              <a:buFontTx/>
              <a:buChar char="-"/>
              <a:defRPr/>
            </a:pPr>
            <a:r>
              <a:rPr lang="en-CA" altLang="es-ES" sz="2600" b="1" dirty="0">
                <a:solidFill>
                  <a:srgbClr val="147B33"/>
                </a:solidFill>
                <a:latin typeface="+mn-lt"/>
                <a:ea typeface="ＭＳ Ｐゴシック" pitchFamily="34" charset="-128"/>
                <a:cs typeface="+mn-cs"/>
              </a:rPr>
              <a:t> </a:t>
            </a:r>
            <a:r>
              <a:rPr lang="fr-FR" altLang="es-ES" sz="2600" b="1" dirty="0">
                <a:solidFill>
                  <a:srgbClr val="147B33"/>
                </a:solidFill>
                <a:latin typeface="+mn-lt"/>
                <a:ea typeface="ＭＳ Ｐゴシック" pitchFamily="34" charset="-128"/>
                <a:cs typeface="+mn-cs"/>
              </a:rPr>
              <a:t>Ne </a:t>
            </a:r>
            <a:r>
              <a:rPr lang="fr-FR" altLang="es-ES" sz="2600" dirty="0">
                <a:solidFill>
                  <a:srgbClr val="147B33"/>
                </a:solidFill>
                <a:latin typeface="+mn-lt"/>
                <a:ea typeface="ＭＳ Ｐゴシック" pitchFamily="34" charset="-128"/>
                <a:cs typeface="+mn-cs"/>
              </a:rPr>
              <a:t>comprend</a:t>
            </a:r>
            <a:r>
              <a:rPr lang="fr-FR" altLang="es-ES" sz="2600" b="1" dirty="0">
                <a:solidFill>
                  <a:srgbClr val="147B33"/>
                </a:solidFill>
                <a:latin typeface="+mn-lt"/>
                <a:ea typeface="ＭＳ Ｐゴシック" pitchFamily="34" charset="-128"/>
                <a:cs typeface="+mn-cs"/>
              </a:rPr>
              <a:t> pas </a:t>
            </a:r>
            <a:r>
              <a:rPr lang="fr-FR" altLang="es-ES" sz="2600" dirty="0">
                <a:solidFill>
                  <a:srgbClr val="147B33"/>
                </a:solidFill>
                <a:latin typeface="+mn-lt"/>
                <a:ea typeface="ＭＳ Ｐゴシック" pitchFamily="34" charset="-128"/>
                <a:cs typeface="+mn-cs"/>
              </a:rPr>
              <a:t>les fonds </a:t>
            </a:r>
            <a:r>
              <a:rPr lang="fr-FR" altLang="es-ES" sz="2600" b="1" dirty="0">
                <a:solidFill>
                  <a:srgbClr val="147B33"/>
                </a:solidFill>
                <a:latin typeface="+mn-lt"/>
                <a:ea typeface="ＭＳ Ｐゴシック" pitchFamily="34" charset="-128"/>
                <a:cs typeface="+mn-cs"/>
              </a:rPr>
              <a:t>envoyés à </a:t>
            </a:r>
            <a:r>
              <a:rPr lang="fr-FR" altLang="es-ES" sz="2600" dirty="0">
                <a:solidFill>
                  <a:srgbClr val="147B33"/>
                </a:solidFill>
                <a:latin typeface="+mn-lt"/>
                <a:ea typeface="ＭＳ Ｐゴシック" pitchFamily="34" charset="-128"/>
                <a:cs typeface="+mn-cs"/>
              </a:rPr>
              <a:t>d'autres pays</a:t>
            </a:r>
            <a:endParaRPr lang="en-CA" altLang="es-ES" sz="2600" dirty="0">
              <a:solidFill>
                <a:srgbClr val="147B33"/>
              </a:solidFill>
              <a:latin typeface="+mn-lt"/>
              <a:ea typeface="ＭＳ Ｐゴシック" pitchFamily="34" charset="-128"/>
              <a:cs typeface="+mn-cs"/>
            </a:endParaRPr>
          </a:p>
          <a:p>
            <a:pPr lvl="1">
              <a:spcBef>
                <a:spcPts val="600"/>
              </a:spcBef>
              <a:buFontTx/>
              <a:buChar char="-"/>
              <a:defRPr/>
            </a:pPr>
            <a:r>
              <a:rPr lang="en-CA" altLang="es-ES" sz="2600" b="1" dirty="0">
                <a:solidFill>
                  <a:srgbClr val="147B33"/>
                </a:solidFill>
                <a:latin typeface="+mn-lt"/>
                <a:ea typeface="ＭＳ Ｐゴシック" pitchFamily="34" charset="-128"/>
                <a:cs typeface="+mn-cs"/>
              </a:rPr>
              <a:t> </a:t>
            </a:r>
            <a:r>
              <a:rPr lang="fr-FR" altLang="es-ES" sz="2600" b="1" dirty="0" smtClean="0">
                <a:solidFill>
                  <a:srgbClr val="147B33"/>
                </a:solidFill>
                <a:latin typeface="+mn-lt"/>
                <a:ea typeface="ＭＳ Ｐゴシック" pitchFamily="34" charset="-128"/>
                <a:cs typeface="+mn-cs"/>
              </a:rPr>
              <a:t>Comprend</a:t>
            </a:r>
            <a:r>
              <a:rPr lang="fr-FR" altLang="es-ES" sz="2600" dirty="0" smtClean="0">
                <a:solidFill>
                  <a:srgbClr val="147B33"/>
                </a:solidFill>
                <a:latin typeface="+mn-lt"/>
                <a:ea typeface="ＭＳ Ｐゴシック" pitchFamily="34" charset="-128"/>
                <a:cs typeface="+mn-cs"/>
              </a:rPr>
              <a:t> </a:t>
            </a:r>
            <a:r>
              <a:rPr lang="fr-FR" altLang="es-ES" sz="2600" dirty="0">
                <a:solidFill>
                  <a:srgbClr val="147B33"/>
                </a:solidFill>
                <a:latin typeface="+mn-lt"/>
                <a:ea typeface="ＭＳ Ｐゴシック" pitchFamily="34" charset="-128"/>
                <a:cs typeface="+mn-cs"/>
              </a:rPr>
              <a:t>les dépenses financées par des </a:t>
            </a:r>
            <a:r>
              <a:rPr lang="fr-FR" altLang="es-ES" sz="2600" b="1" dirty="0">
                <a:solidFill>
                  <a:srgbClr val="147B33"/>
                </a:solidFill>
                <a:latin typeface="+mn-lt"/>
                <a:ea typeface="ＭＳ Ｐゴシック" pitchFamily="34" charset="-128"/>
                <a:cs typeface="+mn-cs"/>
              </a:rPr>
              <a:t>sources internationales</a:t>
            </a:r>
            <a:r>
              <a:rPr lang="fr-FR" altLang="es-ES" sz="2600" dirty="0">
                <a:solidFill>
                  <a:srgbClr val="147B33"/>
                </a:solidFill>
                <a:latin typeface="+mn-lt"/>
                <a:ea typeface="ＭＳ Ｐゴシック" pitchFamily="34" charset="-128"/>
                <a:cs typeface="+mn-cs"/>
              </a:rPr>
              <a:t> (base de données SNPC de l'OCDE - pourrait être utile</a:t>
            </a:r>
            <a:r>
              <a:rPr lang="fr-FR" altLang="es-ES" sz="2600" dirty="0" smtClean="0">
                <a:solidFill>
                  <a:srgbClr val="147B33"/>
                </a:solidFill>
                <a:latin typeface="+mn-lt"/>
                <a:ea typeface="ＭＳ Ｐゴシック" pitchFamily="34" charset="-128"/>
                <a:cs typeface="+mn-cs"/>
              </a:rPr>
              <a:t>)</a:t>
            </a:r>
          </a:p>
          <a:p>
            <a:pPr lvl="1">
              <a:spcBef>
                <a:spcPts val="600"/>
              </a:spcBef>
              <a:buFontTx/>
              <a:buChar char="-"/>
              <a:defRPr/>
            </a:pPr>
            <a:r>
              <a:rPr lang="en-CA" altLang="es-ES" sz="2600" b="1" dirty="0" smtClean="0">
                <a:solidFill>
                  <a:srgbClr val="147B33"/>
                </a:solidFill>
                <a:latin typeface="+mn-lt"/>
                <a:ea typeface="ＭＳ Ｐゴシック" pitchFamily="34" charset="-128"/>
                <a:cs typeface="+mn-cs"/>
              </a:rPr>
              <a:t> </a:t>
            </a:r>
            <a:r>
              <a:rPr lang="fr-FR" altLang="es-ES" sz="2600" b="1" dirty="0" smtClean="0">
                <a:solidFill>
                  <a:srgbClr val="147B33"/>
                </a:solidFill>
                <a:latin typeface="+mn-lt"/>
                <a:ea typeface="ＭＳ Ｐゴシック" pitchFamily="34" charset="-128"/>
                <a:cs typeface="+mn-cs"/>
              </a:rPr>
              <a:t>Comprend les </a:t>
            </a:r>
            <a:r>
              <a:rPr lang="fr-FR" altLang="es-ES" sz="2600" dirty="0" smtClean="0">
                <a:solidFill>
                  <a:srgbClr val="147B33"/>
                </a:solidFill>
                <a:latin typeface="+mn-lt"/>
                <a:ea typeface="ＭＳ Ｐゴシック" pitchFamily="34" charset="-128"/>
                <a:cs typeface="+mn-cs"/>
              </a:rPr>
              <a:t>fonds </a:t>
            </a:r>
            <a:r>
              <a:rPr lang="fr-FR" altLang="es-ES" sz="2600" dirty="0">
                <a:solidFill>
                  <a:srgbClr val="147B33"/>
                </a:solidFill>
                <a:latin typeface="+mn-lt"/>
                <a:ea typeface="ＭＳ Ｐゴシック" pitchFamily="34" charset="-128"/>
                <a:cs typeface="+mn-cs"/>
              </a:rPr>
              <a:t>dépensés sur </a:t>
            </a:r>
            <a:r>
              <a:rPr lang="fr-FR" altLang="es-ES" sz="2600" b="1" dirty="0">
                <a:solidFill>
                  <a:srgbClr val="147B33"/>
                </a:solidFill>
                <a:latin typeface="+mn-lt"/>
                <a:ea typeface="ＭＳ Ｐゴシック" pitchFamily="34" charset="-128"/>
                <a:cs typeface="+mn-cs"/>
              </a:rPr>
              <a:t>directe (minimalement) </a:t>
            </a:r>
            <a:r>
              <a:rPr lang="fr-FR" altLang="es-ES" sz="2600" dirty="0">
                <a:solidFill>
                  <a:srgbClr val="147B33"/>
                </a:solidFill>
                <a:latin typeface="+mn-lt"/>
                <a:ea typeface="ＭＳ Ｐゴシック" pitchFamily="34" charset="-128"/>
                <a:cs typeface="+mn-cs"/>
              </a:rPr>
              <a:t>et</a:t>
            </a:r>
            <a:r>
              <a:rPr lang="fr-FR" altLang="es-ES" sz="2600" b="1" dirty="0">
                <a:solidFill>
                  <a:srgbClr val="147B33"/>
                </a:solidFill>
                <a:latin typeface="+mn-lt"/>
                <a:ea typeface="ＭＳ Ｐゴシック" pitchFamily="34" charset="-128"/>
                <a:cs typeface="+mn-cs"/>
              </a:rPr>
              <a:t> indirecte </a:t>
            </a:r>
            <a:r>
              <a:rPr lang="fr-FR" altLang="es-ES" sz="2600" dirty="0">
                <a:solidFill>
                  <a:srgbClr val="147B33"/>
                </a:solidFill>
                <a:latin typeface="+mn-lt"/>
                <a:ea typeface="ＭＳ Ｐゴシック" pitchFamily="34" charset="-128"/>
                <a:cs typeface="+mn-cs"/>
              </a:rPr>
              <a:t>(si possible) </a:t>
            </a:r>
            <a:r>
              <a:rPr lang="fr-FR" altLang="es-ES" sz="2600" dirty="0" smtClean="0">
                <a:solidFill>
                  <a:srgbClr val="147B33"/>
                </a:solidFill>
                <a:latin typeface="+mn-lt"/>
                <a:ea typeface="ＭＳ Ｐゴシック" pitchFamily="34" charset="-128"/>
                <a:cs typeface="+mn-cs"/>
              </a:rPr>
              <a:t>action </a:t>
            </a:r>
            <a:r>
              <a:rPr lang="fr-FR" altLang="es-ES" sz="2600" dirty="0">
                <a:solidFill>
                  <a:srgbClr val="147B33"/>
                </a:solidFill>
                <a:latin typeface="+mn-lt"/>
                <a:ea typeface="ＭＳ Ｐゴシック" pitchFamily="34" charset="-128"/>
                <a:cs typeface="+mn-cs"/>
              </a:rPr>
              <a:t>de la </a:t>
            </a:r>
            <a:r>
              <a:rPr lang="en-US" altLang="es-ES" sz="2600" dirty="0" err="1" smtClean="0">
                <a:solidFill>
                  <a:srgbClr val="147B33"/>
                </a:solidFill>
                <a:latin typeface="+mn-lt"/>
                <a:ea typeface="ＭＳ Ｐゴシック" pitchFamily="34" charset="-128"/>
                <a:cs typeface="+mn-cs"/>
              </a:rPr>
              <a:t>biodiversité</a:t>
            </a:r>
            <a:endParaRPr lang="en-CA" altLang="es-ES" sz="2600" dirty="0" smtClean="0">
              <a:solidFill>
                <a:srgbClr val="147B33"/>
              </a:solidFill>
              <a:latin typeface="+mn-lt"/>
              <a:ea typeface="ＭＳ Ｐゴシック" pitchFamily="34" charset="-128"/>
              <a:cs typeface="+mn-cs"/>
            </a:endParaRPr>
          </a:p>
          <a:p>
            <a:pPr lvl="1">
              <a:spcBef>
                <a:spcPts val="600"/>
              </a:spcBef>
              <a:buFontTx/>
              <a:buChar char="-"/>
              <a:defRPr/>
            </a:pPr>
            <a:r>
              <a:rPr lang="fr-FR" altLang="es-ES" sz="2600" b="1" dirty="0" smtClean="0">
                <a:solidFill>
                  <a:srgbClr val="147B33"/>
                </a:solidFill>
                <a:latin typeface="+mn-lt"/>
                <a:ea typeface="ＭＳ Ｐゴシック" pitchFamily="34" charset="-128"/>
                <a:cs typeface="+mn-cs"/>
              </a:rPr>
              <a:t> Comprend </a:t>
            </a:r>
            <a:r>
              <a:rPr lang="fr-FR" altLang="es-ES" sz="2600" b="1" dirty="0">
                <a:solidFill>
                  <a:srgbClr val="147B33"/>
                </a:solidFill>
                <a:latin typeface="+mn-lt"/>
                <a:ea typeface="ＭＳ Ｐゴシック" pitchFamily="34" charset="-128"/>
                <a:cs typeface="+mn-cs"/>
              </a:rPr>
              <a:t>toutes les sources, </a:t>
            </a:r>
            <a:r>
              <a:rPr lang="fr-FR" altLang="es-ES" sz="2600" dirty="0">
                <a:solidFill>
                  <a:srgbClr val="147B33"/>
                </a:solidFill>
                <a:latin typeface="+mn-lt"/>
                <a:ea typeface="ＭＳ Ｐゴシック" pitchFamily="34" charset="-128"/>
                <a:cs typeface="+mn-cs"/>
              </a:rPr>
              <a:t>mais </a:t>
            </a:r>
            <a:r>
              <a:rPr lang="fr-FR" altLang="es-ES" sz="2600" u="sng" dirty="0" smtClean="0">
                <a:solidFill>
                  <a:srgbClr val="147B33"/>
                </a:solidFill>
                <a:latin typeface="+mn-lt"/>
                <a:ea typeface="ＭＳ Ｐゴシック" pitchFamily="34" charset="-128"/>
                <a:cs typeface="+mn-cs"/>
              </a:rPr>
              <a:t>au minimum</a:t>
            </a:r>
            <a:r>
              <a:rPr lang="fr-FR" altLang="es-ES" sz="2600" dirty="0" smtClean="0">
                <a:solidFill>
                  <a:srgbClr val="147B33"/>
                </a:solidFill>
                <a:latin typeface="+mn-lt"/>
                <a:ea typeface="ＭＳ Ｐゴシック" pitchFamily="34" charset="-128"/>
                <a:cs typeface="+mn-cs"/>
              </a:rPr>
              <a:t> le </a:t>
            </a:r>
            <a:r>
              <a:rPr lang="fr-FR" altLang="es-ES" sz="2600" dirty="0">
                <a:solidFill>
                  <a:srgbClr val="147B33"/>
                </a:solidFill>
                <a:latin typeface="+mn-lt"/>
                <a:ea typeface="ＭＳ Ｐゴシック" pitchFamily="34" charset="-128"/>
                <a:cs typeface="+mn-cs"/>
              </a:rPr>
              <a:t>gouvernement </a:t>
            </a:r>
            <a:r>
              <a:rPr lang="fr-FR" altLang="es-ES" sz="2600" dirty="0" smtClean="0">
                <a:solidFill>
                  <a:srgbClr val="147B33"/>
                </a:solidFill>
                <a:latin typeface="+mn-lt"/>
                <a:ea typeface="ＭＳ Ｐゴシック" pitchFamily="34" charset="-128"/>
                <a:cs typeface="+mn-cs"/>
              </a:rPr>
              <a:t>central</a:t>
            </a:r>
          </a:p>
          <a:p>
            <a:pPr lvl="1">
              <a:spcBef>
                <a:spcPts val="600"/>
              </a:spcBef>
              <a:buFontTx/>
              <a:buChar char="-"/>
              <a:defRPr/>
            </a:pPr>
            <a:r>
              <a:rPr lang="fr-FR" altLang="es-ES" sz="2600" b="1" dirty="0">
                <a:solidFill>
                  <a:srgbClr val="147B33"/>
                </a:solidFill>
                <a:latin typeface="+mn-lt"/>
                <a:ea typeface="ＭＳ Ｐゴシック" pitchFamily="34" charset="-128"/>
                <a:cs typeface="+mn-cs"/>
              </a:rPr>
              <a:t> </a:t>
            </a:r>
            <a:r>
              <a:rPr lang="fr-FR" altLang="es-ES" sz="2600" b="1" dirty="0" smtClean="0">
                <a:solidFill>
                  <a:srgbClr val="147B33"/>
                </a:solidFill>
                <a:latin typeface="+mn-lt"/>
                <a:ea typeface="ＭＳ Ｐゴシック" pitchFamily="34" charset="-128"/>
                <a:cs typeface="+mn-cs"/>
              </a:rPr>
              <a:t>Comprend </a:t>
            </a:r>
            <a:r>
              <a:rPr lang="fr-FR" altLang="es-ES" sz="2600" dirty="0">
                <a:solidFill>
                  <a:srgbClr val="147B33"/>
                </a:solidFill>
                <a:latin typeface="+mn-lt"/>
                <a:ea typeface="ＭＳ Ｐゴシック" pitchFamily="34" charset="-128"/>
                <a:cs typeface="+mn-cs"/>
              </a:rPr>
              <a:t>contribution de l'action collective / IPLC si mesurée et exprimée en termes monétaires</a:t>
            </a:r>
            <a:endParaRPr lang="en-CA" altLang="es-ES" sz="2600" dirty="0">
              <a:solidFill>
                <a:srgbClr val="FF6600"/>
              </a:solidFill>
              <a:cs typeface="Arial" charset="0"/>
            </a:endParaRPr>
          </a:p>
          <a:p>
            <a:pPr>
              <a:defRPr/>
            </a:pPr>
            <a:endParaRPr lang="en-CA" altLang="es-ES" sz="2400" dirty="0">
              <a:solidFill>
                <a:srgbClr val="FF6600"/>
              </a:solidFill>
              <a:cs typeface="Arial" charset="0"/>
            </a:endParaRPr>
          </a:p>
          <a:p>
            <a:pPr>
              <a:defRPr/>
            </a:pPr>
            <a:endParaRPr lang="en-CA" altLang="es-ES" sz="2400" dirty="0">
              <a:solidFill>
                <a:srgbClr val="FF6600"/>
              </a:solidFill>
              <a:cs typeface="Arial" charset="0"/>
            </a:endParaRPr>
          </a:p>
          <a:p>
            <a:pPr>
              <a:defRPr/>
            </a:pPr>
            <a:endParaRPr lang="en-CA" altLang="es-ES" sz="2400" dirty="0">
              <a:solidFill>
                <a:srgbClr val="FF6600"/>
              </a:solidFill>
              <a:cs typeface="Arial" charset="0"/>
            </a:endParaRPr>
          </a:p>
        </p:txBody>
      </p:sp>
      <p:sp>
        <p:nvSpPr>
          <p:cNvPr id="27653"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04910832-B1A2-497A-8FEE-9235A1C3A69C}"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2765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E3C1EA16-B469-4A26-A109-84D7EFB7CF1E}" type="slidenum">
              <a:rPr lang="en-US" altLang="en-US" sz="1200">
                <a:solidFill>
                  <a:srgbClr val="898989"/>
                </a:solidFill>
              </a:rPr>
              <a:pPr eaLnBrk="1" hangingPunct="1">
                <a:spcBef>
                  <a:spcPct val="0"/>
                </a:spcBef>
                <a:buFontTx/>
                <a:buNone/>
              </a:pPr>
              <a:t>28</a:t>
            </a:fld>
            <a:endParaRPr lang="en-US" altLang="en-US" sz="1200" dirty="0">
              <a:solidFill>
                <a:srgbClr val="898989"/>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238"/>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4" name="Title 1"/>
          <p:cNvSpPr>
            <a:spLocks noGrp="1"/>
          </p:cNvSpPr>
          <p:nvPr>
            <p:ph type="title"/>
          </p:nvPr>
        </p:nvSpPr>
        <p:spPr>
          <a:xfrm>
            <a:off x="914400" y="155493"/>
            <a:ext cx="8229600" cy="1143000"/>
          </a:xfrm>
        </p:spPr>
        <p:txBody>
          <a:bodyPr/>
          <a:lstStyle/>
          <a:p>
            <a:r>
              <a:rPr lang="en-US" altLang="en-US" sz="4000" b="1" dirty="0" smtClean="0">
                <a:solidFill>
                  <a:srgbClr val="147B33"/>
                </a:solidFill>
                <a:ea typeface="ＭＳ Ｐゴシック" pitchFamily="34" charset="-128"/>
              </a:rPr>
              <a:t>4. Les </a:t>
            </a:r>
            <a:r>
              <a:rPr lang="en-US" altLang="en-US" sz="4000" b="1" dirty="0" err="1" smtClean="0">
                <a:solidFill>
                  <a:srgbClr val="147B33"/>
                </a:solidFill>
                <a:ea typeface="ＭＳ Ｐゴシック" pitchFamily="34" charset="-128"/>
              </a:rPr>
              <a:t>dépenses</a:t>
            </a:r>
            <a:r>
              <a:rPr lang="en-US" altLang="en-US" sz="4000" b="1" dirty="0" smtClean="0">
                <a:solidFill>
                  <a:srgbClr val="147B33"/>
                </a:solidFill>
                <a:ea typeface="ＭＳ Ｐゴシック" pitchFamily="34" charset="-128"/>
              </a:rPr>
              <a:t> </a:t>
            </a:r>
            <a:r>
              <a:rPr lang="en-US" altLang="en-US" sz="4000" b="1" dirty="0" err="1" smtClean="0">
                <a:solidFill>
                  <a:srgbClr val="147B33"/>
                </a:solidFill>
                <a:ea typeface="ＭＳ Ｐゴシック" pitchFamily="34" charset="-128"/>
              </a:rPr>
              <a:t>intérieures</a:t>
            </a:r>
            <a:r>
              <a:rPr lang="en-US" altLang="en-US" sz="4000" b="1" dirty="0" smtClean="0">
                <a:solidFill>
                  <a:srgbClr val="147B33"/>
                </a:solidFill>
                <a:ea typeface="ＭＳ Ｐゴシック" pitchFamily="34" charset="-128"/>
              </a:rPr>
              <a:t> de la </a:t>
            </a:r>
            <a:r>
              <a:rPr lang="en-US" altLang="en-US" sz="4000" b="1" dirty="0" err="1" smtClean="0">
                <a:solidFill>
                  <a:srgbClr val="147B33"/>
                </a:solidFill>
                <a:ea typeface="ＭＳ Ｐゴシック" pitchFamily="34" charset="-128"/>
              </a:rPr>
              <a:t>diversité</a:t>
            </a:r>
            <a:r>
              <a:rPr lang="en-US" altLang="en-US" sz="4000" b="1" dirty="0" smtClean="0">
                <a:solidFill>
                  <a:srgbClr val="147B33"/>
                </a:solidFill>
                <a:ea typeface="ＭＳ Ｐゴシック" pitchFamily="34" charset="-128"/>
              </a:rPr>
              <a:t> </a:t>
            </a:r>
            <a:r>
              <a:rPr lang="en-US" altLang="en-US" sz="4000" b="1" dirty="0" err="1" smtClean="0">
                <a:solidFill>
                  <a:srgbClr val="147B33"/>
                </a:solidFill>
                <a:ea typeface="ＭＳ Ｐゴシック" pitchFamily="34" charset="-128"/>
              </a:rPr>
              <a:t>biologique</a:t>
            </a:r>
            <a:r>
              <a:rPr lang="en-US" altLang="en-US" sz="4000" b="1" dirty="0" smtClean="0">
                <a:solidFill>
                  <a:srgbClr val="147B33"/>
                </a:solidFill>
                <a:ea typeface="ＭＳ Ｐゴシック" pitchFamily="34" charset="-128"/>
              </a:rPr>
              <a:t> </a:t>
            </a:r>
            <a:r>
              <a:rPr lang="en-US" altLang="en-US" sz="4000" b="1" dirty="0" err="1" smtClean="0">
                <a:solidFill>
                  <a:srgbClr val="147B33"/>
                </a:solidFill>
                <a:ea typeface="ＭＳ Ｐゴシック" pitchFamily="34" charset="-128"/>
              </a:rPr>
              <a:t>en</a:t>
            </a:r>
            <a:r>
              <a:rPr lang="en-US" altLang="en-US" sz="4000" b="1" dirty="0" smtClean="0">
                <a:solidFill>
                  <a:srgbClr val="147B33"/>
                </a:solidFill>
                <a:ea typeface="ＭＳ Ｐゴシック" pitchFamily="34" charset="-128"/>
              </a:rPr>
              <a:t> </a:t>
            </a:r>
            <a:r>
              <a:rPr lang="en-US" altLang="en-US" sz="4000" b="1" dirty="0" err="1" smtClean="0">
                <a:solidFill>
                  <a:srgbClr val="147B33"/>
                </a:solidFill>
                <a:ea typeface="ＭＳ Ｐゴシック" pitchFamily="34" charset="-128"/>
              </a:rPr>
              <a:t>ligne</a:t>
            </a:r>
            <a:endParaRPr lang="en-US" altLang="en-US" sz="4000" dirty="0" smtClean="0"/>
          </a:p>
        </p:txBody>
      </p:sp>
      <p:pic>
        <p:nvPicPr>
          <p:cNvPr id="28676" name="Picture 5"/>
          <p:cNvPicPr>
            <a:picLocks noChangeAspect="1" noChangeArrowheads="1"/>
          </p:cNvPicPr>
          <p:nvPr/>
        </p:nvPicPr>
        <p:blipFill>
          <a:blip r:embed="rId4">
            <a:extLst>
              <a:ext uri="{28A0092B-C50C-407E-A947-70E740481C1C}">
                <a14:useLocalDpi xmlns:a14="http://schemas.microsoft.com/office/drawing/2010/main" val="0"/>
              </a:ext>
            </a:extLst>
          </a:blip>
          <a:srcRect l="8531" t="28027" r="38913" b="20773"/>
          <a:stretch>
            <a:fillRect/>
          </a:stretch>
        </p:blipFill>
        <p:spPr bwMode="auto">
          <a:xfrm>
            <a:off x="457200" y="1981200"/>
            <a:ext cx="7848600" cy="413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Date Placeholder 2"/>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E8C0AC27-93DC-4C82-8CD5-45625BADF249}"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2867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014AA9D6-1EF6-4E9E-9531-DBDCA7AC6281}" type="slidenum">
              <a:rPr lang="en-US" altLang="en-US" sz="1200">
                <a:solidFill>
                  <a:srgbClr val="898989"/>
                </a:solidFill>
              </a:rPr>
              <a:pPr eaLnBrk="1" hangingPunct="1">
                <a:spcBef>
                  <a:spcPct val="0"/>
                </a:spcBef>
                <a:buFontTx/>
                <a:buNone/>
              </a:pPr>
              <a:t>29</a:t>
            </a:fld>
            <a:endParaRPr lang="en-US" altLang="en-US" sz="1200">
              <a:solidFill>
                <a:srgbClr val="898989"/>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0"/>
          <p:cNvPicPr>
            <a:picLocks noChangeAspect="1" noChangeArrowheads="1"/>
          </p:cNvPicPr>
          <p:nvPr/>
        </p:nvPicPr>
        <p:blipFill>
          <a:blip r:embed="rId3">
            <a:extLst>
              <a:ext uri="{28A0092B-C50C-407E-A947-70E740481C1C}">
                <a14:useLocalDpi xmlns:a14="http://schemas.microsoft.com/office/drawing/2010/main" val="0"/>
              </a:ext>
            </a:extLst>
          </a:blip>
          <a:srcRect l="12720" t="17471" r="28104" b="7494"/>
          <a:stretch>
            <a:fillRect/>
          </a:stretch>
        </p:blipFill>
        <p:spPr bwMode="auto">
          <a:xfrm>
            <a:off x="293688" y="1055688"/>
            <a:ext cx="6400800"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8963" y="4800600"/>
            <a:ext cx="2436812"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59563" y="2882900"/>
            <a:ext cx="2471737" cy="194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itle 1"/>
          <p:cNvSpPr>
            <a:spLocks noGrp="1"/>
          </p:cNvSpPr>
          <p:nvPr>
            <p:ph type="title"/>
          </p:nvPr>
        </p:nvSpPr>
        <p:spPr>
          <a:xfrm>
            <a:off x="876300" y="-31676"/>
            <a:ext cx="8229600" cy="1143001"/>
          </a:xfrm>
        </p:spPr>
        <p:txBody>
          <a:bodyPr/>
          <a:lstStyle/>
          <a:p>
            <a:r>
              <a:rPr lang="en-US" altLang="en-US" sz="3000" b="1" dirty="0" smtClean="0">
                <a:solidFill>
                  <a:srgbClr val="147B33"/>
                </a:solidFill>
                <a:ea typeface="ＭＳ Ｐゴシック" pitchFamily="34" charset="-128"/>
              </a:rPr>
              <a:t>Les </a:t>
            </a:r>
            <a:r>
              <a:rPr lang="en-US" altLang="en-US" sz="3000" b="1" dirty="0" err="1" smtClean="0">
                <a:solidFill>
                  <a:srgbClr val="147B33"/>
                </a:solidFill>
                <a:ea typeface="ＭＳ Ｐゴシック" pitchFamily="34" charset="-128"/>
              </a:rPr>
              <a:t>dépenses</a:t>
            </a:r>
            <a:r>
              <a:rPr lang="en-US" altLang="en-US" sz="3000" b="1" dirty="0" smtClean="0">
                <a:solidFill>
                  <a:srgbClr val="147B33"/>
                </a:solidFill>
                <a:ea typeface="ＭＳ Ｐゴシック" pitchFamily="34" charset="-128"/>
              </a:rPr>
              <a:t> </a:t>
            </a:r>
            <a:r>
              <a:rPr lang="en-US" altLang="en-US" sz="3000" b="1" dirty="0" err="1" smtClean="0">
                <a:solidFill>
                  <a:srgbClr val="147B33"/>
                </a:solidFill>
                <a:ea typeface="ＭＳ Ｐゴシック" pitchFamily="34" charset="-128"/>
              </a:rPr>
              <a:t>intérieures</a:t>
            </a:r>
            <a:r>
              <a:rPr lang="en-US" altLang="en-US" sz="3000" b="1" dirty="0" smtClean="0">
                <a:solidFill>
                  <a:srgbClr val="147B33"/>
                </a:solidFill>
                <a:ea typeface="ＭＳ Ｐゴシック" pitchFamily="34" charset="-128"/>
              </a:rPr>
              <a:t> de la </a:t>
            </a:r>
            <a:r>
              <a:rPr lang="en-US" altLang="en-US" sz="3000" b="1" dirty="0" err="1" smtClean="0">
                <a:solidFill>
                  <a:srgbClr val="147B33"/>
                </a:solidFill>
                <a:ea typeface="ＭＳ Ｐゴシック" pitchFamily="34" charset="-128"/>
              </a:rPr>
              <a:t>diversité</a:t>
            </a:r>
            <a:r>
              <a:rPr lang="en-US" altLang="en-US" sz="3000" b="1" dirty="0" smtClean="0">
                <a:solidFill>
                  <a:srgbClr val="147B33"/>
                </a:solidFill>
                <a:ea typeface="ＭＳ Ｐゴシック" pitchFamily="34" charset="-128"/>
              </a:rPr>
              <a:t> </a:t>
            </a:r>
            <a:r>
              <a:rPr lang="en-US" altLang="en-US" sz="3000" b="1" dirty="0" err="1" smtClean="0">
                <a:solidFill>
                  <a:srgbClr val="147B33"/>
                </a:solidFill>
                <a:ea typeface="ＭＳ Ｐゴシック" pitchFamily="34" charset="-128"/>
              </a:rPr>
              <a:t>biologique</a:t>
            </a:r>
            <a:r>
              <a:rPr lang="en-US" altLang="en-US" sz="3000" b="1" dirty="0" smtClean="0">
                <a:solidFill>
                  <a:srgbClr val="147B33"/>
                </a:solidFill>
                <a:ea typeface="ＭＳ Ｐゴシック" pitchFamily="34" charset="-128"/>
              </a:rPr>
              <a:t>: </a:t>
            </a:r>
            <a:r>
              <a:rPr lang="en-CA" altLang="en-US" sz="3000" b="1" dirty="0" smtClean="0">
                <a:solidFill>
                  <a:srgbClr val="147B33"/>
                </a:solidFill>
                <a:ea typeface="ＭＳ Ｐゴシック" pitchFamily="34" charset="-128"/>
              </a:rPr>
              <a:t>Sources and </a:t>
            </a:r>
            <a:r>
              <a:rPr lang="en-CA" altLang="en-US" sz="3000" b="1" dirty="0" err="1" smtClean="0">
                <a:solidFill>
                  <a:srgbClr val="147B33"/>
                </a:solidFill>
                <a:ea typeface="ＭＳ Ｐゴシック" pitchFamily="34" charset="-128"/>
              </a:rPr>
              <a:t>catégories</a:t>
            </a:r>
            <a:r>
              <a:rPr lang="en-CA" altLang="en-US" sz="3000" b="1" dirty="0" smtClean="0">
                <a:solidFill>
                  <a:srgbClr val="147B33"/>
                </a:solidFill>
                <a:ea typeface="ＭＳ Ｐゴシック" pitchFamily="34" charset="-128"/>
              </a:rPr>
              <a:t> de flux</a:t>
            </a:r>
            <a:endParaRPr lang="en-US" altLang="en-US" sz="3000" dirty="0" smtClean="0"/>
          </a:p>
        </p:txBody>
      </p:sp>
      <p:pic>
        <p:nvPicPr>
          <p:cNvPr id="2970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97275" y="4808538"/>
            <a:ext cx="3733800"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Rectangle 4"/>
          <p:cNvSpPr>
            <a:spLocks noChangeArrowheads="1"/>
          </p:cNvSpPr>
          <p:nvPr/>
        </p:nvSpPr>
        <p:spPr bwMode="auto">
          <a:xfrm>
            <a:off x="2057400" y="6629400"/>
            <a:ext cx="5867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00" b="1"/>
              <a:t>Recipients of biodiversity related aid</a:t>
            </a:r>
            <a:r>
              <a:rPr lang="en-US" altLang="en-US" sz="1000"/>
              <a:t>, USD million, constant 2011 prices, Source: OECD and UNEP-WCMC</a:t>
            </a:r>
          </a:p>
        </p:txBody>
      </p:sp>
      <p:sp>
        <p:nvSpPr>
          <p:cNvPr id="29704" name="TextBox 6"/>
          <p:cNvSpPr txBox="1">
            <a:spLocks noChangeArrowheads="1"/>
          </p:cNvSpPr>
          <p:nvPr/>
        </p:nvSpPr>
        <p:spPr bwMode="auto">
          <a:xfrm>
            <a:off x="33338" y="5391150"/>
            <a:ext cx="3657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CA" altLang="en-US" sz="2800" dirty="0">
                <a:solidFill>
                  <a:srgbClr val="FF6600"/>
                </a:solidFill>
              </a:rPr>
              <a:t>$ </a:t>
            </a:r>
            <a:r>
              <a:rPr lang="en-CA" altLang="en-US" sz="2800" dirty="0" smtClean="0">
                <a:solidFill>
                  <a:srgbClr val="FF6600"/>
                </a:solidFill>
              </a:rPr>
              <a:t>de flux international- APD, OAF, </a:t>
            </a:r>
            <a:r>
              <a:rPr lang="en-CA" altLang="en-US" sz="2800" dirty="0" err="1" smtClean="0">
                <a:solidFill>
                  <a:srgbClr val="FF6600"/>
                </a:solidFill>
              </a:rPr>
              <a:t>autres</a:t>
            </a:r>
            <a:endParaRPr lang="en-CA" altLang="en-US" sz="2800" dirty="0">
              <a:solidFill>
                <a:srgbClr val="FF6600"/>
              </a:solidFill>
            </a:endParaRPr>
          </a:p>
        </p:txBody>
      </p:sp>
      <p:sp>
        <p:nvSpPr>
          <p:cNvPr id="6" name="Right Arrow 5"/>
          <p:cNvSpPr/>
          <p:nvPr/>
        </p:nvSpPr>
        <p:spPr>
          <a:xfrm rot="14428026">
            <a:off x="408781" y="4387057"/>
            <a:ext cx="2530475" cy="220662"/>
          </a:xfrm>
          <a:prstGeom prst="rightArrow">
            <a:avLst>
              <a:gd name="adj1" fmla="val 9839"/>
              <a:gd name="adj2" fmla="val 50000"/>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2970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05600" y="990600"/>
            <a:ext cx="243840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7"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D5AEC1B1-58F7-46DE-B066-846BB204EE56}"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2970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FDD60347-C49B-4AFD-BBD5-9D4186EB6C03}" type="slidenum">
              <a:rPr lang="en-US" altLang="en-US" sz="1200">
                <a:solidFill>
                  <a:srgbClr val="898989"/>
                </a:solidFill>
              </a:rPr>
              <a:pPr eaLnBrk="1" hangingPunct="1">
                <a:spcBef>
                  <a:spcPct val="0"/>
                </a:spcBef>
                <a:buFontTx/>
                <a:buNone/>
              </a:pPr>
              <a:t>30</a:t>
            </a:fld>
            <a:endParaRPr lang="en-US" altLang="en-US" sz="1200">
              <a:solidFill>
                <a:srgbClr val="898989"/>
              </a:solidFill>
            </a:endParaRPr>
          </a:p>
        </p:txBody>
      </p:sp>
      <p:sp>
        <p:nvSpPr>
          <p:cNvPr id="13" name="Rectangle 12"/>
          <p:cNvSpPr/>
          <p:nvPr/>
        </p:nvSpPr>
        <p:spPr>
          <a:xfrm>
            <a:off x="278642" y="548493"/>
            <a:ext cx="1295400" cy="3810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dirty="0"/>
              <a:t>Minimum</a:t>
            </a:r>
          </a:p>
        </p:txBody>
      </p:sp>
      <p:cxnSp>
        <p:nvCxnSpPr>
          <p:cNvPr id="14" name="Straight Arrow Connector 13"/>
          <p:cNvCxnSpPr/>
          <p:nvPr/>
        </p:nvCxnSpPr>
        <p:spPr>
          <a:xfrm>
            <a:off x="1143000" y="990600"/>
            <a:ext cx="0" cy="99060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9376" y="4557713"/>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2" name="Title 1"/>
          <p:cNvSpPr>
            <a:spLocks noGrp="1"/>
          </p:cNvSpPr>
          <p:nvPr>
            <p:ph type="title"/>
          </p:nvPr>
        </p:nvSpPr>
        <p:spPr/>
        <p:txBody>
          <a:bodyPr/>
          <a:lstStyle/>
          <a:p>
            <a:r>
              <a:rPr lang="fr-FR" altLang="en-US" sz="3600" b="1" dirty="0" smtClean="0">
                <a:solidFill>
                  <a:srgbClr val="147B33"/>
                </a:solidFill>
                <a:ea typeface="ＭＳ Ｐゴシック" pitchFamily="34" charset="-128"/>
              </a:rPr>
              <a:t>Identifier et évaluer les activités liées à la diversité biologique</a:t>
            </a:r>
            <a:endParaRPr lang="en-CA" altLang="en-US" sz="3600" b="1" dirty="0" smtClean="0">
              <a:solidFill>
                <a:srgbClr val="147B33"/>
              </a:solidFill>
              <a:ea typeface="ＭＳ Ｐゴシック" pitchFamily="34" charset="-128"/>
            </a:endParaRPr>
          </a:p>
        </p:txBody>
      </p:sp>
      <p:sp>
        <p:nvSpPr>
          <p:cNvPr id="66563" name="Content Placeholder 2"/>
          <p:cNvSpPr>
            <a:spLocks noGrp="1"/>
          </p:cNvSpPr>
          <p:nvPr>
            <p:ph idx="1"/>
          </p:nvPr>
        </p:nvSpPr>
        <p:spPr>
          <a:xfrm>
            <a:off x="0" y="1403350"/>
            <a:ext cx="8229600" cy="4953000"/>
          </a:xfrm>
        </p:spPr>
        <p:txBody>
          <a:bodyPr/>
          <a:lstStyle/>
          <a:p>
            <a:pPr marL="0" indent="0">
              <a:buFont typeface="Arial" charset="0"/>
              <a:buNone/>
              <a:defRPr/>
            </a:pPr>
            <a:r>
              <a:rPr lang="en-US" altLang="en-US" sz="3000" b="1" dirty="0" smtClean="0"/>
              <a:t>Questions </a:t>
            </a:r>
            <a:r>
              <a:rPr lang="en-US" altLang="en-US" sz="3000" b="1" dirty="0" err="1" smtClean="0"/>
              <a:t>méthodologiques</a:t>
            </a:r>
            <a:endParaRPr lang="en-US" altLang="en-US" sz="3000" b="1" dirty="0" smtClean="0"/>
          </a:p>
          <a:p>
            <a:pPr marL="0" indent="0">
              <a:buFont typeface="Arial" charset="0"/>
              <a:buNone/>
              <a:defRPr/>
            </a:pPr>
            <a:r>
              <a:rPr lang="fr-FR" altLang="en-US" sz="3000" dirty="0"/>
              <a:t>Utilisation de cadres statistiques et la collecte de données </a:t>
            </a:r>
            <a:r>
              <a:rPr lang="fr-FR" altLang="en-US" sz="3000" dirty="0" smtClean="0"/>
              <a:t>connexes</a:t>
            </a:r>
            <a:endParaRPr lang="en-US" altLang="en-US" sz="3000" dirty="0" smtClean="0"/>
          </a:p>
          <a:p>
            <a:pPr lvl="1">
              <a:defRPr/>
            </a:pPr>
            <a:r>
              <a:rPr lang="fr-FR" sz="2600" dirty="0"/>
              <a:t>Classification des activités et dépenses de protection de l’environnement </a:t>
            </a:r>
            <a:r>
              <a:rPr lang="fr-FR" altLang="en-US" sz="2600" dirty="0" smtClean="0"/>
              <a:t>(</a:t>
            </a:r>
            <a:r>
              <a:rPr lang="fr-FR" altLang="en-US" sz="2600" b="1" dirty="0" smtClean="0"/>
              <a:t>CEPA</a:t>
            </a:r>
            <a:r>
              <a:rPr lang="fr-FR" altLang="en-US" sz="2600" dirty="0" smtClean="0"/>
              <a:t>) </a:t>
            </a:r>
            <a:r>
              <a:rPr lang="fr-FR" altLang="en-US" sz="2600" dirty="0"/>
              <a:t>inclut la ligne sur la </a:t>
            </a:r>
            <a:r>
              <a:rPr lang="fr-FR" altLang="en-US" sz="2600" dirty="0" smtClean="0"/>
              <a:t>diversité biologique; </a:t>
            </a:r>
            <a:r>
              <a:rPr lang="fr-FR" altLang="en-US" sz="2600" dirty="0"/>
              <a:t>utilisée sous: </a:t>
            </a:r>
            <a:endParaRPr lang="en-US" altLang="en-US" sz="2600" dirty="0" smtClean="0"/>
          </a:p>
          <a:p>
            <a:pPr lvl="2">
              <a:defRPr/>
            </a:pPr>
            <a:r>
              <a:rPr lang="fr-FR" altLang="en-US" sz="2200" dirty="0"/>
              <a:t>Système </a:t>
            </a:r>
            <a:r>
              <a:rPr lang="fr-FR" altLang="en-US" sz="2200" dirty="0" smtClean="0"/>
              <a:t>de </a:t>
            </a:r>
            <a:r>
              <a:rPr lang="fr-FR" altLang="en-US" sz="2200" dirty="0"/>
              <a:t>comptabilité économique et environnementale des Nations Unies </a:t>
            </a:r>
            <a:r>
              <a:rPr lang="fr-FR" altLang="en-US" sz="2200" dirty="0" smtClean="0"/>
              <a:t>(</a:t>
            </a:r>
            <a:r>
              <a:rPr lang="fr-FR" altLang="en-US" sz="2200" dirty="0"/>
              <a:t>UNSEEA; norme statistique internationale</a:t>
            </a:r>
            <a:r>
              <a:rPr lang="fr-FR" altLang="en-US" sz="2200" dirty="0" smtClean="0"/>
              <a:t>);</a:t>
            </a:r>
            <a:endParaRPr lang="en-US" altLang="en-US" sz="2200" dirty="0" smtClean="0"/>
          </a:p>
          <a:p>
            <a:pPr lvl="2">
              <a:defRPr/>
            </a:pPr>
            <a:r>
              <a:rPr lang="fr-FR" altLang="en-US" sz="2200" dirty="0"/>
              <a:t>Classification des fonctions des administrations publiques (</a:t>
            </a:r>
            <a:r>
              <a:rPr lang="fr-FR" altLang="en-US" sz="2200" dirty="0" smtClean="0"/>
              <a:t>CFAP-COFOG); </a:t>
            </a:r>
            <a:r>
              <a:rPr lang="fr-FR" altLang="en-US" sz="2200" dirty="0"/>
              <a:t>utilisées pour les statistiques globales de finances publiques </a:t>
            </a:r>
            <a:r>
              <a:rPr lang="en-US" altLang="en-US" sz="2200" dirty="0" smtClean="0"/>
              <a:t> </a:t>
            </a:r>
          </a:p>
        </p:txBody>
      </p:sp>
      <p:sp>
        <p:nvSpPr>
          <p:cNvPr id="30725"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D85253FA-258E-40FE-85CA-88A4F0C6066B}"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3072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DF401861-79D8-456B-8BA0-E5678D863855}" type="slidenum">
              <a:rPr lang="en-US" altLang="en-US" sz="1200">
                <a:solidFill>
                  <a:srgbClr val="898989"/>
                </a:solidFill>
              </a:rPr>
              <a:pPr eaLnBrk="1" hangingPunct="1">
                <a:spcBef>
                  <a:spcPct val="0"/>
                </a:spcBef>
                <a:buFontTx/>
                <a:buNone/>
              </a:pPr>
              <a:t>31</a:t>
            </a:fld>
            <a:endParaRPr lang="en-US" altLang="en-US" sz="1200">
              <a:solidFill>
                <a:srgbClr val="898989"/>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fr-FR" altLang="en-US" sz="3600" b="1" dirty="0" smtClean="0">
                <a:solidFill>
                  <a:srgbClr val="147B33"/>
                </a:solidFill>
                <a:ea typeface="ＭＳ Ｐゴシック" pitchFamily="34" charset="-128"/>
              </a:rPr>
              <a:t>Identifier et évaluer les activités liées à la diversité biologique</a:t>
            </a:r>
            <a:endParaRPr lang="en-CA" altLang="en-US" sz="3600" b="1" dirty="0" smtClean="0">
              <a:solidFill>
                <a:srgbClr val="147B33"/>
              </a:solidFill>
              <a:ea typeface="ＭＳ Ｐゴシック" pitchFamily="34" charset="-128"/>
            </a:endParaRPr>
          </a:p>
        </p:txBody>
      </p:sp>
      <p:sp>
        <p:nvSpPr>
          <p:cNvPr id="66563" name="Content Placeholder 2"/>
          <p:cNvSpPr>
            <a:spLocks noGrp="1"/>
          </p:cNvSpPr>
          <p:nvPr>
            <p:ph idx="1"/>
          </p:nvPr>
        </p:nvSpPr>
        <p:spPr/>
        <p:txBody>
          <a:bodyPr/>
          <a:lstStyle/>
          <a:p>
            <a:pPr marL="0" indent="0">
              <a:buFont typeface="Arial" charset="0"/>
              <a:buNone/>
              <a:defRPr/>
            </a:pPr>
            <a:r>
              <a:rPr lang="en-US" altLang="en-US" sz="3000" b="1" dirty="0"/>
              <a:t>Questions </a:t>
            </a:r>
            <a:r>
              <a:rPr lang="en-US" altLang="en-US" sz="3000" b="1" dirty="0" err="1"/>
              <a:t>méthodologiques</a:t>
            </a:r>
            <a:r>
              <a:rPr lang="en-US" altLang="en-US" sz="3000" b="1" dirty="0"/>
              <a:t> (suite</a:t>
            </a:r>
            <a:r>
              <a:rPr lang="en-US" altLang="en-US" sz="3000" b="1" dirty="0" smtClean="0"/>
              <a:t>.)</a:t>
            </a:r>
          </a:p>
          <a:p>
            <a:pPr>
              <a:buFont typeface="Arial" charset="0"/>
              <a:buChar char="•"/>
              <a:defRPr/>
            </a:pPr>
            <a:r>
              <a:rPr lang="fr-FR" altLang="en-US" sz="3000" dirty="0"/>
              <a:t>Identifier les activités liées à la </a:t>
            </a:r>
            <a:r>
              <a:rPr lang="fr-FR" altLang="en-US" sz="3000" dirty="0" smtClean="0"/>
              <a:t>diversité biologique </a:t>
            </a:r>
            <a:r>
              <a:rPr lang="fr-FR" altLang="en-US" sz="3000" dirty="0"/>
              <a:t>«</a:t>
            </a:r>
            <a:r>
              <a:rPr lang="fr-FR" altLang="en-US" sz="3000" dirty="0" smtClean="0"/>
              <a:t>indirectement»: </a:t>
            </a:r>
            <a:r>
              <a:rPr lang="fr-FR" altLang="en-US" sz="3000" dirty="0"/>
              <a:t>concepts de la </a:t>
            </a:r>
            <a:r>
              <a:rPr lang="fr-FR" altLang="en-US" sz="3000" dirty="0" smtClean="0"/>
              <a:t>diversité biologique</a:t>
            </a:r>
            <a:endParaRPr lang="en-US" altLang="en-US" sz="3000" dirty="0" smtClean="0"/>
          </a:p>
          <a:p>
            <a:pPr>
              <a:buFont typeface="Arial" charset="0"/>
              <a:buChar char="•"/>
              <a:defRPr/>
            </a:pPr>
            <a:r>
              <a:rPr lang="fr-FR" sz="2800" dirty="0" smtClean="0"/>
              <a:t>Quantifier les </a:t>
            </a:r>
            <a:r>
              <a:rPr lang="fr-FR" sz="2800" dirty="0"/>
              <a:t>activités liées à la biodiversité </a:t>
            </a:r>
            <a:r>
              <a:rPr lang="fr-FR" sz="2800" dirty="0" smtClean="0"/>
              <a:t>«</a:t>
            </a:r>
            <a:r>
              <a:rPr lang="fr-FR" altLang="en-US" sz="2800" dirty="0"/>
              <a:t>indirectement</a:t>
            </a:r>
            <a:r>
              <a:rPr lang="fr-FR" sz="2800" dirty="0" smtClean="0"/>
              <a:t>» </a:t>
            </a:r>
            <a:r>
              <a:rPr lang="fr-FR" sz="2800" dirty="0"/>
              <a:t>: l'attribution des coefficients</a:t>
            </a:r>
            <a:endParaRPr lang="fr-FR" altLang="en-US" sz="3000" dirty="0" smtClean="0"/>
          </a:p>
          <a:p>
            <a:pPr marL="0" indent="0">
              <a:buFont typeface="Arial" charset="0"/>
              <a:buNone/>
              <a:defRPr/>
            </a:pPr>
            <a:r>
              <a:rPr lang="en-US" altLang="en-US" sz="3000" dirty="0" smtClean="0">
                <a:sym typeface="Wingdings" panose="05000000000000000000" pitchFamily="2" charset="2"/>
              </a:rPr>
              <a:t></a:t>
            </a:r>
            <a:r>
              <a:rPr lang="en-US" altLang="en-US" sz="3000" dirty="0" smtClean="0">
                <a:sym typeface="Wingdings" panose="05000000000000000000" pitchFamily="2" charset="2"/>
              </a:rPr>
              <a:t>Plus </a:t>
            </a:r>
            <a:r>
              <a:rPr lang="en-US" altLang="en-US" sz="3000" dirty="0" err="1" smtClean="0">
                <a:sym typeface="Wingdings" panose="05000000000000000000" pitchFamily="2" charset="2"/>
              </a:rPr>
              <a:t>en</a:t>
            </a:r>
            <a:r>
              <a:rPr lang="en-US" altLang="en-US" sz="3000" dirty="0" smtClean="0">
                <a:sym typeface="Wingdings" panose="05000000000000000000" pitchFamily="2" charset="2"/>
              </a:rPr>
              <a:t> </a:t>
            </a:r>
            <a:r>
              <a:rPr lang="en-US" altLang="en-US" sz="3000" dirty="0" err="1" smtClean="0">
                <a:sym typeface="Wingdings" panose="05000000000000000000" pitchFamily="2" charset="2"/>
              </a:rPr>
              <a:t>détail</a:t>
            </a:r>
            <a:r>
              <a:rPr lang="en-US" altLang="en-US" sz="3000" dirty="0" smtClean="0">
                <a:sym typeface="Wingdings" panose="05000000000000000000" pitchFamily="2" charset="2"/>
              </a:rPr>
              <a:t> à </a:t>
            </a:r>
            <a:r>
              <a:rPr lang="en-US" altLang="en-US" sz="3000" dirty="0" err="1" smtClean="0">
                <a:sym typeface="Wingdings" panose="05000000000000000000" pitchFamily="2" charset="2"/>
              </a:rPr>
              <a:t>l’atelier</a:t>
            </a:r>
            <a:endParaRPr lang="en-US" altLang="en-US" sz="3000" dirty="0" smtClean="0"/>
          </a:p>
        </p:txBody>
      </p:sp>
      <p:pic>
        <p:nvPicPr>
          <p:cNvPr id="31748"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53340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2F5D3D01-2957-4E7F-9E66-966C66D7FB44}"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3175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D11EE787-E2C6-4529-889E-FBB621CAB830}" type="slidenum">
              <a:rPr lang="en-US" altLang="en-US" sz="1200">
                <a:solidFill>
                  <a:srgbClr val="898989"/>
                </a:solidFill>
              </a:rPr>
              <a:pPr eaLnBrk="1" hangingPunct="1">
                <a:spcBef>
                  <a:spcPct val="0"/>
                </a:spcBef>
                <a:buFontTx/>
                <a:buNone/>
              </a:pPr>
              <a:t>32</a:t>
            </a:fld>
            <a:endParaRPr lang="en-US" altLang="en-US" sz="1200">
              <a:solidFill>
                <a:srgbClr val="898989"/>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fr-FR" altLang="en-US" sz="3600" b="1" dirty="0" smtClean="0">
                <a:solidFill>
                  <a:srgbClr val="147B33"/>
                </a:solidFill>
                <a:ea typeface="ＭＳ Ｐゴシック" pitchFamily="34" charset="-128"/>
              </a:rPr>
              <a:t>Les budgets gouvernementaux - Etat / provincial; local / municipal</a:t>
            </a:r>
            <a:endParaRPr lang="en-CA" altLang="en-US" sz="3600" b="1" dirty="0" smtClean="0">
              <a:solidFill>
                <a:srgbClr val="147B33"/>
              </a:solidFill>
              <a:ea typeface="ＭＳ Ｐゴシック" pitchFamily="34" charset="-128"/>
            </a:endParaRPr>
          </a:p>
        </p:txBody>
      </p:sp>
      <p:sp>
        <p:nvSpPr>
          <p:cNvPr id="66563" name="Content Placeholder 2"/>
          <p:cNvSpPr>
            <a:spLocks noGrp="1"/>
          </p:cNvSpPr>
          <p:nvPr>
            <p:ph idx="1"/>
          </p:nvPr>
        </p:nvSpPr>
        <p:spPr>
          <a:xfrm>
            <a:off x="457200" y="1524000"/>
            <a:ext cx="8229600" cy="5197475"/>
          </a:xfrm>
        </p:spPr>
        <p:txBody>
          <a:bodyPr/>
          <a:lstStyle/>
          <a:p>
            <a:pPr>
              <a:buFont typeface="Arial" charset="0"/>
              <a:buChar char="•"/>
              <a:defRPr/>
            </a:pPr>
            <a:r>
              <a:rPr lang="fr-FR" altLang="en-US" sz="3000" dirty="0"/>
              <a:t>Unitaire contre le système fiscal </a:t>
            </a:r>
            <a:r>
              <a:rPr lang="fr-FR" altLang="en-US" sz="3000" dirty="0" smtClean="0"/>
              <a:t>fédéral</a:t>
            </a:r>
            <a:endParaRPr lang="en-US" altLang="en-US" sz="3000" dirty="0" smtClean="0"/>
          </a:p>
          <a:p>
            <a:pPr>
              <a:buFont typeface="Arial" charset="0"/>
              <a:buChar char="•"/>
              <a:defRPr/>
            </a:pPr>
            <a:r>
              <a:rPr lang="en-US" altLang="en-US" sz="3000" dirty="0" err="1"/>
              <a:t>Transfert</a:t>
            </a:r>
            <a:r>
              <a:rPr lang="en-US" altLang="en-US" sz="3000" dirty="0"/>
              <a:t> fiscal </a:t>
            </a:r>
            <a:r>
              <a:rPr lang="en-US" altLang="en-US" sz="3000" dirty="0" err="1" smtClean="0"/>
              <a:t>intergouvernemental</a:t>
            </a:r>
            <a:endParaRPr lang="en-US" altLang="en-US" sz="3000" dirty="0" smtClean="0"/>
          </a:p>
          <a:p>
            <a:pPr>
              <a:buFont typeface="Arial" charset="0"/>
              <a:buChar char="•"/>
              <a:defRPr/>
            </a:pPr>
            <a:r>
              <a:rPr lang="en-US" altLang="en-US" sz="3000" dirty="0" err="1"/>
              <a:t>Collecte</a:t>
            </a:r>
            <a:r>
              <a:rPr lang="en-US" altLang="en-US" sz="3000" dirty="0"/>
              <a:t> de </a:t>
            </a:r>
            <a:r>
              <a:rPr lang="en-US" altLang="en-US" sz="3000" dirty="0" err="1" smtClean="0"/>
              <a:t>données</a:t>
            </a:r>
            <a:r>
              <a:rPr lang="en-US" altLang="en-US" sz="3000" dirty="0" smtClean="0"/>
              <a:t>:</a:t>
            </a:r>
          </a:p>
          <a:p>
            <a:pPr lvl="1">
              <a:buFont typeface="Arial" charset="0"/>
              <a:buChar char="–"/>
              <a:defRPr/>
            </a:pPr>
            <a:r>
              <a:rPr lang="en-US" altLang="en-US" sz="2600" dirty="0" smtClean="0"/>
              <a:t>Rapports </a:t>
            </a:r>
            <a:r>
              <a:rPr lang="en-US" altLang="en-US" sz="2600" dirty="0" err="1" smtClean="0"/>
              <a:t>intergouvernemental</a:t>
            </a:r>
            <a:endParaRPr lang="en-US" altLang="en-US" sz="2600" dirty="0" smtClean="0"/>
          </a:p>
          <a:p>
            <a:pPr lvl="1">
              <a:buFont typeface="Arial" charset="0"/>
              <a:buChar char="–"/>
              <a:defRPr/>
            </a:pPr>
            <a:r>
              <a:rPr lang="fr-FR" altLang="en-US" sz="2600" dirty="0"/>
              <a:t>Analyse des documents budgétaires </a:t>
            </a:r>
            <a:r>
              <a:rPr lang="fr-FR" altLang="en-US" sz="2600" dirty="0" smtClean="0"/>
              <a:t>sous-nationaux</a:t>
            </a:r>
            <a:endParaRPr lang="en-US" altLang="en-US" sz="2600" dirty="0" smtClean="0"/>
          </a:p>
          <a:p>
            <a:pPr lvl="1">
              <a:buFont typeface="Arial" charset="0"/>
              <a:buChar char="–"/>
              <a:defRPr/>
            </a:pPr>
            <a:r>
              <a:rPr lang="en-US" altLang="en-US" sz="2600" dirty="0" err="1" smtClean="0"/>
              <a:t>Enquête</a:t>
            </a:r>
            <a:endParaRPr lang="en-US" altLang="en-US" sz="2600" dirty="0"/>
          </a:p>
          <a:p>
            <a:pPr>
              <a:buFont typeface="Arial" charset="0"/>
              <a:buChar char="•"/>
              <a:defRPr/>
            </a:pPr>
            <a:r>
              <a:rPr lang="fr-FR" altLang="en-US" sz="2800" dirty="0"/>
              <a:t>Méthode d'extrapolation qui permet des estimations de dépenses l'échelle du pays (Japon</a:t>
            </a:r>
            <a:r>
              <a:rPr lang="fr-FR" altLang="en-US" sz="2800" dirty="0" smtClean="0"/>
              <a:t>)</a:t>
            </a:r>
            <a:r>
              <a:rPr lang="en-US" altLang="en-US" sz="2800" dirty="0" smtClean="0"/>
              <a:t>:</a:t>
            </a:r>
            <a:endParaRPr lang="en-US" altLang="en-US" sz="2800" dirty="0"/>
          </a:p>
          <a:p>
            <a:pPr lvl="1">
              <a:buFont typeface="Arial" charset="0"/>
              <a:buChar char="–"/>
              <a:defRPr/>
            </a:pPr>
            <a:r>
              <a:rPr lang="fr-FR" sz="2400" dirty="0"/>
              <a:t>conservation de la </a:t>
            </a:r>
            <a:r>
              <a:rPr lang="fr-FR" sz="2400" dirty="0" smtClean="0"/>
              <a:t>diversité biologique </a:t>
            </a:r>
            <a:r>
              <a:rPr lang="fr-FR" sz="2400" dirty="0"/>
              <a:t>/ total de plusieurs gouvernements </a:t>
            </a:r>
            <a:r>
              <a:rPr lang="fr-FR" sz="2400" dirty="0" smtClean="0"/>
              <a:t>préfectoraux*total des budgets des gouvernements infranationaux</a:t>
            </a:r>
            <a:endParaRPr lang="en-US" altLang="en-US" sz="2200" dirty="0"/>
          </a:p>
          <a:p>
            <a:pPr marL="0" lvl="1" indent="0">
              <a:buFont typeface="Arial" charset="0"/>
              <a:buNone/>
              <a:defRPr/>
            </a:pPr>
            <a:endParaRPr lang="en-US" altLang="en-US" sz="2600" dirty="0" smtClean="0"/>
          </a:p>
        </p:txBody>
      </p:sp>
      <p:sp>
        <p:nvSpPr>
          <p:cNvPr id="32772"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4B540C56-808E-409B-B2A6-D1297565DE49}"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dirty="0" smtClean="0">
              <a:solidFill>
                <a:srgbClr val="898989"/>
              </a:solidFill>
              <a:cs typeface="Arial" panose="020B0604020202020204" pitchFamily="34" charset="0"/>
            </a:endParaRPr>
          </a:p>
        </p:txBody>
      </p:sp>
      <p:sp>
        <p:nvSpPr>
          <p:cNvPr id="3277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4562C356-76AF-4AE3-B30E-1D8AD2E9CCBB}" type="slidenum">
              <a:rPr lang="en-US" altLang="en-US" sz="1200">
                <a:solidFill>
                  <a:srgbClr val="898989"/>
                </a:solidFill>
              </a:rPr>
              <a:pPr eaLnBrk="1" hangingPunct="1">
                <a:spcBef>
                  <a:spcPct val="0"/>
                </a:spcBef>
                <a:buFontTx/>
                <a:buNone/>
              </a:pPr>
              <a:t>33</a:t>
            </a:fld>
            <a:endParaRPr lang="en-US" altLang="en-US" sz="1200" dirty="0">
              <a:solidFill>
                <a:srgbClr val="898989"/>
              </a:solidFill>
            </a:endParaRP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4890" y="4284663"/>
            <a:ext cx="3276600" cy="257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itle 1"/>
          <p:cNvSpPr>
            <a:spLocks noGrp="1"/>
          </p:cNvSpPr>
          <p:nvPr>
            <p:ph type="title"/>
          </p:nvPr>
        </p:nvSpPr>
        <p:spPr>
          <a:xfrm>
            <a:off x="491319" y="496888"/>
            <a:ext cx="8229600" cy="1143000"/>
          </a:xfrm>
        </p:spPr>
        <p:txBody>
          <a:bodyPr/>
          <a:lstStyle/>
          <a:p>
            <a:r>
              <a:rPr lang="en-US" altLang="en-US" sz="3600" b="1" dirty="0" err="1" smtClean="0">
                <a:solidFill>
                  <a:srgbClr val="147B33"/>
                </a:solidFill>
                <a:ea typeface="ＭＳ Ｐゴシック" pitchFamily="34" charset="-128"/>
              </a:rPr>
              <a:t>Privé</a:t>
            </a:r>
            <a:r>
              <a:rPr lang="en-US" altLang="en-US" sz="3600" b="1" dirty="0" smtClean="0">
                <a:solidFill>
                  <a:srgbClr val="147B33"/>
                </a:solidFill>
                <a:ea typeface="ＭＳ Ｐゴシック" pitchFamily="34" charset="-128"/>
              </a:rPr>
              <a:t> / </a:t>
            </a:r>
            <a:r>
              <a:rPr lang="en-US" altLang="en-US" sz="3600" b="1" dirty="0" err="1" smtClean="0">
                <a:solidFill>
                  <a:srgbClr val="147B33"/>
                </a:solidFill>
                <a:ea typeface="ＭＳ Ｐゴシック" pitchFamily="34" charset="-128"/>
              </a:rPr>
              <a:t>marché</a:t>
            </a:r>
            <a:endParaRPr lang="en-US" altLang="en-US" sz="3600" b="1" dirty="0" smtClean="0">
              <a:solidFill>
                <a:srgbClr val="147B33"/>
              </a:solidFill>
              <a:ea typeface="ＭＳ Ｐゴシック" pitchFamily="34" charset="-128"/>
            </a:endParaRPr>
          </a:p>
        </p:txBody>
      </p:sp>
      <p:sp>
        <p:nvSpPr>
          <p:cNvPr id="33796" name="Content Placeholder 2"/>
          <p:cNvSpPr>
            <a:spLocks noGrp="1"/>
          </p:cNvSpPr>
          <p:nvPr>
            <p:ph idx="1"/>
          </p:nvPr>
        </p:nvSpPr>
        <p:spPr>
          <a:xfrm>
            <a:off x="-30707" y="1448594"/>
            <a:ext cx="8839200" cy="4525962"/>
          </a:xfrm>
        </p:spPr>
        <p:txBody>
          <a:bodyPr/>
          <a:lstStyle/>
          <a:p>
            <a:r>
              <a:rPr lang="fr-FR" altLang="es-ES" dirty="0" smtClean="0"/>
              <a:t>Sociétés publiques appartenant au gouvernement </a:t>
            </a:r>
          </a:p>
          <a:p>
            <a:r>
              <a:rPr lang="en-US" altLang="es-ES" dirty="0" smtClean="0"/>
              <a:t>Les </a:t>
            </a:r>
            <a:r>
              <a:rPr lang="en-US" altLang="es-ES" dirty="0" err="1" smtClean="0"/>
              <a:t>partenariats</a:t>
            </a:r>
            <a:r>
              <a:rPr lang="en-US" altLang="es-ES" dirty="0" smtClean="0"/>
              <a:t> public-</a:t>
            </a:r>
            <a:r>
              <a:rPr lang="en-US" altLang="es-ES" dirty="0" err="1" smtClean="0"/>
              <a:t>privé</a:t>
            </a:r>
            <a:r>
              <a:rPr lang="en-US" altLang="es-ES" dirty="0" smtClean="0"/>
              <a:t> (PPP)</a:t>
            </a:r>
          </a:p>
          <a:p>
            <a:r>
              <a:rPr lang="fr-FR" altLang="es-ES" dirty="0" smtClean="0"/>
              <a:t>Les entreprises privées dans les secteurs clés</a:t>
            </a:r>
            <a:endParaRPr lang="en-US" altLang="es-ES" dirty="0" smtClean="0"/>
          </a:p>
          <a:p>
            <a:r>
              <a:rPr lang="fr-FR" altLang="es-ES" dirty="0" smtClean="0"/>
              <a:t>Instruments fondés sur le marché </a:t>
            </a:r>
            <a:r>
              <a:rPr lang="en-US" altLang="es-ES" dirty="0" smtClean="0"/>
              <a:t>:</a:t>
            </a:r>
          </a:p>
          <a:p>
            <a:pPr lvl="1"/>
            <a:r>
              <a:rPr lang="fr-FR" altLang="es-ES" sz="3200" dirty="0" smtClean="0"/>
              <a:t>Le paiement pour les services écosystémiques</a:t>
            </a:r>
            <a:endParaRPr lang="en-US" altLang="es-ES" sz="3200" dirty="0" smtClean="0"/>
          </a:p>
          <a:p>
            <a:pPr lvl="1"/>
            <a:r>
              <a:rPr lang="en-US" altLang="es-ES" sz="3200" dirty="0" smtClean="0"/>
              <a:t>Les compensations de </a:t>
            </a:r>
            <a:r>
              <a:rPr lang="en-US" altLang="es-ES" sz="3200" dirty="0" err="1" smtClean="0"/>
              <a:t>diversité</a:t>
            </a:r>
            <a:r>
              <a:rPr lang="en-US" altLang="es-ES" sz="3200" dirty="0" smtClean="0"/>
              <a:t> </a:t>
            </a:r>
            <a:r>
              <a:rPr lang="en-US" altLang="es-ES" sz="3200" dirty="0" err="1" smtClean="0"/>
              <a:t>biologique</a:t>
            </a:r>
            <a:endParaRPr lang="en-US" altLang="es-ES" sz="3200" dirty="0" smtClean="0"/>
          </a:p>
          <a:p>
            <a:pPr lvl="1"/>
            <a:r>
              <a:rPr lang="en-US" altLang="es-ES" sz="3200" dirty="0" err="1"/>
              <a:t>M</a:t>
            </a:r>
            <a:r>
              <a:rPr lang="en-US" altLang="es-ES" sz="3200" dirty="0" err="1" smtClean="0"/>
              <a:t>archés</a:t>
            </a:r>
            <a:r>
              <a:rPr lang="en-US" altLang="es-ES" sz="3200" dirty="0" smtClean="0"/>
              <a:t> </a:t>
            </a:r>
            <a:r>
              <a:rPr lang="en-US" altLang="es-ES" sz="3200" dirty="0" err="1" smtClean="0"/>
              <a:t>verts</a:t>
            </a:r>
            <a:endParaRPr lang="en-US" altLang="es-ES" sz="3200" dirty="0" smtClean="0"/>
          </a:p>
        </p:txBody>
      </p:sp>
      <p:pic>
        <p:nvPicPr>
          <p:cNvPr id="33797" name="Picture 2"/>
          <p:cNvPicPr>
            <a:picLocks noChangeAspect="1" noChangeArrowheads="1"/>
          </p:cNvPicPr>
          <p:nvPr/>
        </p:nvPicPr>
        <p:blipFill>
          <a:blip r:embed="rId4">
            <a:extLst>
              <a:ext uri="{28A0092B-C50C-407E-A947-70E740481C1C}">
                <a14:useLocalDpi xmlns:a14="http://schemas.microsoft.com/office/drawing/2010/main" val="0"/>
              </a:ext>
            </a:extLst>
          </a:blip>
          <a:srcRect t="83813"/>
          <a:stretch>
            <a:fillRect/>
          </a:stretch>
        </p:blipFill>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8"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CB0ADE45-061E-424D-B33A-B081C44780A6}"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3379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08E2B031-4CAA-4E04-BDCA-927AA330AB00}" type="slidenum">
              <a:rPr lang="en-US" altLang="en-US" sz="1200">
                <a:solidFill>
                  <a:srgbClr val="898989"/>
                </a:solidFill>
              </a:rPr>
              <a:pPr eaLnBrk="1" hangingPunct="1">
                <a:spcBef>
                  <a:spcPct val="0"/>
                </a:spcBef>
                <a:buFontTx/>
                <a:buNone/>
              </a:pPr>
              <a:t>34</a:t>
            </a:fld>
            <a:endParaRPr lang="en-US" altLang="en-US" sz="1200">
              <a:solidFill>
                <a:srgbClr val="898989"/>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fr-FR" altLang="en-US" sz="3200" b="1" dirty="0" smtClean="0">
                <a:solidFill>
                  <a:srgbClr val="147B33"/>
                </a:solidFill>
                <a:ea typeface="ＭＳ Ｐゴシック" pitchFamily="34" charset="-128"/>
              </a:rPr>
              <a:t>Orientation sur le secteur privé</a:t>
            </a:r>
            <a:endParaRPr lang="en-US" altLang="en-US" sz="3200" b="1" dirty="0" smtClean="0">
              <a:solidFill>
                <a:srgbClr val="147B33"/>
              </a:solidFill>
              <a:ea typeface="ＭＳ Ｐゴシック" pitchFamily="34" charset="-128"/>
            </a:endParaRPr>
          </a:p>
        </p:txBody>
      </p:sp>
      <p:sp>
        <p:nvSpPr>
          <p:cNvPr id="34819" name="Content Placeholder 2"/>
          <p:cNvSpPr>
            <a:spLocks noGrp="1"/>
          </p:cNvSpPr>
          <p:nvPr>
            <p:ph idx="1"/>
          </p:nvPr>
        </p:nvSpPr>
        <p:spPr>
          <a:xfrm>
            <a:off x="533400" y="1676400"/>
            <a:ext cx="8229600" cy="4525963"/>
          </a:xfrm>
        </p:spPr>
        <p:txBody>
          <a:bodyPr/>
          <a:lstStyle/>
          <a:p>
            <a:r>
              <a:rPr lang="fr-FR" altLang="en-US" sz="3000" dirty="0" smtClean="0"/>
              <a:t>Rapports annuels des sociétés (ex, rapports sur responsabilité sociale)</a:t>
            </a:r>
            <a:endParaRPr lang="en-US" altLang="en-US" sz="3000" dirty="0" smtClean="0"/>
          </a:p>
          <a:p>
            <a:r>
              <a:rPr lang="en-US" altLang="en-US" sz="3000" dirty="0" smtClean="0"/>
              <a:t>SEEA </a:t>
            </a:r>
            <a:r>
              <a:rPr lang="fr-FR" altLang="en-US" sz="3000" dirty="0" smtClean="0"/>
              <a:t>rapports de dépenses de protection de l'environnement (voir ci-dessus) </a:t>
            </a:r>
            <a:endParaRPr lang="en-US" altLang="en-US" sz="3000" dirty="0" smtClean="0"/>
          </a:p>
          <a:p>
            <a:r>
              <a:rPr lang="fr-FR" altLang="en-US" sz="3000" dirty="0" smtClean="0"/>
              <a:t>Questionnaires et des entretiens individuels</a:t>
            </a:r>
            <a:endParaRPr lang="en-US" altLang="en-US" sz="3000" dirty="0" smtClean="0"/>
          </a:p>
          <a:p>
            <a:r>
              <a:rPr lang="fr-FR" altLang="en-US" sz="3000" dirty="0" smtClean="0"/>
              <a:t>Extrapolation modèles / d'estimation à partir de données partielles</a:t>
            </a:r>
            <a:endParaRPr lang="en-US" altLang="en-US" sz="3000" dirty="0" smtClean="0"/>
          </a:p>
          <a:p>
            <a:r>
              <a:rPr lang="en-US" altLang="en-US" sz="3000" dirty="0" err="1" smtClean="0"/>
              <a:t>Capitale</a:t>
            </a:r>
            <a:r>
              <a:rPr lang="en-US" altLang="en-US" sz="3000" dirty="0" smtClean="0"/>
              <a:t> </a:t>
            </a:r>
            <a:r>
              <a:rPr lang="en-US" altLang="en-US" sz="3000" dirty="0" err="1" smtClean="0"/>
              <a:t>verte</a:t>
            </a:r>
            <a:r>
              <a:rPr lang="en-US" altLang="en-US" sz="3000" dirty="0" smtClean="0"/>
              <a:t> / capital naturel</a:t>
            </a:r>
          </a:p>
          <a:p>
            <a:r>
              <a:rPr lang="en-US" altLang="en-US" sz="3000" dirty="0" smtClean="0"/>
              <a:t>TEEB pour les </a:t>
            </a:r>
            <a:r>
              <a:rPr lang="en-US" altLang="en-US" sz="3000" dirty="0" err="1" smtClean="0"/>
              <a:t>entreprises</a:t>
            </a:r>
            <a:endParaRPr lang="en-US" altLang="en-US" sz="3000" dirty="0" smtClean="0">
              <a:solidFill>
                <a:srgbClr val="FF0000"/>
              </a:solidFill>
              <a:cs typeface="Arial" panose="020B0604020202020204" pitchFamily="34" charset="0"/>
            </a:endParaRPr>
          </a:p>
        </p:txBody>
      </p:sp>
      <p:pic>
        <p:nvPicPr>
          <p:cNvPr id="34820"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76200"/>
            <a:ext cx="1447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1E07D55E-7E8B-483D-85CD-087E0920CC13}"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3482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4645DC73-6686-464E-A144-36995474389D}" type="slidenum">
              <a:rPr lang="en-US" altLang="en-US" sz="1200">
                <a:solidFill>
                  <a:srgbClr val="898989"/>
                </a:solidFill>
              </a:rPr>
              <a:pPr eaLnBrk="1" hangingPunct="1">
                <a:spcBef>
                  <a:spcPct val="0"/>
                </a:spcBef>
                <a:buFontTx/>
                <a:buNone/>
              </a:pPr>
              <a:t>35</a:t>
            </a:fld>
            <a:endParaRPr lang="en-US" altLang="en-US" sz="1200">
              <a:solidFill>
                <a:srgbClr val="898989"/>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609600" y="607349"/>
            <a:ext cx="8229600" cy="1143000"/>
          </a:xfrm>
        </p:spPr>
        <p:txBody>
          <a:bodyPr/>
          <a:lstStyle/>
          <a:p>
            <a:r>
              <a:rPr lang="en-US" altLang="en-US" sz="3600" b="1" dirty="0" smtClean="0">
                <a:solidFill>
                  <a:srgbClr val="147B33"/>
                </a:solidFill>
                <a:ea typeface="ＭＳ Ｐゴシック" pitchFamily="34" charset="-128"/>
              </a:rPr>
              <a:t>ONG, </a:t>
            </a:r>
            <a:r>
              <a:rPr lang="en-US" altLang="en-US" sz="3600" b="1" dirty="0" err="1" smtClean="0">
                <a:solidFill>
                  <a:srgbClr val="147B33"/>
                </a:solidFill>
                <a:ea typeface="ＭＳ Ｐゴシック" pitchFamily="34" charset="-128"/>
              </a:rPr>
              <a:t>fondations</a:t>
            </a:r>
            <a:r>
              <a:rPr lang="en-US" altLang="en-US" sz="3600" b="1" dirty="0" smtClean="0">
                <a:solidFill>
                  <a:srgbClr val="147B33"/>
                </a:solidFill>
                <a:ea typeface="ＭＳ Ｐゴシック" pitchFamily="34" charset="-128"/>
              </a:rPr>
              <a:t>, </a:t>
            </a:r>
            <a:r>
              <a:rPr lang="en-US" altLang="en-US" sz="3600" b="1" dirty="0" err="1" smtClean="0">
                <a:solidFill>
                  <a:srgbClr val="147B33"/>
                </a:solidFill>
                <a:ea typeface="ＭＳ Ｐゴシック" pitchFamily="34" charset="-128"/>
              </a:rPr>
              <a:t>universités</a:t>
            </a:r>
            <a:endParaRPr lang="en-US" altLang="en-US" sz="3600" b="1" dirty="0" smtClean="0">
              <a:solidFill>
                <a:srgbClr val="147B33"/>
              </a:solidFill>
              <a:ea typeface="ＭＳ Ｐゴシック" pitchFamily="34" charset="-128"/>
            </a:endParaRPr>
          </a:p>
        </p:txBody>
      </p:sp>
      <p:sp>
        <p:nvSpPr>
          <p:cNvPr id="35843" name="Content Placeholder 2"/>
          <p:cNvSpPr>
            <a:spLocks noGrp="1"/>
          </p:cNvSpPr>
          <p:nvPr>
            <p:ph idx="1"/>
          </p:nvPr>
        </p:nvSpPr>
        <p:spPr>
          <a:xfrm>
            <a:off x="221054" y="1446686"/>
            <a:ext cx="8229600" cy="4525962"/>
          </a:xfrm>
        </p:spPr>
        <p:txBody>
          <a:bodyPr/>
          <a:lstStyle/>
          <a:p>
            <a:r>
              <a:rPr lang="en-US" altLang="en-US" sz="3000" dirty="0" err="1" smtClean="0"/>
              <a:t>Collecte</a:t>
            </a:r>
            <a:r>
              <a:rPr lang="en-US" altLang="en-US" sz="3000" dirty="0" smtClean="0"/>
              <a:t> de </a:t>
            </a:r>
            <a:r>
              <a:rPr lang="en-US" altLang="en-US" sz="3000" dirty="0" err="1" smtClean="0"/>
              <a:t>données</a:t>
            </a:r>
            <a:r>
              <a:rPr lang="en-US" altLang="en-US" sz="3000" dirty="0" smtClean="0"/>
              <a:t>:</a:t>
            </a:r>
          </a:p>
          <a:p>
            <a:pPr lvl="1"/>
            <a:r>
              <a:rPr lang="fr-FR" altLang="en-US" sz="2600" dirty="0" smtClean="0"/>
              <a:t>Attention est sur les «institutions SPANB »</a:t>
            </a:r>
            <a:endParaRPr lang="en-US" altLang="en-US" sz="2600" dirty="0" smtClean="0"/>
          </a:p>
          <a:p>
            <a:pPr lvl="1"/>
            <a:r>
              <a:rPr lang="fr-FR" altLang="en-US" sz="2600" dirty="0" smtClean="0"/>
              <a:t>Enquête nationale sur les institutions supplémentaires</a:t>
            </a:r>
            <a:endParaRPr lang="en-US" altLang="en-US" sz="2600" dirty="0" smtClean="0"/>
          </a:p>
          <a:p>
            <a:r>
              <a:rPr lang="en-US" altLang="en-US" sz="3000" dirty="0" smtClean="0"/>
              <a:t>Sources de </a:t>
            </a:r>
            <a:r>
              <a:rPr lang="en-US" altLang="en-US" sz="3000" dirty="0" err="1" smtClean="0"/>
              <a:t>données</a:t>
            </a:r>
            <a:r>
              <a:rPr lang="en-US" altLang="en-US" sz="3000" dirty="0" smtClean="0"/>
              <a:t>:</a:t>
            </a:r>
          </a:p>
          <a:p>
            <a:pPr lvl="1"/>
            <a:r>
              <a:rPr lang="fr-FR" altLang="en-US" sz="2600" dirty="0" smtClean="0"/>
              <a:t>Registre national des ONG des fondations et des universités</a:t>
            </a:r>
            <a:endParaRPr lang="en-US" altLang="en-US" sz="2600" dirty="0" smtClean="0"/>
          </a:p>
          <a:p>
            <a:pPr lvl="1"/>
            <a:r>
              <a:rPr lang="fr-FR" sz="2400" dirty="0"/>
              <a:t>Registre de la taxe nationale pour les </a:t>
            </a:r>
            <a:r>
              <a:rPr lang="fr-FR" sz="2400" dirty="0" smtClean="0"/>
              <a:t>fondations</a:t>
            </a:r>
            <a:endParaRPr lang="fr-FR" sz="2400" dirty="0" smtClean="0">
              <a:effectLst/>
            </a:endParaRPr>
          </a:p>
        </p:txBody>
      </p:sp>
      <p:pic>
        <p:nvPicPr>
          <p:cNvPr id="35844" name="Picture 2"/>
          <p:cNvPicPr>
            <a:picLocks noChangeAspect="1" noChangeArrowheads="1"/>
          </p:cNvPicPr>
          <p:nvPr/>
        </p:nvPicPr>
        <p:blipFill>
          <a:blip r:embed="rId3">
            <a:extLst>
              <a:ext uri="{28A0092B-C50C-407E-A947-70E740481C1C}">
                <a14:useLocalDpi xmlns:a14="http://schemas.microsoft.com/office/drawing/2010/main" val="0"/>
              </a:ext>
            </a:extLst>
          </a:blip>
          <a:srcRect t="83813"/>
          <a:stretch>
            <a:fillRect/>
          </a:stretch>
        </p:blipFill>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7051" y="4724400"/>
            <a:ext cx="3249612"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D7B50C91-7F0B-4B8C-8912-190AAB73A34A}"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3584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4D8138AA-3F65-4A8C-AFDB-C251AFEE6037}" type="slidenum">
              <a:rPr lang="en-US" altLang="en-US" sz="1200">
                <a:solidFill>
                  <a:srgbClr val="898989"/>
                </a:solidFill>
              </a:rPr>
              <a:pPr eaLnBrk="1" hangingPunct="1">
                <a:spcBef>
                  <a:spcPct val="0"/>
                </a:spcBef>
                <a:buFontTx/>
                <a:buNone/>
              </a:pPr>
              <a:t>36</a:t>
            </a:fld>
            <a:endParaRPr lang="en-US" altLang="en-US" sz="1200">
              <a:solidFill>
                <a:srgbClr val="898989"/>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fr-FR" altLang="en-US" sz="4000" b="1" dirty="0">
                <a:solidFill>
                  <a:srgbClr val="147B33"/>
                </a:solidFill>
                <a:ea typeface="ＭＳ Ｐゴシック" pitchFamily="34" charset="-128"/>
              </a:rPr>
              <a:t> </a:t>
            </a:r>
            <a:r>
              <a:rPr lang="fr-FR" altLang="en-US" sz="4000" b="1" dirty="0" smtClean="0">
                <a:solidFill>
                  <a:srgbClr val="147B33"/>
                </a:solidFill>
                <a:ea typeface="ＭＳ Ｐゴシック" pitchFamily="34" charset="-128"/>
              </a:rPr>
              <a:t>Des </a:t>
            </a:r>
            <a:r>
              <a:rPr lang="fr-FR" altLang="en-US" sz="4000" b="1" dirty="0">
                <a:solidFill>
                  <a:srgbClr val="147B33"/>
                </a:solidFill>
                <a:ea typeface="ＭＳ Ｐゴシック" pitchFamily="34" charset="-128"/>
              </a:rPr>
              <a:t>mesures </a:t>
            </a:r>
            <a:r>
              <a:rPr lang="fr-FR" altLang="en-US" sz="4000" b="1" dirty="0" smtClean="0">
                <a:solidFill>
                  <a:srgbClr val="147B33"/>
                </a:solidFill>
                <a:ea typeface="ＭＳ Ｐゴシック" pitchFamily="34" charset="-128"/>
              </a:rPr>
              <a:t>collectives pour </a:t>
            </a:r>
            <a:r>
              <a:rPr lang="fr-FR" altLang="en-US" sz="4000" b="1" dirty="0">
                <a:solidFill>
                  <a:srgbClr val="147B33"/>
                </a:solidFill>
                <a:ea typeface="ＭＳ Ｐゴシック" pitchFamily="34" charset="-128"/>
              </a:rPr>
              <a:t>les communautés autochtones et </a:t>
            </a:r>
            <a:r>
              <a:rPr lang="fr-FR" altLang="en-US" sz="4000" b="1" dirty="0" smtClean="0">
                <a:solidFill>
                  <a:srgbClr val="147B33"/>
                </a:solidFill>
                <a:ea typeface="ＭＳ Ｐゴシック" pitchFamily="34" charset="-128"/>
              </a:rPr>
              <a:t>locales</a:t>
            </a:r>
            <a:endParaRPr lang="en-CA" altLang="en-US" sz="4000" b="1" dirty="0" smtClean="0">
              <a:solidFill>
                <a:srgbClr val="147B33"/>
              </a:solidFill>
              <a:ea typeface="ＭＳ Ｐゴシック" pitchFamily="34" charset="-128"/>
            </a:endParaRPr>
          </a:p>
        </p:txBody>
      </p:sp>
      <p:sp>
        <p:nvSpPr>
          <p:cNvPr id="36867" name="Rectangle 4"/>
          <p:cNvSpPr>
            <a:spLocks noChangeArrowheads="1"/>
          </p:cNvSpPr>
          <p:nvPr/>
        </p:nvSpPr>
        <p:spPr bwMode="auto">
          <a:xfrm>
            <a:off x="35257" y="1717189"/>
            <a:ext cx="9108743"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9388"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636588"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50000"/>
              </a:lnSpc>
              <a:spcBef>
                <a:spcPct val="0"/>
              </a:spcBef>
              <a:buFontTx/>
              <a:buChar char="-"/>
            </a:pPr>
            <a:r>
              <a:rPr lang="es-ES" altLang="es-ES" i="1" dirty="0">
                <a:solidFill>
                  <a:srgbClr val="06240F"/>
                </a:solidFill>
              </a:rPr>
              <a:t> </a:t>
            </a:r>
            <a:r>
              <a:rPr lang="es-ES" altLang="es-ES" sz="3000" dirty="0" err="1">
                <a:solidFill>
                  <a:srgbClr val="06240F"/>
                </a:solidFill>
              </a:rPr>
              <a:t>P</a:t>
            </a:r>
            <a:r>
              <a:rPr lang="es-ES" altLang="es-ES" sz="3000" dirty="0" err="1" smtClean="0">
                <a:solidFill>
                  <a:srgbClr val="06240F"/>
                </a:solidFill>
              </a:rPr>
              <a:t>otentiellement</a:t>
            </a:r>
            <a:r>
              <a:rPr lang="es-ES" altLang="es-ES" sz="3000" dirty="0" smtClean="0">
                <a:solidFill>
                  <a:srgbClr val="06240F"/>
                </a:solidFill>
              </a:rPr>
              <a:t> une </a:t>
            </a:r>
            <a:r>
              <a:rPr lang="es-ES" altLang="es-ES" sz="3000" dirty="0" err="1" smtClean="0">
                <a:solidFill>
                  <a:srgbClr val="06240F"/>
                </a:solidFill>
              </a:rPr>
              <a:t>contribution</a:t>
            </a:r>
            <a:r>
              <a:rPr lang="es-ES" altLang="es-ES" sz="3000" dirty="0" smtClean="0">
                <a:solidFill>
                  <a:srgbClr val="06240F"/>
                </a:solidFill>
              </a:rPr>
              <a:t> </a:t>
            </a:r>
            <a:r>
              <a:rPr lang="es-ES" altLang="es-ES" sz="3000" dirty="0" err="1" smtClean="0">
                <a:solidFill>
                  <a:srgbClr val="06240F"/>
                </a:solidFill>
              </a:rPr>
              <a:t>nationale</a:t>
            </a:r>
            <a:r>
              <a:rPr lang="es-ES" altLang="es-ES" sz="3000" dirty="0" smtClean="0">
                <a:solidFill>
                  <a:srgbClr val="06240F"/>
                </a:solidFill>
              </a:rPr>
              <a:t> importante</a:t>
            </a:r>
            <a:endParaRPr lang="es-ES" altLang="es-ES" sz="3000" i="1" dirty="0">
              <a:solidFill>
                <a:srgbClr val="06240F"/>
              </a:solidFill>
            </a:endParaRPr>
          </a:p>
          <a:p>
            <a:pPr eaLnBrk="1" hangingPunct="1">
              <a:lnSpc>
                <a:spcPct val="150000"/>
              </a:lnSpc>
              <a:spcBef>
                <a:spcPct val="0"/>
              </a:spcBef>
              <a:buFontTx/>
              <a:buChar char="-"/>
            </a:pPr>
            <a:r>
              <a:rPr lang="es-ES" altLang="es-ES" sz="3000" dirty="0">
                <a:solidFill>
                  <a:srgbClr val="06240F"/>
                </a:solidFill>
              </a:rPr>
              <a:t> </a:t>
            </a:r>
            <a:r>
              <a:rPr lang="es-ES" altLang="es-ES" sz="3000" dirty="0" err="1" smtClean="0">
                <a:solidFill>
                  <a:srgbClr val="06240F"/>
                </a:solidFill>
              </a:rPr>
              <a:t>Méthodologies</a:t>
            </a:r>
            <a:r>
              <a:rPr lang="es-ES" altLang="es-ES" sz="3000" dirty="0" smtClean="0">
                <a:solidFill>
                  <a:srgbClr val="06240F"/>
                </a:solidFill>
              </a:rPr>
              <a:t> en </a:t>
            </a:r>
            <a:r>
              <a:rPr lang="es-ES" altLang="es-ES" sz="3000" dirty="0" err="1" smtClean="0">
                <a:solidFill>
                  <a:srgbClr val="06240F"/>
                </a:solidFill>
              </a:rPr>
              <a:t>cours</a:t>
            </a:r>
            <a:r>
              <a:rPr lang="es-ES" altLang="es-ES" sz="3000" dirty="0" smtClean="0">
                <a:solidFill>
                  <a:srgbClr val="06240F"/>
                </a:solidFill>
              </a:rPr>
              <a:t> </a:t>
            </a:r>
            <a:r>
              <a:rPr lang="es-ES" altLang="es-ES" sz="3000" dirty="0" err="1" smtClean="0">
                <a:solidFill>
                  <a:srgbClr val="06240F"/>
                </a:solidFill>
              </a:rPr>
              <a:t>d'élaboration</a:t>
            </a:r>
            <a:endParaRPr lang="es-ES" altLang="es-ES" sz="3000" dirty="0" smtClean="0">
              <a:solidFill>
                <a:srgbClr val="06240F"/>
              </a:solidFill>
            </a:endParaRPr>
          </a:p>
          <a:p>
            <a:pPr lvl="1" eaLnBrk="1" hangingPunct="1">
              <a:spcBef>
                <a:spcPct val="0"/>
              </a:spcBef>
              <a:buFontTx/>
              <a:buChar char="-"/>
            </a:pPr>
            <a:r>
              <a:rPr lang="es-ES" altLang="es-ES" sz="3200" dirty="0" smtClean="0">
                <a:solidFill>
                  <a:srgbClr val="06240F"/>
                </a:solidFill>
              </a:rPr>
              <a:t> </a:t>
            </a:r>
            <a:r>
              <a:rPr lang="fr-FR" altLang="es-ES" dirty="0" smtClean="0">
                <a:solidFill>
                  <a:srgbClr val="06240F"/>
                </a:solidFill>
              </a:rPr>
              <a:t>Projet de méthodologie présentée à la </a:t>
            </a:r>
            <a:r>
              <a:rPr lang="es-ES" altLang="es-ES" dirty="0" smtClean="0">
                <a:solidFill>
                  <a:srgbClr val="06240F"/>
                </a:solidFill>
              </a:rPr>
              <a:t>COP XII</a:t>
            </a:r>
          </a:p>
          <a:p>
            <a:pPr lvl="1" eaLnBrk="1" hangingPunct="1">
              <a:spcBef>
                <a:spcPct val="0"/>
              </a:spcBef>
              <a:buFontTx/>
              <a:buChar char="-"/>
            </a:pPr>
            <a:r>
              <a:rPr lang="es-ES" altLang="es-ES" dirty="0" smtClean="0"/>
              <a:t> “Atelier de dialogue” </a:t>
            </a:r>
            <a:r>
              <a:rPr lang="es-ES" altLang="es-ES" dirty="0"/>
              <a:t>Guatemala</a:t>
            </a:r>
          </a:p>
        </p:txBody>
      </p:sp>
      <p:pic>
        <p:nvPicPr>
          <p:cNvPr id="368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4346575"/>
            <a:ext cx="3378200" cy="219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6FDAAE09-8649-48E3-901B-6BE96CCA20BF}"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3687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F40AA904-F369-4929-8469-8B9CA428B97C}" type="slidenum">
              <a:rPr lang="en-US" altLang="en-US" sz="1200">
                <a:solidFill>
                  <a:srgbClr val="898989"/>
                </a:solidFill>
              </a:rPr>
              <a:pPr eaLnBrk="1" hangingPunct="1">
                <a:spcBef>
                  <a:spcPct val="0"/>
                </a:spcBef>
                <a:buFontTx/>
                <a:buNone/>
              </a:pPr>
              <a:t>37</a:t>
            </a:fld>
            <a:endParaRPr lang="en-US" altLang="en-US" sz="1200">
              <a:solidFill>
                <a:srgbClr val="898989"/>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838200" y="152400"/>
            <a:ext cx="8229600" cy="1143000"/>
          </a:xfrm>
        </p:spPr>
        <p:txBody>
          <a:bodyPr/>
          <a:lstStyle/>
          <a:p>
            <a:r>
              <a:rPr lang="fr-FR" altLang="en-US" sz="3200" b="1" dirty="0" smtClean="0">
                <a:solidFill>
                  <a:srgbClr val="147B33"/>
                </a:solidFill>
                <a:ea typeface="ＭＳ Ｐゴシック" pitchFamily="34" charset="-128"/>
              </a:rPr>
              <a:t>Orientation sur des </a:t>
            </a:r>
            <a:r>
              <a:rPr lang="fr-FR" altLang="en-US" sz="3200" b="1" dirty="0">
                <a:solidFill>
                  <a:srgbClr val="147B33"/>
                </a:solidFill>
                <a:ea typeface="ＭＳ Ｐゴシック" pitchFamily="34" charset="-128"/>
              </a:rPr>
              <a:t>mesures collectives </a:t>
            </a:r>
            <a:endParaRPr lang="en-US" altLang="en-US" sz="3200" b="1" dirty="0" smtClean="0">
              <a:solidFill>
                <a:srgbClr val="147B33"/>
              </a:solidFill>
              <a:ea typeface="ＭＳ Ｐゴシック" pitchFamily="34" charset="-128"/>
            </a:endParaRPr>
          </a:p>
        </p:txBody>
      </p:sp>
      <p:sp>
        <p:nvSpPr>
          <p:cNvPr id="37891" name="Content Placeholder 2"/>
          <p:cNvSpPr>
            <a:spLocks noGrp="1"/>
          </p:cNvSpPr>
          <p:nvPr>
            <p:ph idx="1"/>
          </p:nvPr>
        </p:nvSpPr>
        <p:spPr>
          <a:xfrm>
            <a:off x="533400" y="1676400"/>
            <a:ext cx="8229600" cy="4525963"/>
          </a:xfrm>
        </p:spPr>
        <p:txBody>
          <a:bodyPr/>
          <a:lstStyle/>
          <a:p>
            <a:r>
              <a:rPr lang="fr-FR" altLang="en-US" sz="2800" dirty="0" smtClean="0"/>
              <a:t>Évaluer la contribution de l'action collective par les communautés autochtones et locales constitue un travail important</a:t>
            </a:r>
            <a:endParaRPr lang="en-CA" altLang="en-US" sz="2800" dirty="0" smtClean="0"/>
          </a:p>
          <a:p>
            <a:r>
              <a:rPr lang="fr-FR" altLang="en-US" sz="2800" dirty="0" smtClean="0"/>
              <a:t>Promouvoir et mettre à profit l'action collective peut améliorer l'efficacité des politiques formelles et de réduire leur coût</a:t>
            </a:r>
            <a:endParaRPr lang="en-CA" altLang="en-US" sz="2800" dirty="0" smtClean="0"/>
          </a:p>
          <a:p>
            <a:r>
              <a:rPr lang="fr-FR" altLang="en-US" sz="2800" dirty="0" smtClean="0"/>
              <a:t>Monétisation peut être utile dans certains cas, afin d'améliorer la visibilité et la reconnaissance</a:t>
            </a:r>
            <a:r>
              <a:rPr lang="en-CA" altLang="en-US" sz="2800" dirty="0" smtClean="0"/>
              <a:t>. </a:t>
            </a:r>
            <a:endParaRPr lang="en-US" altLang="en-US" sz="3000" dirty="0" smtClean="0">
              <a:solidFill>
                <a:srgbClr val="FF0000"/>
              </a:solidFill>
              <a:cs typeface="Arial" panose="020B0604020202020204" pitchFamily="34" charset="0"/>
            </a:endParaRPr>
          </a:p>
        </p:txBody>
      </p:sp>
      <p:pic>
        <p:nvPicPr>
          <p:cNvPr id="37892"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76200"/>
            <a:ext cx="1447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736508EA-153E-488A-9F76-182B74D3E47E}"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3789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C942C09A-7657-4067-9957-7A6A26D81260}" type="slidenum">
              <a:rPr lang="en-US" altLang="en-US" sz="1200">
                <a:solidFill>
                  <a:srgbClr val="898989"/>
                </a:solidFill>
              </a:rPr>
              <a:pPr eaLnBrk="1" hangingPunct="1">
                <a:spcBef>
                  <a:spcPct val="0"/>
                </a:spcBef>
                <a:buFontTx/>
                <a:buNone/>
              </a:pPr>
              <a:t>38</a:t>
            </a:fld>
            <a:endParaRPr lang="en-US" altLang="en-US" sz="1200">
              <a:solidFill>
                <a:srgbClr val="898989"/>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fr-FR" altLang="en-US" sz="4000" b="1" dirty="0" smtClean="0">
                <a:solidFill>
                  <a:srgbClr val="147B33"/>
                </a:solidFill>
                <a:ea typeface="ＭＳ Ｐゴシック" pitchFamily="34" charset="-128"/>
              </a:rPr>
              <a:t>L'action collective des communautés autochtones et locales</a:t>
            </a:r>
            <a:endParaRPr lang="en-CA" altLang="en-US" sz="4000" b="1" dirty="0" smtClean="0">
              <a:solidFill>
                <a:srgbClr val="147B33"/>
              </a:solidFill>
              <a:ea typeface="ＭＳ Ｐゴシック" pitchFamily="34" charset="-128"/>
            </a:endParaRPr>
          </a:p>
        </p:txBody>
      </p:sp>
      <p:sp>
        <p:nvSpPr>
          <p:cNvPr id="38915"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2A9245AF-512E-4CA8-81AF-024166CFB7FD}"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3891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F7E99527-F968-4DB1-8CE2-CCB4A4E5AEBF}" type="slidenum">
              <a:rPr lang="en-US" altLang="en-US" sz="1200">
                <a:solidFill>
                  <a:srgbClr val="898989"/>
                </a:solidFill>
              </a:rPr>
              <a:pPr eaLnBrk="1" hangingPunct="1">
                <a:spcBef>
                  <a:spcPct val="0"/>
                </a:spcBef>
                <a:buFontTx/>
                <a:buNone/>
              </a:pPr>
              <a:t>39</a:t>
            </a:fld>
            <a:endParaRPr lang="en-US" altLang="en-US" sz="1200">
              <a:solidFill>
                <a:srgbClr val="898989"/>
              </a:solidFill>
            </a:endParaRPr>
          </a:p>
        </p:txBody>
      </p:sp>
      <p:pic>
        <p:nvPicPr>
          <p:cNvPr id="38917" name="Picture 7"/>
          <p:cNvPicPr>
            <a:picLocks noChangeAspect="1" noChangeArrowheads="1"/>
          </p:cNvPicPr>
          <p:nvPr/>
        </p:nvPicPr>
        <p:blipFill>
          <a:blip r:embed="rId3">
            <a:extLst>
              <a:ext uri="{28A0092B-C50C-407E-A947-70E740481C1C}">
                <a14:useLocalDpi xmlns:a14="http://schemas.microsoft.com/office/drawing/2010/main" val="0"/>
              </a:ext>
            </a:extLst>
          </a:blip>
          <a:srcRect l="16666" t="17285" r="18483" b="12440"/>
          <a:stretch>
            <a:fillRect/>
          </a:stretch>
        </p:blipFill>
        <p:spPr bwMode="auto">
          <a:xfrm>
            <a:off x="838200" y="1417638"/>
            <a:ext cx="8001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sz="3200" b="1" smtClean="0">
                <a:solidFill>
                  <a:srgbClr val="147B33"/>
                </a:solidFill>
                <a:ea typeface="ＭＳ Ｐゴシック" pitchFamily="34" charset="-128"/>
              </a:rPr>
              <a:t>Les dépenses intérieures: </a:t>
            </a:r>
            <a:r>
              <a:rPr lang="en-US" altLang="en-US" sz="3200" b="1" dirty="0" smtClean="0">
                <a:solidFill>
                  <a:srgbClr val="147B33"/>
                </a:solidFill>
                <a:ea typeface="ＭＳ Ｐゴシック" pitchFamily="34" charset="-128"/>
              </a:rPr>
              <a:t>résumé</a:t>
            </a:r>
          </a:p>
        </p:txBody>
      </p:sp>
      <p:sp>
        <p:nvSpPr>
          <p:cNvPr id="39939" name="Content Placeholder 2"/>
          <p:cNvSpPr>
            <a:spLocks noGrp="1"/>
          </p:cNvSpPr>
          <p:nvPr>
            <p:ph idx="1"/>
          </p:nvPr>
        </p:nvSpPr>
        <p:spPr>
          <a:xfrm>
            <a:off x="381000" y="1798638"/>
            <a:ext cx="8229600" cy="4525962"/>
          </a:xfrm>
        </p:spPr>
        <p:txBody>
          <a:bodyPr/>
          <a:lstStyle/>
          <a:p>
            <a:r>
              <a:rPr lang="fr-FR" altLang="en-US" sz="2800" dirty="0" smtClean="0"/>
              <a:t>Étape cruciale dans l'évaluation des déficits en matière de financement et en élaborant des plans de financement nationaux</a:t>
            </a:r>
          </a:p>
          <a:p>
            <a:r>
              <a:rPr lang="fr-FR" altLang="en-US" sz="2800" dirty="0" smtClean="0"/>
              <a:t>Coopération avec la finance / les bureaux statistiques afin d'éviter la duplication des efforts dans la collecte de données, etc.</a:t>
            </a:r>
            <a:endParaRPr lang="en-US" altLang="en-US" sz="3000" dirty="0" smtClean="0">
              <a:solidFill>
                <a:srgbClr val="FF0000"/>
              </a:solidFill>
              <a:cs typeface="Arial" panose="020B0604020202020204" pitchFamily="34" charset="0"/>
            </a:endParaRPr>
          </a:p>
        </p:txBody>
      </p:sp>
      <p:pic>
        <p:nvPicPr>
          <p:cNvPr id="39940"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76200"/>
            <a:ext cx="1447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D9FECBEC-541F-4D84-B66A-02C8BF4ABCDB}"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3994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4DD3FDF0-0928-4ACF-8899-BA0F4FE83750}" type="slidenum">
              <a:rPr lang="en-US" altLang="en-US" sz="1200">
                <a:solidFill>
                  <a:srgbClr val="898989"/>
                </a:solidFill>
              </a:rPr>
              <a:pPr eaLnBrk="1" hangingPunct="1">
                <a:spcBef>
                  <a:spcPct val="0"/>
                </a:spcBef>
                <a:buFontTx/>
                <a:buNone/>
              </a:pPr>
              <a:t>40</a:t>
            </a:fld>
            <a:endParaRPr lang="en-US" altLang="en-US" sz="1200">
              <a:solidFill>
                <a:srgbClr val="898989"/>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762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2" name="Title 1"/>
          <p:cNvSpPr>
            <a:spLocks noGrp="1"/>
          </p:cNvSpPr>
          <p:nvPr>
            <p:ph type="title"/>
          </p:nvPr>
        </p:nvSpPr>
        <p:spPr>
          <a:xfrm>
            <a:off x="685800" y="228600"/>
            <a:ext cx="8229600" cy="1143000"/>
          </a:xfrm>
        </p:spPr>
        <p:txBody>
          <a:bodyPr/>
          <a:lstStyle/>
          <a:p>
            <a:r>
              <a:rPr lang="en-CA" altLang="en-US" sz="3600" b="1" dirty="0" smtClean="0">
                <a:solidFill>
                  <a:srgbClr val="147B33"/>
                </a:solidFill>
                <a:ea typeface="ＭＳ Ｐゴシック" pitchFamily="34" charset="-128"/>
              </a:rPr>
              <a:t>5. </a:t>
            </a:r>
            <a:r>
              <a:rPr lang="fr-FR" altLang="en-US" sz="3600" b="1" dirty="0">
                <a:solidFill>
                  <a:srgbClr val="147B33"/>
                </a:solidFill>
                <a:ea typeface="ＭＳ Ｐゴシック" pitchFamily="34" charset="-128"/>
              </a:rPr>
              <a:t>Les </a:t>
            </a:r>
            <a:r>
              <a:rPr lang="fr-FR" altLang="en-US" sz="3600" b="1" dirty="0" smtClean="0">
                <a:solidFill>
                  <a:srgbClr val="147B33"/>
                </a:solidFill>
                <a:ea typeface="ＭＳ Ｐゴシック" pitchFamily="34" charset="-128"/>
              </a:rPr>
              <a:t>besoins</a:t>
            </a:r>
            <a:r>
              <a:rPr lang="fr-FR" altLang="en-US" sz="3600" b="1" dirty="0">
                <a:solidFill>
                  <a:srgbClr val="147B33"/>
                </a:solidFill>
                <a:ea typeface="ＭＳ Ｐゴシック" pitchFamily="34" charset="-128"/>
              </a:rPr>
              <a:t>, les déficits et les priorités en matière de </a:t>
            </a:r>
            <a:r>
              <a:rPr lang="fr-FR" altLang="en-US" sz="3600" b="1" dirty="0" smtClean="0">
                <a:solidFill>
                  <a:srgbClr val="147B33"/>
                </a:solidFill>
                <a:ea typeface="ＭＳ Ｐゴシック" pitchFamily="34" charset="-128"/>
              </a:rPr>
              <a:t>financement</a:t>
            </a:r>
            <a:endParaRPr lang="en-CA" altLang="en-US" sz="3600" b="1" dirty="0" smtClean="0">
              <a:solidFill>
                <a:srgbClr val="147B33"/>
              </a:solidFill>
              <a:ea typeface="ＭＳ Ｐゴシック" pitchFamily="34" charset="-128"/>
            </a:endParaRPr>
          </a:p>
        </p:txBody>
      </p:sp>
      <p:sp>
        <p:nvSpPr>
          <p:cNvPr id="6" name="Content Placeholder 2"/>
          <p:cNvSpPr>
            <a:spLocks noGrp="1"/>
          </p:cNvSpPr>
          <p:nvPr>
            <p:ph idx="1"/>
          </p:nvPr>
        </p:nvSpPr>
        <p:spPr>
          <a:xfrm>
            <a:off x="446964" y="1524000"/>
            <a:ext cx="8229600" cy="4832350"/>
          </a:xfrm>
        </p:spPr>
        <p:txBody>
          <a:bodyPr/>
          <a:lstStyle/>
          <a:p>
            <a:pPr algn="ctr">
              <a:buFont typeface="Arial" charset="0"/>
              <a:buNone/>
              <a:defRPr/>
            </a:pPr>
            <a:r>
              <a:rPr lang="fr-FR" altLang="es-ES" sz="4000" dirty="0" smtClean="0">
                <a:solidFill>
                  <a:srgbClr val="FF6600"/>
                </a:solidFill>
              </a:rPr>
              <a:t>Besoin de financement </a:t>
            </a:r>
            <a:r>
              <a:rPr lang="fr-FR" altLang="es-ES" sz="4000" dirty="0">
                <a:solidFill>
                  <a:srgbClr val="FF6600"/>
                </a:solidFill>
              </a:rPr>
              <a:t>vs ressources disponibles</a:t>
            </a:r>
            <a:endParaRPr lang="en-CA" altLang="es-ES" sz="1600" dirty="0" smtClean="0">
              <a:solidFill>
                <a:srgbClr val="FF6600"/>
              </a:solidFill>
            </a:endParaRPr>
          </a:p>
          <a:p>
            <a:pPr>
              <a:buFont typeface="Arial" charset="0"/>
              <a:buChar char="•"/>
              <a:defRPr/>
            </a:pPr>
            <a:r>
              <a:rPr lang="fr-FR" altLang="es-ES" dirty="0" smtClean="0">
                <a:solidFill>
                  <a:srgbClr val="147B33"/>
                </a:solidFill>
                <a:latin typeface="+mj-lt"/>
                <a:ea typeface="ＭＳ Ｐゴシック" pitchFamily="34" charset="-128"/>
                <a:cs typeface="+mj-cs"/>
              </a:rPr>
              <a:t>Identifier </a:t>
            </a:r>
            <a:r>
              <a:rPr lang="fr-FR" altLang="es-ES" dirty="0">
                <a:solidFill>
                  <a:srgbClr val="147B33"/>
                </a:solidFill>
                <a:latin typeface="+mj-lt"/>
                <a:ea typeface="ＭＳ Ｐゴシック" pitchFamily="34" charset="-128"/>
                <a:cs typeface="+mj-cs"/>
              </a:rPr>
              <a:t>et </a:t>
            </a:r>
            <a:r>
              <a:rPr lang="fr-FR" altLang="es-ES" dirty="0" smtClean="0">
                <a:solidFill>
                  <a:srgbClr val="147B33"/>
                </a:solidFill>
                <a:latin typeface="+mj-lt"/>
                <a:ea typeface="ＭＳ Ｐゴシック" pitchFamily="34" charset="-128"/>
                <a:cs typeface="+mj-cs"/>
              </a:rPr>
              <a:t>présenter les rapports régulièrement </a:t>
            </a:r>
            <a:r>
              <a:rPr lang="fr-FR" altLang="es-ES" dirty="0">
                <a:solidFill>
                  <a:srgbClr val="147B33"/>
                </a:solidFill>
                <a:latin typeface="+mj-lt"/>
                <a:ea typeface="ＭＳ Ｐゴシック" pitchFamily="34" charset="-128"/>
                <a:cs typeface="+mj-cs"/>
              </a:rPr>
              <a:t>au niveau national</a:t>
            </a:r>
            <a:r>
              <a:rPr lang="en-CA" altLang="es-ES" dirty="0" smtClean="0">
                <a:solidFill>
                  <a:srgbClr val="147B33"/>
                </a:solidFill>
                <a:latin typeface="+mj-lt"/>
                <a:ea typeface="ＭＳ Ｐゴシック" pitchFamily="34" charset="-128"/>
                <a:cs typeface="+mj-cs"/>
              </a:rPr>
              <a:t>;</a:t>
            </a:r>
          </a:p>
          <a:p>
            <a:pPr>
              <a:buFont typeface="Arial" charset="0"/>
              <a:buChar char="•"/>
              <a:defRPr/>
            </a:pPr>
            <a:r>
              <a:rPr lang="fr-FR" altLang="es-ES" dirty="0">
                <a:solidFill>
                  <a:srgbClr val="147B33"/>
                </a:solidFill>
                <a:latin typeface="+mj-lt"/>
                <a:ea typeface="ＭＳ Ｐゴシック" pitchFamily="34" charset="-128"/>
                <a:cs typeface="+mj-cs"/>
              </a:rPr>
              <a:t>Souvent </a:t>
            </a:r>
            <a:r>
              <a:rPr lang="fr-FR" altLang="es-ES" dirty="0" smtClean="0">
                <a:solidFill>
                  <a:srgbClr val="147B33"/>
                </a:solidFill>
                <a:latin typeface="+mj-lt"/>
                <a:ea typeface="ＭＳ Ｐゴシック" pitchFamily="34" charset="-128"/>
                <a:cs typeface="+mj-cs"/>
              </a:rPr>
              <a:t>fait partie du processus </a:t>
            </a:r>
            <a:r>
              <a:rPr lang="fr-FR" altLang="es-ES" dirty="0">
                <a:solidFill>
                  <a:srgbClr val="147B33"/>
                </a:solidFill>
                <a:latin typeface="+mj-lt"/>
                <a:ea typeface="ＭＳ Ｐゴシック" pitchFamily="34" charset="-128"/>
                <a:cs typeface="+mj-cs"/>
              </a:rPr>
              <a:t>des SPANB, mais peut aussi être entrepris séparément</a:t>
            </a:r>
            <a:r>
              <a:rPr lang="en-CA" altLang="es-ES" dirty="0" smtClean="0">
                <a:solidFill>
                  <a:srgbClr val="147B33"/>
                </a:solidFill>
                <a:latin typeface="+mj-lt"/>
                <a:ea typeface="ＭＳ Ｐゴシック" pitchFamily="34" charset="-128"/>
                <a:cs typeface="+mj-cs"/>
              </a:rPr>
              <a:t>; </a:t>
            </a:r>
          </a:p>
          <a:p>
            <a:pPr>
              <a:buFont typeface="Arial" charset="0"/>
              <a:buChar char="•"/>
              <a:defRPr/>
            </a:pPr>
            <a:r>
              <a:rPr lang="en-CA" altLang="es-ES" dirty="0" smtClean="0">
                <a:solidFill>
                  <a:srgbClr val="147B33"/>
                </a:solidFill>
                <a:latin typeface="+mj-lt"/>
                <a:ea typeface="ＭＳ Ｐゴシック" pitchFamily="34" charset="-128"/>
                <a:cs typeface="+mj-cs"/>
              </a:rPr>
              <a:t> </a:t>
            </a:r>
            <a:r>
              <a:rPr lang="fr-FR" altLang="es-ES" dirty="0" smtClean="0">
                <a:solidFill>
                  <a:srgbClr val="147B33"/>
                </a:solidFill>
                <a:latin typeface="+mj-lt"/>
                <a:ea typeface="ＭＳ Ｐゴシック" pitchFamily="34" charset="-128"/>
                <a:cs typeface="+mj-cs"/>
              </a:rPr>
              <a:t>Pas seulement des évaluations </a:t>
            </a:r>
            <a:r>
              <a:rPr lang="fr-FR" altLang="es-ES" dirty="0">
                <a:solidFill>
                  <a:srgbClr val="147B33"/>
                </a:solidFill>
                <a:latin typeface="+mj-lt"/>
                <a:ea typeface="ＭＳ Ｐゴシック" pitchFamily="34" charset="-128"/>
                <a:cs typeface="+mj-cs"/>
              </a:rPr>
              <a:t>techniques, mais aussi </a:t>
            </a:r>
            <a:r>
              <a:rPr lang="fr-FR" altLang="es-ES" dirty="0" smtClean="0">
                <a:solidFill>
                  <a:srgbClr val="147B33"/>
                </a:solidFill>
                <a:latin typeface="+mj-lt"/>
                <a:ea typeface="ＭＳ Ｐゴシック" pitchFamily="34" charset="-128"/>
                <a:cs typeface="+mj-cs"/>
              </a:rPr>
              <a:t>le </a:t>
            </a:r>
            <a:r>
              <a:rPr lang="fr-FR" altLang="es-ES" dirty="0">
                <a:solidFill>
                  <a:srgbClr val="147B33"/>
                </a:solidFill>
                <a:latin typeface="+mj-lt"/>
                <a:ea typeface="ＭＳ Ｐゴシック" pitchFamily="34" charset="-128"/>
                <a:cs typeface="+mj-cs"/>
              </a:rPr>
              <a:t>consensus entre </a:t>
            </a:r>
            <a:r>
              <a:rPr lang="fr-FR" altLang="es-ES" dirty="0" smtClean="0">
                <a:solidFill>
                  <a:srgbClr val="147B33"/>
                </a:solidFill>
                <a:latin typeface="+mj-lt"/>
                <a:ea typeface="ＭＳ Ｐゴシック" pitchFamily="34" charset="-128"/>
                <a:cs typeface="+mj-cs"/>
              </a:rPr>
              <a:t>les parties prenantes</a:t>
            </a:r>
            <a:r>
              <a:rPr lang="en-CA" altLang="es-ES" dirty="0" smtClean="0">
                <a:solidFill>
                  <a:srgbClr val="147B33"/>
                </a:solidFill>
                <a:latin typeface="+mj-lt"/>
                <a:ea typeface="ＭＳ Ｐゴシック" pitchFamily="34" charset="-128"/>
                <a:cs typeface="+mj-cs"/>
              </a:rPr>
              <a:t>;</a:t>
            </a:r>
          </a:p>
          <a:p>
            <a:pPr>
              <a:buFont typeface="Arial" charset="0"/>
              <a:buChar char="•"/>
              <a:defRPr/>
            </a:pPr>
            <a:endParaRPr lang="en-US" altLang="en-US" dirty="0" smtClean="0">
              <a:solidFill>
                <a:srgbClr val="FF6600"/>
              </a:solidFill>
            </a:endParaRPr>
          </a:p>
        </p:txBody>
      </p:sp>
      <p:sp>
        <p:nvSpPr>
          <p:cNvPr id="40965"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D0F06A16-7F67-4703-989C-F5BB44BDDFBB}"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dirty="0" smtClean="0">
              <a:solidFill>
                <a:srgbClr val="898989"/>
              </a:solidFill>
              <a:cs typeface="Arial" panose="020B0604020202020204" pitchFamily="34" charset="0"/>
            </a:endParaRPr>
          </a:p>
        </p:txBody>
      </p:sp>
      <p:sp>
        <p:nvSpPr>
          <p:cNvPr id="4096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9F5251CC-B6F8-434C-93F2-0C500879129C}" type="slidenum">
              <a:rPr lang="en-US" altLang="en-US" sz="1200">
                <a:solidFill>
                  <a:srgbClr val="898989"/>
                </a:solidFill>
              </a:rPr>
              <a:pPr eaLnBrk="1" hangingPunct="1">
                <a:spcBef>
                  <a:spcPct val="0"/>
                </a:spcBef>
                <a:buFontTx/>
                <a:buNone/>
              </a:pPr>
              <a:t>41</a:t>
            </a:fld>
            <a:endParaRPr lang="en-US" altLang="en-US" sz="1200" dirty="0">
              <a:solidFill>
                <a:srgbClr val="898989"/>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7"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762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6" name="Title 1"/>
          <p:cNvSpPr>
            <a:spLocks noGrp="1"/>
          </p:cNvSpPr>
          <p:nvPr>
            <p:ph type="title"/>
          </p:nvPr>
        </p:nvSpPr>
        <p:spPr>
          <a:xfrm>
            <a:off x="1355678" y="164994"/>
            <a:ext cx="7178722" cy="1143000"/>
          </a:xfrm>
        </p:spPr>
        <p:txBody>
          <a:bodyPr/>
          <a:lstStyle/>
          <a:p>
            <a:r>
              <a:rPr lang="fr-FR" altLang="en-US" sz="4000" b="1" dirty="0" smtClean="0">
                <a:solidFill>
                  <a:srgbClr val="147B33"/>
                </a:solidFill>
                <a:ea typeface="ＭＳ Ｐゴシック" pitchFamily="34" charset="-128"/>
              </a:rPr>
              <a:t>Les besoins de financement,</a:t>
            </a:r>
            <a:br>
              <a:rPr lang="fr-FR" altLang="en-US" sz="4000" b="1" dirty="0" smtClean="0">
                <a:solidFill>
                  <a:srgbClr val="147B33"/>
                </a:solidFill>
                <a:ea typeface="ＭＳ Ｐゴシック" pitchFamily="34" charset="-128"/>
              </a:rPr>
            </a:br>
            <a:r>
              <a:rPr lang="fr-FR" altLang="en-US" sz="4000" b="1" dirty="0" smtClean="0">
                <a:solidFill>
                  <a:srgbClr val="147B33"/>
                </a:solidFill>
                <a:ea typeface="ＭＳ Ｐゴシック" pitchFamily="34" charset="-128"/>
              </a:rPr>
              <a:t> les déficits et les priorités</a:t>
            </a:r>
            <a:endParaRPr lang="en-CA" altLang="en-US" sz="4000" b="1" dirty="0" smtClean="0">
              <a:solidFill>
                <a:srgbClr val="147B33"/>
              </a:solidFill>
              <a:ea typeface="ＭＳ Ｐゴシック" pitchFamily="34" charset="-128"/>
            </a:endParaRPr>
          </a:p>
        </p:txBody>
      </p:sp>
      <p:sp>
        <p:nvSpPr>
          <p:cNvPr id="41988" name="TextBox 7"/>
          <p:cNvSpPr txBox="1">
            <a:spLocks noChangeArrowheads="1"/>
          </p:cNvSpPr>
          <p:nvPr/>
        </p:nvSpPr>
        <p:spPr bwMode="auto">
          <a:xfrm>
            <a:off x="228600" y="1600200"/>
            <a:ext cx="18853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CA" altLang="en-US" sz="2400" dirty="0" err="1" smtClean="0">
                <a:solidFill>
                  <a:srgbClr val="FF6600"/>
                </a:solidFill>
              </a:rPr>
              <a:t>Détail</a:t>
            </a:r>
            <a:r>
              <a:rPr lang="en-CA" altLang="en-US" sz="2400" dirty="0" smtClean="0">
                <a:solidFill>
                  <a:srgbClr val="FF6600"/>
                </a:solidFill>
              </a:rPr>
              <a:t> des </a:t>
            </a:r>
            <a:r>
              <a:rPr lang="en-CA" altLang="en-US" sz="2400" dirty="0" err="1" smtClean="0">
                <a:solidFill>
                  <a:srgbClr val="FF6600"/>
                </a:solidFill>
              </a:rPr>
              <a:t>coûts</a:t>
            </a:r>
            <a:r>
              <a:rPr lang="en-CA" altLang="en-US" sz="2400" dirty="0" smtClean="0">
                <a:solidFill>
                  <a:srgbClr val="FF6600"/>
                </a:solidFill>
              </a:rPr>
              <a:t> SPANB</a:t>
            </a:r>
            <a:endParaRPr lang="en-CA" altLang="en-US" sz="2400" dirty="0">
              <a:solidFill>
                <a:srgbClr val="FF6600"/>
              </a:solidFill>
            </a:endParaRPr>
          </a:p>
        </p:txBody>
      </p:sp>
      <p:sp>
        <p:nvSpPr>
          <p:cNvPr id="10" name="Right Arrow 9"/>
          <p:cNvSpPr/>
          <p:nvPr/>
        </p:nvSpPr>
        <p:spPr>
          <a:xfrm rot="5400000">
            <a:off x="7010400" y="3235325"/>
            <a:ext cx="762000" cy="304800"/>
          </a:xfrm>
          <a:prstGeom prst="rightArrow">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1990" name="TextBox 10"/>
          <p:cNvSpPr txBox="1">
            <a:spLocks noChangeArrowheads="1"/>
          </p:cNvSpPr>
          <p:nvPr/>
        </p:nvSpPr>
        <p:spPr bwMode="auto">
          <a:xfrm>
            <a:off x="6599237" y="1638620"/>
            <a:ext cx="258762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CA" altLang="en-US" sz="2400" dirty="0" smtClean="0">
                <a:solidFill>
                  <a:srgbClr val="FF6600"/>
                </a:solidFill>
              </a:rPr>
              <a:t>Actions </a:t>
            </a:r>
            <a:r>
              <a:rPr lang="en-CA" altLang="en-US" sz="2400" dirty="0" err="1" smtClean="0">
                <a:solidFill>
                  <a:srgbClr val="FF6600"/>
                </a:solidFill>
              </a:rPr>
              <a:t>prioritaires</a:t>
            </a:r>
            <a:r>
              <a:rPr lang="en-CA" altLang="en-US" sz="2400" dirty="0" smtClean="0">
                <a:solidFill>
                  <a:srgbClr val="FF6600"/>
                </a:solidFill>
              </a:rPr>
              <a:t> des SPANB</a:t>
            </a:r>
            <a:endParaRPr lang="en-CA" altLang="en-US" sz="2400" dirty="0">
              <a:solidFill>
                <a:srgbClr val="FF6600"/>
              </a:solidFill>
            </a:endParaRPr>
          </a:p>
        </p:txBody>
      </p:sp>
      <p:sp>
        <p:nvSpPr>
          <p:cNvPr id="41991" name="TextBox 12"/>
          <p:cNvSpPr txBox="1">
            <a:spLocks noChangeArrowheads="1"/>
          </p:cNvSpPr>
          <p:nvPr/>
        </p:nvSpPr>
        <p:spPr bwMode="auto">
          <a:xfrm>
            <a:off x="2366493" y="1207643"/>
            <a:ext cx="277859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CA" altLang="en-US" sz="2400" dirty="0" err="1" smtClean="0">
                <a:solidFill>
                  <a:srgbClr val="FF6600"/>
                </a:solidFill>
              </a:rPr>
              <a:t>Chiffres</a:t>
            </a:r>
            <a:r>
              <a:rPr lang="en-CA" altLang="en-US" sz="2400" dirty="0" smtClean="0">
                <a:solidFill>
                  <a:srgbClr val="FF6600"/>
                </a:solidFill>
              </a:rPr>
              <a:t> de 4.1 </a:t>
            </a:r>
            <a:r>
              <a:rPr lang="en-CA" altLang="en-US" sz="2400" dirty="0" err="1" smtClean="0">
                <a:solidFill>
                  <a:srgbClr val="FF6600"/>
                </a:solidFill>
              </a:rPr>
              <a:t>peuvent</a:t>
            </a:r>
            <a:r>
              <a:rPr lang="en-CA" altLang="en-US" sz="2400" dirty="0" smtClean="0">
                <a:solidFill>
                  <a:srgbClr val="FF6600"/>
                </a:solidFill>
              </a:rPr>
              <a:t> </a:t>
            </a:r>
            <a:r>
              <a:rPr lang="en-CA" altLang="en-US" sz="2400" dirty="0" err="1" smtClean="0">
                <a:solidFill>
                  <a:srgbClr val="FF6600"/>
                </a:solidFill>
              </a:rPr>
              <a:t>être</a:t>
            </a:r>
            <a:r>
              <a:rPr lang="en-CA" altLang="en-US" sz="2400" dirty="0" smtClean="0">
                <a:solidFill>
                  <a:srgbClr val="FF6600"/>
                </a:solidFill>
              </a:rPr>
              <a:t> utilises pour </a:t>
            </a:r>
            <a:r>
              <a:rPr lang="en-CA" altLang="en-US" sz="2400" dirty="0" err="1" smtClean="0">
                <a:solidFill>
                  <a:srgbClr val="FF6600"/>
                </a:solidFill>
              </a:rPr>
              <a:t>extrapoler</a:t>
            </a:r>
            <a:endParaRPr lang="en-CA" altLang="en-US" sz="2400" dirty="0">
              <a:solidFill>
                <a:srgbClr val="FF6600"/>
              </a:solidFill>
            </a:endParaRPr>
          </a:p>
        </p:txBody>
      </p:sp>
      <p:sp>
        <p:nvSpPr>
          <p:cNvPr id="41992" name="TextBox 13"/>
          <p:cNvSpPr txBox="1">
            <a:spLocks noChangeArrowheads="1"/>
          </p:cNvSpPr>
          <p:nvPr/>
        </p:nvSpPr>
        <p:spPr bwMode="auto">
          <a:xfrm>
            <a:off x="5257800" y="1941513"/>
            <a:ext cx="16779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CA" altLang="en-US" sz="2400" dirty="0">
                <a:solidFill>
                  <a:srgbClr val="FF6600"/>
                </a:solidFill>
              </a:rPr>
              <a:t>1 </a:t>
            </a:r>
            <a:r>
              <a:rPr lang="en-CA" altLang="en-US" sz="2400" dirty="0" err="1" smtClean="0">
                <a:solidFill>
                  <a:srgbClr val="FF6600"/>
                </a:solidFill>
              </a:rPr>
              <a:t>moins</a:t>
            </a:r>
            <a:r>
              <a:rPr lang="en-CA" altLang="en-US" sz="2400" dirty="0" smtClean="0">
                <a:solidFill>
                  <a:srgbClr val="FF6600"/>
                </a:solidFill>
              </a:rPr>
              <a:t> 2</a:t>
            </a:r>
            <a:endParaRPr lang="en-CA" altLang="en-US" sz="2400" dirty="0">
              <a:solidFill>
                <a:srgbClr val="FF6600"/>
              </a:solidFill>
            </a:endParaRPr>
          </a:p>
        </p:txBody>
      </p:sp>
      <p:pic>
        <p:nvPicPr>
          <p:cNvPr id="41993" name="Picture 12"/>
          <p:cNvPicPr>
            <a:picLocks noChangeAspect="1" noChangeArrowheads="1"/>
          </p:cNvPicPr>
          <p:nvPr/>
        </p:nvPicPr>
        <p:blipFill>
          <a:blip r:embed="rId4">
            <a:extLst>
              <a:ext uri="{28A0092B-C50C-407E-A947-70E740481C1C}">
                <a14:useLocalDpi xmlns:a14="http://schemas.microsoft.com/office/drawing/2010/main" val="0"/>
              </a:ext>
            </a:extLst>
          </a:blip>
          <a:srcRect l="11653" t="8939" r="12109" b="9937"/>
          <a:stretch>
            <a:fillRect/>
          </a:stretch>
        </p:blipFill>
        <p:spPr bwMode="auto">
          <a:xfrm>
            <a:off x="463550" y="2346325"/>
            <a:ext cx="861060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ight Arrow 11"/>
          <p:cNvSpPr/>
          <p:nvPr/>
        </p:nvSpPr>
        <p:spPr>
          <a:xfrm rot="5400000">
            <a:off x="3471704" y="2740186"/>
            <a:ext cx="722311" cy="45719"/>
          </a:xfrm>
          <a:prstGeom prst="rightArrow">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Right Arrow 8"/>
          <p:cNvSpPr/>
          <p:nvPr/>
        </p:nvSpPr>
        <p:spPr>
          <a:xfrm rot="2480111" flipV="1">
            <a:off x="952500" y="2779713"/>
            <a:ext cx="1595438" cy="52387"/>
          </a:xfrm>
          <a:prstGeom prst="rightArrow">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4" name="Right Arrow 13"/>
          <p:cNvSpPr/>
          <p:nvPr/>
        </p:nvSpPr>
        <p:spPr>
          <a:xfrm rot="6470681">
            <a:off x="5137150" y="2865438"/>
            <a:ext cx="1258887" cy="46038"/>
          </a:xfrm>
          <a:prstGeom prst="rightArrow">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41997"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9D11A4EB-1E31-4DE0-8643-EA782337BBDA}"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4199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EC3B40E0-32B3-42CA-BB2B-4842E552401E}" type="slidenum">
              <a:rPr lang="en-US" altLang="en-US" sz="1200">
                <a:solidFill>
                  <a:srgbClr val="898989"/>
                </a:solidFill>
              </a:rPr>
              <a:pPr eaLnBrk="1" hangingPunct="1">
                <a:spcBef>
                  <a:spcPct val="0"/>
                </a:spcBef>
                <a:buFontTx/>
                <a:buNone/>
              </a:pPr>
              <a:t>42</a:t>
            </a:fld>
            <a:endParaRPr lang="en-US" altLang="en-US" sz="1200">
              <a:solidFill>
                <a:srgbClr val="898989"/>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904875" y="227013"/>
            <a:ext cx="8229600" cy="1143000"/>
          </a:xfrm>
        </p:spPr>
        <p:txBody>
          <a:bodyPr/>
          <a:lstStyle/>
          <a:p>
            <a:r>
              <a:rPr lang="en-CA" altLang="en-US" sz="4000" b="1" dirty="0" smtClean="0">
                <a:solidFill>
                  <a:srgbClr val="147B33"/>
                </a:solidFill>
                <a:ea typeface="ＭＳ Ｐゴシック" pitchFamily="34" charset="-128"/>
              </a:rPr>
              <a:t> Comment </a:t>
            </a:r>
            <a:r>
              <a:rPr lang="en-CA" altLang="en-US" sz="4000" b="1" dirty="0" err="1" smtClean="0">
                <a:solidFill>
                  <a:srgbClr val="147B33"/>
                </a:solidFill>
                <a:ea typeface="ＭＳ Ｐゴシック" pitchFamily="34" charset="-128"/>
              </a:rPr>
              <a:t>déterminer</a:t>
            </a:r>
            <a:r>
              <a:rPr lang="en-CA" altLang="en-US" sz="4000" b="1" dirty="0" smtClean="0">
                <a:solidFill>
                  <a:srgbClr val="147B33"/>
                </a:solidFill>
                <a:ea typeface="ＭＳ Ｐゴシック" pitchFamily="34" charset="-128"/>
              </a:rPr>
              <a:t> les </a:t>
            </a:r>
            <a:r>
              <a:rPr lang="en-CA" altLang="en-US" sz="4000" b="1" dirty="0" err="1" smtClean="0">
                <a:solidFill>
                  <a:srgbClr val="147B33"/>
                </a:solidFill>
                <a:ea typeface="ＭＳ Ｐゴシック" pitchFamily="34" charset="-128"/>
              </a:rPr>
              <a:t>besoins</a:t>
            </a:r>
            <a:r>
              <a:rPr lang="en-CA" altLang="en-US" sz="4000" b="1" dirty="0" smtClean="0">
                <a:solidFill>
                  <a:srgbClr val="147B33"/>
                </a:solidFill>
                <a:ea typeface="ＭＳ Ｐゴシック" pitchFamily="34" charset="-128"/>
              </a:rPr>
              <a:t/>
            </a:r>
            <a:br>
              <a:rPr lang="en-CA" altLang="en-US" sz="4000" b="1" dirty="0" smtClean="0">
                <a:solidFill>
                  <a:srgbClr val="147B33"/>
                </a:solidFill>
                <a:ea typeface="ＭＳ Ｐゴシック" pitchFamily="34" charset="-128"/>
              </a:rPr>
            </a:br>
            <a:r>
              <a:rPr lang="en-CA" altLang="en-US" sz="4000" b="1" dirty="0" err="1" smtClean="0">
                <a:solidFill>
                  <a:srgbClr val="147B33"/>
                </a:solidFill>
                <a:ea typeface="ＭＳ Ｐゴシック" pitchFamily="34" charset="-128"/>
              </a:rPr>
              <a:t>en</a:t>
            </a:r>
            <a:r>
              <a:rPr lang="en-CA" altLang="en-US" sz="4000" b="1" dirty="0" smtClean="0">
                <a:solidFill>
                  <a:srgbClr val="147B33"/>
                </a:solidFill>
                <a:ea typeface="ＭＳ Ｐゴシック" pitchFamily="34" charset="-128"/>
              </a:rPr>
              <a:t> </a:t>
            </a:r>
            <a:r>
              <a:rPr lang="en-CA" altLang="en-US" sz="4000" b="1" dirty="0" err="1" smtClean="0">
                <a:solidFill>
                  <a:srgbClr val="147B33"/>
                </a:solidFill>
                <a:ea typeface="ＭＳ Ｐゴシック" pitchFamily="34" charset="-128"/>
              </a:rPr>
              <a:t>matière</a:t>
            </a:r>
            <a:r>
              <a:rPr lang="en-CA" altLang="en-US" sz="4000" b="1" dirty="0" smtClean="0">
                <a:solidFill>
                  <a:srgbClr val="147B33"/>
                </a:solidFill>
                <a:ea typeface="ＭＳ Ｐゴシック" pitchFamily="34" charset="-128"/>
              </a:rPr>
              <a:t> de </a:t>
            </a:r>
            <a:r>
              <a:rPr lang="en-CA" altLang="en-US" sz="4000" b="1" dirty="0" err="1" smtClean="0">
                <a:solidFill>
                  <a:srgbClr val="147B33"/>
                </a:solidFill>
                <a:ea typeface="ＭＳ Ｐゴシック" pitchFamily="34" charset="-128"/>
              </a:rPr>
              <a:t>financement</a:t>
            </a:r>
            <a:r>
              <a:rPr lang="en-CA" altLang="en-US" sz="4000" b="1" dirty="0" smtClean="0">
                <a:solidFill>
                  <a:srgbClr val="147B33"/>
                </a:solidFill>
                <a:ea typeface="ＭＳ Ｐゴシック" pitchFamily="34" charset="-128"/>
              </a:rPr>
              <a:t>?</a:t>
            </a:r>
          </a:p>
        </p:txBody>
      </p:sp>
      <p:pic>
        <p:nvPicPr>
          <p:cNvPr id="43011"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762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p:cNvSpPr>
            <a:spLocks noGrp="1"/>
          </p:cNvSpPr>
          <p:nvPr>
            <p:ph idx="1"/>
          </p:nvPr>
        </p:nvSpPr>
        <p:spPr/>
        <p:txBody>
          <a:bodyPr/>
          <a:lstStyle/>
          <a:p>
            <a:pPr algn="ctr">
              <a:buFont typeface="Arial" charset="0"/>
              <a:buNone/>
              <a:defRPr/>
            </a:pPr>
            <a:endParaRPr lang="en-CA" altLang="es-ES" sz="1600" dirty="0" smtClean="0">
              <a:solidFill>
                <a:srgbClr val="FF6600"/>
              </a:solidFill>
            </a:endParaRPr>
          </a:p>
          <a:p>
            <a:pPr>
              <a:buFont typeface="Arial" charset="0"/>
              <a:buChar char="•"/>
              <a:defRPr/>
            </a:pPr>
            <a:r>
              <a:rPr lang="fr-FR" altLang="es-ES" dirty="0">
                <a:solidFill>
                  <a:srgbClr val="147B33"/>
                </a:solidFill>
                <a:latin typeface="+mj-lt"/>
                <a:ea typeface="ＭＳ Ｐゴシック" pitchFamily="34" charset="-128"/>
                <a:cs typeface="+mj-cs"/>
              </a:rPr>
              <a:t>Utilisation SPANB pour identifier les activités </a:t>
            </a:r>
            <a:r>
              <a:rPr lang="fr-FR" altLang="es-ES" dirty="0" smtClean="0">
                <a:solidFill>
                  <a:srgbClr val="147B33"/>
                </a:solidFill>
                <a:latin typeface="+mj-lt"/>
                <a:ea typeface="ＭＳ Ｐゴシック" pitchFamily="34" charset="-128"/>
                <a:cs typeface="+mj-cs"/>
              </a:rPr>
              <a:t>« </a:t>
            </a:r>
            <a:r>
              <a:rPr lang="fr-FR" altLang="es-ES" u="sng" dirty="0" smtClean="0">
                <a:solidFill>
                  <a:srgbClr val="147B33"/>
                </a:solidFill>
                <a:latin typeface="+mj-lt"/>
                <a:ea typeface="ＭＳ Ｐゴシック" pitchFamily="34" charset="-128"/>
                <a:cs typeface="+mj-cs"/>
              </a:rPr>
              <a:t>au niveau des coûts »</a:t>
            </a:r>
            <a:r>
              <a:rPr lang="fr-FR" altLang="es-ES" dirty="0" smtClean="0">
                <a:solidFill>
                  <a:srgbClr val="147B33"/>
                </a:solidFill>
                <a:latin typeface="+mj-lt"/>
                <a:ea typeface="ＭＳ Ｐゴシック" pitchFamily="34" charset="-128"/>
                <a:cs typeface="+mj-cs"/>
              </a:rPr>
              <a:t> </a:t>
            </a:r>
            <a:r>
              <a:rPr lang="fr-FR" altLang="es-ES" dirty="0">
                <a:solidFill>
                  <a:srgbClr val="147B33"/>
                </a:solidFill>
                <a:latin typeface="+mj-lt"/>
                <a:ea typeface="ＭＳ Ｐゴシック" pitchFamily="34" charset="-128"/>
                <a:cs typeface="+mj-cs"/>
              </a:rPr>
              <a:t>qui doivent être </a:t>
            </a:r>
            <a:r>
              <a:rPr lang="fr-FR" altLang="es-ES" dirty="0" smtClean="0">
                <a:solidFill>
                  <a:srgbClr val="147B33"/>
                </a:solidFill>
                <a:latin typeface="+mj-lt"/>
                <a:ea typeface="ＭＳ Ｐゴシック" pitchFamily="34" charset="-128"/>
                <a:cs typeface="+mj-cs"/>
              </a:rPr>
              <a:t>mises </a:t>
            </a:r>
            <a:r>
              <a:rPr lang="fr-FR" altLang="es-ES" dirty="0">
                <a:solidFill>
                  <a:srgbClr val="147B33"/>
                </a:solidFill>
                <a:latin typeface="+mj-lt"/>
                <a:ea typeface="ＭＳ Ｐゴシック" pitchFamily="34" charset="-128"/>
                <a:cs typeface="+mj-cs"/>
              </a:rPr>
              <a:t>en œuvre pour atteindre les objectifs nationaux et les stratégies </a:t>
            </a:r>
            <a:r>
              <a:rPr lang="fr-FR" altLang="es-ES" dirty="0" smtClean="0">
                <a:solidFill>
                  <a:srgbClr val="147B33"/>
                </a:solidFill>
                <a:latin typeface="+mj-lt"/>
                <a:ea typeface="ＭＳ Ｐゴシック" pitchFamily="34" charset="-128"/>
                <a:cs typeface="+mj-cs"/>
              </a:rPr>
              <a:t>associées </a:t>
            </a:r>
            <a:r>
              <a:rPr lang="fr-FR" altLang="es-ES" dirty="0">
                <a:solidFill>
                  <a:srgbClr val="147B33"/>
                </a:solidFill>
                <a:latin typeface="+mj-lt"/>
                <a:ea typeface="ＭＳ Ｐゴシック" pitchFamily="34" charset="-128"/>
                <a:cs typeface="+mj-cs"/>
              </a:rPr>
              <a:t>- y compris </a:t>
            </a:r>
            <a:r>
              <a:rPr lang="fr-FR" altLang="es-ES" dirty="0" smtClean="0">
                <a:solidFill>
                  <a:srgbClr val="147B33"/>
                </a:solidFill>
                <a:latin typeface="+mj-lt"/>
                <a:ea typeface="ＭＳ Ｐゴシック" pitchFamily="34" charset="-128"/>
                <a:cs typeface="+mj-cs"/>
              </a:rPr>
              <a:t>la portée, l’échéance, </a:t>
            </a:r>
            <a:r>
              <a:rPr lang="fr-FR" altLang="es-ES" dirty="0">
                <a:solidFill>
                  <a:srgbClr val="147B33"/>
                </a:solidFill>
                <a:latin typeface="+mj-lt"/>
                <a:ea typeface="ＭＳ Ｐゴシック" pitchFamily="34" charset="-128"/>
                <a:cs typeface="+mj-cs"/>
              </a:rPr>
              <a:t>et les </a:t>
            </a:r>
            <a:r>
              <a:rPr lang="fr-FR" altLang="es-ES" dirty="0" err="1" smtClean="0">
                <a:solidFill>
                  <a:srgbClr val="147B33"/>
                </a:solidFill>
                <a:latin typeface="+mj-lt"/>
                <a:ea typeface="ＭＳ Ｐゴシック" pitchFamily="34" charset="-128"/>
                <a:cs typeface="+mj-cs"/>
              </a:rPr>
              <a:t>perties</a:t>
            </a:r>
            <a:r>
              <a:rPr lang="fr-FR" altLang="es-ES" dirty="0" smtClean="0">
                <a:solidFill>
                  <a:srgbClr val="147B33"/>
                </a:solidFill>
                <a:latin typeface="+mj-lt"/>
                <a:ea typeface="ＭＳ Ｐゴシック" pitchFamily="34" charset="-128"/>
                <a:cs typeface="+mj-cs"/>
              </a:rPr>
              <a:t> prenantes</a:t>
            </a:r>
            <a:endParaRPr lang="en-US" altLang="en-US" dirty="0" smtClean="0">
              <a:solidFill>
                <a:srgbClr val="FF6600"/>
              </a:solidFill>
            </a:endParaRPr>
          </a:p>
        </p:txBody>
      </p:sp>
      <p:sp>
        <p:nvSpPr>
          <p:cNvPr id="43013" name="Date Placeholder 4"/>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87763FF3-8658-4F4F-A37F-3F94F46580A2}"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43014"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2C8E52E7-C00E-4905-BDBE-CED66031C58E}" type="slidenum">
              <a:rPr lang="en-US" altLang="en-US" sz="1200">
                <a:solidFill>
                  <a:srgbClr val="898989"/>
                </a:solidFill>
              </a:rPr>
              <a:pPr eaLnBrk="1" hangingPunct="1">
                <a:spcBef>
                  <a:spcPct val="0"/>
                </a:spcBef>
                <a:buFontTx/>
                <a:buNone/>
              </a:pPr>
              <a:t>43</a:t>
            </a:fld>
            <a:endParaRPr lang="en-US" altLang="en-US" sz="1200">
              <a:solidFill>
                <a:srgbClr val="898989"/>
              </a:solidFill>
            </a:endParaRPr>
          </a:p>
        </p:txBody>
      </p:sp>
    </p:spTree>
  </p:cSld>
  <p:clrMapOvr>
    <a:masterClrMapping/>
  </p:clrMapOvr>
  <p:transition spd="slow">
    <p:push di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571500" y="91744"/>
            <a:ext cx="8610600" cy="1143000"/>
          </a:xfrm>
        </p:spPr>
        <p:txBody>
          <a:bodyPr/>
          <a:lstStyle/>
          <a:p>
            <a:pPr marL="457200">
              <a:lnSpc>
                <a:spcPct val="150000"/>
              </a:lnSpc>
            </a:pPr>
            <a:r>
              <a:rPr lang="en-US" altLang="en-US" sz="4000" b="1" dirty="0" smtClean="0">
                <a:solidFill>
                  <a:srgbClr val="147B33"/>
                </a:solidFill>
                <a:ea typeface="ＭＳ Ｐゴシック" pitchFamily="34" charset="-128"/>
              </a:rPr>
              <a:t>6. Les p</a:t>
            </a:r>
            <a:r>
              <a:rPr lang="fr-FR" altLang="en-US" sz="4000" b="1" dirty="0" err="1" smtClean="0">
                <a:solidFill>
                  <a:srgbClr val="147B33"/>
                </a:solidFill>
                <a:ea typeface="ＭＳ Ｐゴシック" pitchFamily="34" charset="-128"/>
              </a:rPr>
              <a:t>lans</a:t>
            </a:r>
            <a:r>
              <a:rPr lang="fr-FR" altLang="en-US" sz="4000" b="1" dirty="0" smtClean="0">
                <a:solidFill>
                  <a:srgbClr val="147B33"/>
                </a:solidFill>
                <a:ea typeface="ＭＳ Ｐゴシック" pitchFamily="34" charset="-128"/>
              </a:rPr>
              <a:t> </a:t>
            </a:r>
            <a:r>
              <a:rPr lang="fr-FR" altLang="en-US" sz="4000" b="1" dirty="0">
                <a:solidFill>
                  <a:srgbClr val="147B33"/>
                </a:solidFill>
                <a:ea typeface="ＭＳ Ｐゴシック" pitchFamily="34" charset="-128"/>
              </a:rPr>
              <a:t>nationaux </a:t>
            </a:r>
            <a:r>
              <a:rPr lang="fr-FR" altLang="en-US" sz="4000" b="1" dirty="0" smtClean="0">
                <a:solidFill>
                  <a:srgbClr val="147B33"/>
                </a:solidFill>
                <a:ea typeface="ＭＳ Ｐゴシック" pitchFamily="34" charset="-128"/>
              </a:rPr>
              <a:t>des finances </a:t>
            </a:r>
            <a:endParaRPr lang="fr-FR" altLang="en-US" sz="4000" b="1" dirty="0">
              <a:solidFill>
                <a:srgbClr val="147B33"/>
              </a:solidFill>
              <a:ea typeface="ＭＳ Ｐゴシック" pitchFamily="34" charset="-128"/>
            </a:endParaRPr>
          </a:p>
        </p:txBody>
      </p:sp>
      <p:pic>
        <p:nvPicPr>
          <p:cNvPr id="44035"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 y="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p:cNvSpPr>
            <a:spLocks noGrp="1"/>
          </p:cNvSpPr>
          <p:nvPr>
            <p:ph idx="1"/>
          </p:nvPr>
        </p:nvSpPr>
        <p:spPr>
          <a:xfrm>
            <a:off x="762000" y="1828800"/>
            <a:ext cx="8229600" cy="4525963"/>
          </a:xfrm>
        </p:spPr>
        <p:txBody>
          <a:bodyPr/>
          <a:lstStyle/>
          <a:p>
            <a:pPr>
              <a:buFont typeface="Arial" charset="0"/>
              <a:buChar char="•"/>
              <a:defRPr/>
            </a:pPr>
            <a:r>
              <a:rPr lang="fr-FR" altLang="es-ES" sz="3000" dirty="0" smtClean="0">
                <a:solidFill>
                  <a:srgbClr val="147B33"/>
                </a:solidFill>
                <a:latin typeface="+mj-lt"/>
                <a:ea typeface="ＭＳ Ｐゴシック" pitchFamily="34" charset="-128"/>
                <a:cs typeface="+mj-cs"/>
              </a:rPr>
              <a:t>Fait partie </a:t>
            </a:r>
            <a:r>
              <a:rPr lang="fr-FR" altLang="es-ES" sz="3000" dirty="0">
                <a:solidFill>
                  <a:srgbClr val="147B33"/>
                </a:solidFill>
                <a:latin typeface="+mj-lt"/>
                <a:ea typeface="ＭＳ Ｐゴシック" pitchFamily="34" charset="-128"/>
                <a:cs typeface="+mj-cs"/>
              </a:rPr>
              <a:t>de SPANB</a:t>
            </a:r>
            <a:r>
              <a:rPr lang="fr-FR" altLang="es-ES" sz="3000" dirty="0" smtClean="0">
                <a:solidFill>
                  <a:srgbClr val="147B33"/>
                </a:solidFill>
                <a:latin typeface="+mj-lt"/>
                <a:ea typeface="ＭＳ Ｐゴシック" pitchFamily="34" charset="-128"/>
                <a:cs typeface="+mj-cs"/>
              </a:rPr>
              <a:t>?</a:t>
            </a:r>
          </a:p>
          <a:p>
            <a:pPr>
              <a:buFont typeface="Arial" charset="0"/>
              <a:buChar char="•"/>
              <a:defRPr/>
            </a:pPr>
            <a:r>
              <a:rPr lang="fr-FR" altLang="es-ES" sz="3000" dirty="0" smtClean="0">
                <a:solidFill>
                  <a:srgbClr val="147B33"/>
                </a:solidFill>
                <a:latin typeface="+mj-lt"/>
                <a:ea typeface="ＭＳ Ｐゴシック" pitchFamily="34" charset="-128"/>
                <a:cs typeface="+mj-cs"/>
              </a:rPr>
              <a:t>Actions </a:t>
            </a:r>
            <a:r>
              <a:rPr lang="fr-FR" altLang="es-ES" sz="3000" dirty="0">
                <a:solidFill>
                  <a:srgbClr val="147B33"/>
                </a:solidFill>
                <a:latin typeface="+mj-lt"/>
                <a:ea typeface="ＭＳ Ｐゴシック" pitchFamily="34" charset="-128"/>
                <a:cs typeface="+mj-cs"/>
              </a:rPr>
              <a:t>à mettre en œuvre la stratégie nationale de mobilisation des ressources; </a:t>
            </a:r>
            <a:endParaRPr lang="fr-FR" altLang="es-ES" sz="3000" dirty="0" smtClean="0">
              <a:solidFill>
                <a:srgbClr val="147B33"/>
              </a:solidFill>
              <a:latin typeface="+mj-lt"/>
              <a:ea typeface="ＭＳ Ｐゴシック" pitchFamily="34" charset="-128"/>
              <a:cs typeface="+mj-cs"/>
            </a:endParaRPr>
          </a:p>
          <a:p>
            <a:pPr>
              <a:buFont typeface="Arial" charset="0"/>
              <a:buChar char="•"/>
              <a:defRPr/>
            </a:pPr>
            <a:r>
              <a:rPr lang="fr-FR" altLang="es-ES" sz="3000" dirty="0">
                <a:solidFill>
                  <a:srgbClr val="147B33"/>
                </a:solidFill>
                <a:latin typeface="+mj-lt"/>
                <a:ea typeface="ＭＳ Ｐゴシック" pitchFamily="34" charset="-128"/>
                <a:cs typeface="+mj-cs"/>
              </a:rPr>
              <a:t>Devrait coïncider avec les cycles budgétaires nationaux et de prendre en compte le cycle de reconstitution </a:t>
            </a:r>
            <a:r>
              <a:rPr lang="fr-FR" altLang="es-ES" sz="3000" dirty="0" smtClean="0">
                <a:solidFill>
                  <a:srgbClr val="147B33"/>
                </a:solidFill>
                <a:latin typeface="+mj-lt"/>
                <a:ea typeface="ＭＳ Ｐゴシック" pitchFamily="34" charset="-128"/>
                <a:cs typeface="+mj-cs"/>
              </a:rPr>
              <a:t>des Fonds </a:t>
            </a:r>
            <a:r>
              <a:rPr lang="fr-FR" altLang="es-ES" sz="3000" dirty="0">
                <a:solidFill>
                  <a:srgbClr val="147B33"/>
                </a:solidFill>
                <a:latin typeface="+mj-lt"/>
                <a:ea typeface="ＭＳ Ｐゴシック" pitchFamily="34" charset="-128"/>
                <a:cs typeface="+mj-cs"/>
              </a:rPr>
              <a:t>d'affectation spéciale du Fonds pour l'environnement </a:t>
            </a:r>
            <a:r>
              <a:rPr lang="fr-FR" altLang="es-ES" sz="3000" dirty="0" smtClean="0">
                <a:solidFill>
                  <a:srgbClr val="147B33"/>
                </a:solidFill>
                <a:latin typeface="+mj-lt"/>
                <a:ea typeface="ＭＳ Ｐゴシック" pitchFamily="34" charset="-128"/>
                <a:cs typeface="+mj-cs"/>
              </a:rPr>
              <a:t>mondial (GEF)</a:t>
            </a:r>
            <a:r>
              <a:rPr lang="en-CA" altLang="es-ES" sz="3000" dirty="0" smtClean="0">
                <a:solidFill>
                  <a:srgbClr val="147B33"/>
                </a:solidFill>
                <a:latin typeface="+mj-lt"/>
                <a:ea typeface="ＭＳ Ｐゴシック" pitchFamily="34" charset="-128"/>
                <a:cs typeface="+mj-cs"/>
              </a:rPr>
              <a:t>;</a:t>
            </a:r>
          </a:p>
          <a:p>
            <a:pPr>
              <a:buFont typeface="Arial" charset="0"/>
              <a:buChar char="•"/>
              <a:defRPr/>
            </a:pPr>
            <a:r>
              <a:rPr lang="fr-FR" altLang="es-ES" sz="3000" dirty="0">
                <a:solidFill>
                  <a:srgbClr val="147B33"/>
                </a:solidFill>
                <a:latin typeface="+mj-lt"/>
                <a:ea typeface="ＭＳ Ｐゴシック" pitchFamily="34" charset="-128"/>
                <a:cs typeface="+mj-cs"/>
              </a:rPr>
              <a:t>Doivent être surveillés en permanence au niveau national</a:t>
            </a:r>
            <a:r>
              <a:rPr lang="en-CA" altLang="es-ES" sz="3000" dirty="0" smtClean="0">
                <a:solidFill>
                  <a:srgbClr val="147B33"/>
                </a:solidFill>
                <a:latin typeface="+mj-lt"/>
                <a:ea typeface="ＭＳ Ｐゴシック" pitchFamily="34" charset="-128"/>
                <a:cs typeface="+mj-cs"/>
              </a:rPr>
              <a:t>.</a:t>
            </a:r>
            <a:endParaRPr lang="en-US" altLang="en-US" sz="3000" dirty="0" smtClean="0">
              <a:solidFill>
                <a:srgbClr val="147B33"/>
              </a:solidFill>
              <a:latin typeface="+mj-lt"/>
              <a:ea typeface="ＭＳ Ｐゴシック" pitchFamily="34" charset="-128"/>
              <a:cs typeface="+mj-cs"/>
            </a:endParaRPr>
          </a:p>
        </p:txBody>
      </p:sp>
      <p:sp>
        <p:nvSpPr>
          <p:cNvPr id="7" name="Content Placeholder 2"/>
          <p:cNvSpPr txBox="1">
            <a:spLocks/>
          </p:cNvSpPr>
          <p:nvPr/>
        </p:nvSpPr>
        <p:spPr bwMode="auto">
          <a:xfrm>
            <a:off x="914400" y="1043450"/>
            <a:ext cx="8229600" cy="762000"/>
          </a:xfrm>
          <a:prstGeom prst="rect">
            <a:avLst/>
          </a:prstGeom>
          <a:noFill/>
          <a:ln w="9525">
            <a:noFill/>
            <a:miter lim="800000"/>
            <a:headEnd/>
            <a:tailEnd/>
          </a:ln>
        </p:spPr>
        <p:txBody>
          <a:bodyPr/>
          <a:lstStyle/>
          <a:p>
            <a:pPr marL="342900" indent="-342900" algn="ctr" eaLnBrk="0" hangingPunct="0">
              <a:spcBef>
                <a:spcPct val="20000"/>
              </a:spcBef>
              <a:buFont typeface="Arial" charset="0"/>
              <a:buNone/>
              <a:defRPr/>
            </a:pPr>
            <a:r>
              <a:rPr lang="fr-FR" altLang="es-ES" sz="4000" dirty="0">
                <a:solidFill>
                  <a:srgbClr val="FF6600"/>
                </a:solidFill>
                <a:latin typeface="+mn-lt"/>
                <a:cs typeface="+mn-cs"/>
              </a:rPr>
              <a:t>La disponibilité des ressources prévues</a:t>
            </a:r>
            <a:endParaRPr lang="en-US" altLang="en-US" sz="3200" dirty="0">
              <a:solidFill>
                <a:srgbClr val="FF6600"/>
              </a:solidFill>
              <a:latin typeface="+mn-lt"/>
              <a:cs typeface="+mn-cs"/>
            </a:endParaRPr>
          </a:p>
        </p:txBody>
      </p:sp>
      <p:sp>
        <p:nvSpPr>
          <p:cNvPr id="44038"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78995BE5-9DF3-49E5-A9C9-B863A4B12728}"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4403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D2B3D0D7-262C-4CF6-82A1-4991CAF7D1E2}" type="slidenum">
              <a:rPr lang="en-US" altLang="en-US" sz="1200">
                <a:solidFill>
                  <a:srgbClr val="898989"/>
                </a:solidFill>
              </a:rPr>
              <a:pPr eaLnBrk="1" hangingPunct="1">
                <a:spcBef>
                  <a:spcPct val="0"/>
                </a:spcBef>
                <a:buFontTx/>
                <a:buNone/>
              </a:pPr>
              <a:t>44</a:t>
            </a:fld>
            <a:endParaRPr lang="en-US" altLang="en-US" sz="1200">
              <a:solidFill>
                <a:srgbClr val="898989"/>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1295400" y="-76200"/>
            <a:ext cx="8229600" cy="1143000"/>
          </a:xfrm>
        </p:spPr>
        <p:txBody>
          <a:bodyPr/>
          <a:lstStyle/>
          <a:p>
            <a:r>
              <a:rPr lang="en-US" altLang="en-US" sz="4000" b="1" dirty="0">
                <a:solidFill>
                  <a:srgbClr val="147B33"/>
                </a:solidFill>
                <a:ea typeface="ＭＳ Ｐゴシック" pitchFamily="34" charset="-128"/>
              </a:rPr>
              <a:t>Les p</a:t>
            </a:r>
            <a:r>
              <a:rPr lang="fr-FR" altLang="en-US" sz="4000" b="1" dirty="0" err="1">
                <a:solidFill>
                  <a:srgbClr val="147B33"/>
                </a:solidFill>
                <a:ea typeface="ＭＳ Ｐゴシック" pitchFamily="34" charset="-128"/>
              </a:rPr>
              <a:t>lans</a:t>
            </a:r>
            <a:r>
              <a:rPr lang="fr-FR" altLang="en-US" sz="4000" b="1" dirty="0">
                <a:solidFill>
                  <a:srgbClr val="147B33"/>
                </a:solidFill>
                <a:ea typeface="ＭＳ Ｐゴシック" pitchFamily="34" charset="-128"/>
              </a:rPr>
              <a:t> nationaux des finances</a:t>
            </a:r>
            <a:endParaRPr lang="en-US" altLang="en-US" sz="4000" dirty="0" smtClean="0"/>
          </a:p>
        </p:txBody>
      </p:sp>
      <p:pic>
        <p:nvPicPr>
          <p:cNvPr id="45059"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762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0" name="TextBox 4"/>
          <p:cNvSpPr txBox="1">
            <a:spLocks noChangeArrowheads="1"/>
          </p:cNvSpPr>
          <p:nvPr/>
        </p:nvSpPr>
        <p:spPr bwMode="auto">
          <a:xfrm>
            <a:off x="1295400" y="914400"/>
            <a:ext cx="2667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CA" altLang="en-US" sz="2800" dirty="0" smtClean="0">
                <a:solidFill>
                  <a:srgbClr val="FF6600"/>
                </a:solidFill>
              </a:rPr>
              <a:t>3</a:t>
            </a:r>
            <a:r>
              <a:rPr lang="en-CA" altLang="en-US" sz="2800" baseline="30000" dirty="0" smtClean="0">
                <a:solidFill>
                  <a:srgbClr val="FF6600"/>
                </a:solidFill>
              </a:rPr>
              <a:t>e</a:t>
            </a:r>
            <a:r>
              <a:rPr lang="en-CA" altLang="en-US" sz="2800" dirty="0" smtClean="0">
                <a:solidFill>
                  <a:srgbClr val="FF6600"/>
                </a:solidFill>
              </a:rPr>
              <a:t> </a:t>
            </a:r>
            <a:r>
              <a:rPr lang="en-CA" altLang="en-US" sz="2800" dirty="0" err="1">
                <a:solidFill>
                  <a:srgbClr val="FF6600"/>
                </a:solidFill>
              </a:rPr>
              <a:t>c</a:t>
            </a:r>
            <a:r>
              <a:rPr lang="en-CA" altLang="en-US" sz="2800" dirty="0" err="1" smtClean="0">
                <a:solidFill>
                  <a:srgbClr val="FF6600"/>
                </a:solidFill>
              </a:rPr>
              <a:t>olonne</a:t>
            </a:r>
            <a:r>
              <a:rPr lang="en-CA" altLang="en-US" sz="2800" dirty="0" smtClean="0">
                <a:solidFill>
                  <a:srgbClr val="FF6600"/>
                </a:solidFill>
              </a:rPr>
              <a:t> de la question </a:t>
            </a:r>
            <a:r>
              <a:rPr lang="en-CA" altLang="en-US" sz="2800" dirty="0">
                <a:solidFill>
                  <a:srgbClr val="FF6600"/>
                </a:solidFill>
              </a:rPr>
              <a:t>5</a:t>
            </a:r>
          </a:p>
        </p:txBody>
      </p:sp>
      <p:sp>
        <p:nvSpPr>
          <p:cNvPr id="45061" name="TextBox 6"/>
          <p:cNvSpPr txBox="1">
            <a:spLocks noChangeArrowheads="1"/>
          </p:cNvSpPr>
          <p:nvPr/>
        </p:nvSpPr>
        <p:spPr bwMode="auto">
          <a:xfrm>
            <a:off x="4801507" y="1078012"/>
            <a:ext cx="39624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CA" altLang="en-US" sz="2800" dirty="0" err="1" smtClean="0">
                <a:solidFill>
                  <a:srgbClr val="FF6600"/>
                </a:solidFill>
              </a:rPr>
              <a:t>Spécifié</a:t>
            </a:r>
            <a:r>
              <a:rPr lang="en-CA" altLang="en-US" sz="2800" dirty="0" smtClean="0">
                <a:solidFill>
                  <a:srgbClr val="FF6600"/>
                </a:solidFill>
              </a:rPr>
              <a:t> les </a:t>
            </a:r>
            <a:r>
              <a:rPr lang="en-CA" altLang="en-US" sz="2800" dirty="0" err="1" smtClean="0">
                <a:solidFill>
                  <a:srgbClr val="FF6600"/>
                </a:solidFill>
              </a:rPr>
              <a:t>ressources</a:t>
            </a:r>
            <a:r>
              <a:rPr lang="en-CA" altLang="en-US" sz="2800" dirty="0" smtClean="0">
                <a:solidFill>
                  <a:srgbClr val="FF6600"/>
                </a:solidFill>
              </a:rPr>
              <a:t> </a:t>
            </a:r>
            <a:r>
              <a:rPr lang="en-CA" altLang="en-US" sz="2800" dirty="0" err="1" smtClean="0">
                <a:solidFill>
                  <a:srgbClr val="FF6600"/>
                </a:solidFill>
              </a:rPr>
              <a:t>actuelles</a:t>
            </a:r>
            <a:endParaRPr lang="en-CA" altLang="en-US" sz="2800" dirty="0">
              <a:solidFill>
                <a:srgbClr val="FF6600"/>
              </a:solidFill>
            </a:endParaRPr>
          </a:p>
        </p:txBody>
      </p:sp>
      <p:sp>
        <p:nvSpPr>
          <p:cNvPr id="45062"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45969E11-D1D0-4C3B-B681-00FD0AD6EF9A}"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4506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4CED9D96-9ADA-4986-B3BA-86FFAA8BA4BF}" type="slidenum">
              <a:rPr lang="en-US" altLang="en-US" sz="1200">
                <a:solidFill>
                  <a:srgbClr val="898989"/>
                </a:solidFill>
              </a:rPr>
              <a:pPr eaLnBrk="1" hangingPunct="1">
                <a:spcBef>
                  <a:spcPct val="0"/>
                </a:spcBef>
                <a:buFontTx/>
                <a:buNone/>
              </a:pPr>
              <a:t>45</a:t>
            </a:fld>
            <a:endParaRPr lang="en-US" altLang="en-US" sz="1200">
              <a:solidFill>
                <a:srgbClr val="898989"/>
              </a:solidFill>
            </a:endParaRPr>
          </a:p>
        </p:txBody>
      </p:sp>
      <p:pic>
        <p:nvPicPr>
          <p:cNvPr id="45064" name="Picture 11"/>
          <p:cNvPicPr>
            <a:picLocks noChangeAspect="1" noChangeArrowheads="1"/>
          </p:cNvPicPr>
          <p:nvPr/>
        </p:nvPicPr>
        <p:blipFill>
          <a:blip r:embed="rId4">
            <a:extLst>
              <a:ext uri="{28A0092B-C50C-407E-A947-70E740481C1C}">
                <a14:useLocalDpi xmlns:a14="http://schemas.microsoft.com/office/drawing/2010/main" val="0"/>
              </a:ext>
            </a:extLst>
          </a:blip>
          <a:srcRect l="9978" t="18011" r="14548" b="15887"/>
          <a:stretch>
            <a:fillRect/>
          </a:stretch>
        </p:blipFill>
        <p:spPr bwMode="auto">
          <a:xfrm>
            <a:off x="533400" y="2089150"/>
            <a:ext cx="811530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5" name="TextBox 8"/>
          <p:cNvSpPr txBox="1">
            <a:spLocks noChangeArrowheads="1"/>
          </p:cNvSpPr>
          <p:nvPr/>
        </p:nvSpPr>
        <p:spPr bwMode="auto">
          <a:xfrm>
            <a:off x="2514600" y="6176963"/>
            <a:ext cx="2819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CA" altLang="en-US" sz="2800">
                <a:solidFill>
                  <a:srgbClr val="FF6600"/>
                </a:solidFill>
              </a:rPr>
              <a:t>1 – (2+3)</a:t>
            </a:r>
          </a:p>
        </p:txBody>
      </p:sp>
      <p:sp>
        <p:nvSpPr>
          <p:cNvPr id="8" name="Right Arrow 7"/>
          <p:cNvSpPr/>
          <p:nvPr/>
        </p:nvSpPr>
        <p:spPr>
          <a:xfrm rot="8595557">
            <a:off x="2132013" y="2587625"/>
            <a:ext cx="3057525" cy="103188"/>
          </a:xfrm>
          <a:prstGeom prst="rightArrow">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Right Arrow 5"/>
          <p:cNvSpPr/>
          <p:nvPr/>
        </p:nvSpPr>
        <p:spPr>
          <a:xfrm rot="5400000">
            <a:off x="1006475" y="2478088"/>
            <a:ext cx="1295400" cy="76200"/>
          </a:xfrm>
          <a:prstGeom prst="rightArrow">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3"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762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2" name="Title 1"/>
          <p:cNvSpPr>
            <a:spLocks noGrp="1"/>
          </p:cNvSpPr>
          <p:nvPr>
            <p:ph type="title"/>
          </p:nvPr>
        </p:nvSpPr>
        <p:spPr>
          <a:xfrm>
            <a:off x="1143000" y="76200"/>
            <a:ext cx="8229600" cy="1143000"/>
          </a:xfrm>
        </p:spPr>
        <p:txBody>
          <a:bodyPr/>
          <a:lstStyle/>
          <a:p>
            <a:r>
              <a:rPr lang="en-US" altLang="en-US" b="1" dirty="0" smtClean="0">
                <a:solidFill>
                  <a:srgbClr val="147B33"/>
                </a:solidFill>
                <a:ea typeface="ＭＳ Ｐゴシック" pitchFamily="34" charset="-128"/>
              </a:rPr>
              <a:t>7. </a:t>
            </a:r>
            <a:r>
              <a:rPr lang="fr-FR" altLang="en-US" b="1" dirty="0" smtClean="0">
                <a:solidFill>
                  <a:srgbClr val="147B33"/>
                </a:solidFill>
                <a:ea typeface="ＭＳ Ｐゴシック" pitchFamily="34" charset="-128"/>
              </a:rPr>
              <a:t>Mesures visant à encourager</a:t>
            </a:r>
            <a:br>
              <a:rPr lang="fr-FR" altLang="en-US" b="1" dirty="0" smtClean="0">
                <a:solidFill>
                  <a:srgbClr val="147B33"/>
                </a:solidFill>
                <a:ea typeface="ＭＳ Ｐゴシック" pitchFamily="34" charset="-128"/>
              </a:rPr>
            </a:br>
            <a:r>
              <a:rPr lang="fr-FR" altLang="en-US" b="1" dirty="0" smtClean="0">
                <a:solidFill>
                  <a:srgbClr val="147B33"/>
                </a:solidFill>
                <a:ea typeface="ＭＳ Ｐゴシック" pitchFamily="34" charset="-128"/>
              </a:rPr>
              <a:t> les «autres» contributions </a:t>
            </a:r>
            <a:endParaRPr lang="en-US" altLang="en-US" dirty="0" smtClean="0"/>
          </a:p>
        </p:txBody>
      </p:sp>
      <p:pic>
        <p:nvPicPr>
          <p:cNvPr id="46084" name="Content Placeholder 1"/>
          <p:cNvPicPr>
            <a:picLocks noGrp="1" noChangeAspect="1"/>
          </p:cNvPicPr>
          <p:nvPr>
            <p:ph idx="1"/>
          </p:nvPr>
        </p:nvPicPr>
        <p:blipFill>
          <a:blip r:embed="rId4">
            <a:extLst>
              <a:ext uri="{28A0092B-C50C-407E-A947-70E740481C1C}">
                <a14:useLocalDpi xmlns:a14="http://schemas.microsoft.com/office/drawing/2010/main" val="0"/>
              </a:ext>
            </a:extLst>
          </a:blip>
          <a:srcRect l="10223" t="33672" r="12119" b="29288"/>
          <a:stretch>
            <a:fillRect/>
          </a:stretch>
        </p:blipFill>
        <p:spPr>
          <a:xfrm>
            <a:off x="228600" y="1644650"/>
            <a:ext cx="8650288" cy="4724400"/>
          </a:xfrm>
        </p:spPr>
      </p:pic>
      <p:sp>
        <p:nvSpPr>
          <p:cNvPr id="46085"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741A2EB2-8F44-4FBA-A313-2677D1001B72}"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4608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D70CE5FB-4EFA-402E-A3FF-66347DF141E5}" type="slidenum">
              <a:rPr lang="en-US" altLang="en-US" sz="1200">
                <a:solidFill>
                  <a:srgbClr val="898989"/>
                </a:solidFill>
              </a:rPr>
              <a:pPr eaLnBrk="1" hangingPunct="1">
                <a:spcBef>
                  <a:spcPct val="0"/>
                </a:spcBef>
                <a:buFontTx/>
                <a:buNone/>
              </a:pPr>
              <a:t>46</a:t>
            </a:fld>
            <a:endParaRPr lang="en-US" altLang="en-US" sz="1200">
              <a:solidFill>
                <a:srgbClr val="898989"/>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295400" y="-76200"/>
            <a:ext cx="8229600" cy="1143000"/>
          </a:xfrm>
        </p:spPr>
        <p:txBody>
          <a:bodyPr/>
          <a:lstStyle/>
          <a:p>
            <a:r>
              <a:rPr lang="en-US" altLang="en-US" sz="4000" b="1" dirty="0">
                <a:solidFill>
                  <a:srgbClr val="147B33"/>
                </a:solidFill>
                <a:ea typeface="ＭＳ Ｐゴシック" pitchFamily="34" charset="-128"/>
              </a:rPr>
              <a:t>Les p</a:t>
            </a:r>
            <a:r>
              <a:rPr lang="fr-FR" altLang="en-US" sz="4000" b="1" dirty="0" err="1">
                <a:solidFill>
                  <a:srgbClr val="147B33"/>
                </a:solidFill>
                <a:ea typeface="ＭＳ Ｐゴシック" pitchFamily="34" charset="-128"/>
              </a:rPr>
              <a:t>lans</a:t>
            </a:r>
            <a:r>
              <a:rPr lang="fr-FR" altLang="en-US" sz="4000" b="1" dirty="0">
                <a:solidFill>
                  <a:srgbClr val="147B33"/>
                </a:solidFill>
                <a:ea typeface="ＭＳ Ｐゴシック" pitchFamily="34" charset="-128"/>
              </a:rPr>
              <a:t> nationaux des finances</a:t>
            </a:r>
            <a:endParaRPr lang="en-US" altLang="en-US" sz="4000" dirty="0" smtClean="0"/>
          </a:p>
        </p:txBody>
      </p:sp>
      <p:pic>
        <p:nvPicPr>
          <p:cNvPr id="47107"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1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0CF73D26-5CAC-492E-80E3-184CED14886C}"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4710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12911F27-EB8A-4FC2-BF90-FD39F419752F}" type="slidenum">
              <a:rPr lang="en-US" altLang="en-US" sz="1200">
                <a:solidFill>
                  <a:srgbClr val="898989"/>
                </a:solidFill>
              </a:rPr>
              <a:pPr eaLnBrk="1" hangingPunct="1">
                <a:spcBef>
                  <a:spcPct val="0"/>
                </a:spcBef>
                <a:buFontTx/>
                <a:buNone/>
              </a:pPr>
              <a:t>47</a:t>
            </a:fld>
            <a:endParaRPr lang="en-US" altLang="en-US" sz="1200">
              <a:solidFill>
                <a:srgbClr val="898989"/>
              </a:solidFill>
            </a:endParaRPr>
          </a:p>
        </p:txBody>
      </p:sp>
      <p:pic>
        <p:nvPicPr>
          <p:cNvPr id="47110" name="Picture 12"/>
          <p:cNvPicPr>
            <a:picLocks noChangeAspect="1" noChangeArrowheads="1"/>
          </p:cNvPicPr>
          <p:nvPr/>
        </p:nvPicPr>
        <p:blipFill>
          <a:blip r:embed="rId4">
            <a:extLst>
              <a:ext uri="{28A0092B-C50C-407E-A947-70E740481C1C}">
                <a14:useLocalDpi xmlns:a14="http://schemas.microsoft.com/office/drawing/2010/main" val="0"/>
              </a:ext>
            </a:extLst>
          </a:blip>
          <a:srcRect l="8759" t="26543" r="9901" b="25372"/>
          <a:stretch>
            <a:fillRect/>
          </a:stretch>
        </p:blipFill>
        <p:spPr bwMode="auto">
          <a:xfrm>
            <a:off x="762000" y="1358900"/>
            <a:ext cx="8229600" cy="498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1143000" y="381000"/>
            <a:ext cx="8229600" cy="1143000"/>
          </a:xfrm>
        </p:spPr>
        <p:txBody>
          <a:bodyPr/>
          <a:lstStyle/>
          <a:p>
            <a:r>
              <a:rPr lang="en-US" altLang="en-US" b="1" dirty="0" err="1" smtClean="0">
                <a:solidFill>
                  <a:srgbClr val="147B33"/>
                </a:solidFill>
                <a:ea typeface="ＭＳ Ｐゴシック" pitchFamily="34" charset="-128"/>
              </a:rPr>
              <a:t>Aperçu</a:t>
            </a:r>
            <a:r>
              <a:rPr lang="en-US" altLang="en-US" b="1" dirty="0" smtClean="0">
                <a:solidFill>
                  <a:srgbClr val="147B33"/>
                </a:solidFill>
                <a:ea typeface="ＭＳ Ｐゴシック" pitchFamily="34" charset="-128"/>
              </a:rPr>
              <a:t> pour </a:t>
            </a:r>
            <a:r>
              <a:rPr lang="en-US" altLang="en-US" b="1" dirty="0" err="1" smtClean="0">
                <a:solidFill>
                  <a:srgbClr val="147B33"/>
                </a:solidFill>
                <a:ea typeface="ＭＳ Ｐゴシック" pitchFamily="34" charset="-128"/>
              </a:rPr>
              <a:t>l’atelier</a:t>
            </a:r>
            <a:r>
              <a:rPr lang="en-US" altLang="en-US" b="1" dirty="0" smtClean="0">
                <a:solidFill>
                  <a:srgbClr val="147B33"/>
                </a:solidFill>
                <a:ea typeface="ＭＳ Ｐゴシック" pitchFamily="34" charset="-128"/>
              </a:rPr>
              <a:t>:</a:t>
            </a:r>
            <a:endParaRPr lang="en-US" altLang="en-US" dirty="0" smtClean="0"/>
          </a:p>
        </p:txBody>
      </p:sp>
      <p:pic>
        <p:nvPicPr>
          <p:cNvPr id="48131"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762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p:cNvSpPr>
            <a:spLocks noGrp="1"/>
          </p:cNvSpPr>
          <p:nvPr>
            <p:ph idx="1"/>
          </p:nvPr>
        </p:nvSpPr>
        <p:spPr>
          <a:xfrm>
            <a:off x="762000" y="1524000"/>
            <a:ext cx="8229600" cy="4525963"/>
          </a:xfrm>
        </p:spPr>
        <p:txBody>
          <a:bodyPr/>
          <a:lstStyle/>
          <a:p>
            <a:pPr marL="0" indent="0">
              <a:buFont typeface="Arial" charset="0"/>
              <a:buNone/>
              <a:defRPr/>
            </a:pPr>
            <a:r>
              <a:rPr lang="en-CA" altLang="es-ES" b="1" dirty="0" err="1">
                <a:solidFill>
                  <a:srgbClr val="147B33"/>
                </a:solidFill>
                <a:latin typeface="+mj-lt"/>
                <a:ea typeface="ＭＳ Ｐゴシック" pitchFamily="34" charset="-128"/>
                <a:cs typeface="+mj-cs"/>
              </a:rPr>
              <a:t>Trois</a:t>
            </a:r>
            <a:r>
              <a:rPr lang="en-CA" altLang="es-ES" b="1" dirty="0">
                <a:solidFill>
                  <a:srgbClr val="147B33"/>
                </a:solidFill>
                <a:latin typeface="+mj-lt"/>
                <a:ea typeface="ＭＳ Ｐゴシック" pitchFamily="34" charset="-128"/>
                <a:cs typeface="+mj-cs"/>
              </a:rPr>
              <a:t> grands blocs: :</a:t>
            </a:r>
            <a:endParaRPr lang="en-CA" altLang="es-ES" b="1" dirty="0" smtClean="0">
              <a:solidFill>
                <a:srgbClr val="147B33"/>
              </a:solidFill>
              <a:latin typeface="+mj-lt"/>
              <a:ea typeface="ＭＳ Ｐゴシック" pitchFamily="34" charset="-128"/>
              <a:cs typeface="+mj-cs"/>
            </a:endParaRPr>
          </a:p>
          <a:p>
            <a:pPr>
              <a:buFont typeface="Arial" charset="0"/>
              <a:buChar char="•"/>
              <a:defRPr/>
            </a:pPr>
            <a:r>
              <a:rPr lang="fr-FR" altLang="es-ES" sz="2800" dirty="0">
                <a:solidFill>
                  <a:srgbClr val="147B33"/>
                </a:solidFill>
                <a:latin typeface="+mj-lt"/>
                <a:ea typeface="ＭＳ Ｐゴシック" pitchFamily="34" charset="-128"/>
                <a:cs typeface="+mj-cs"/>
              </a:rPr>
              <a:t>Évaluer les dépenses liées à la </a:t>
            </a:r>
            <a:r>
              <a:rPr lang="fr-FR" altLang="es-ES" sz="2800" dirty="0" smtClean="0">
                <a:solidFill>
                  <a:srgbClr val="147B33"/>
                </a:solidFill>
                <a:latin typeface="+mj-lt"/>
                <a:ea typeface="ＭＳ Ｐゴシック" pitchFamily="34" charset="-128"/>
                <a:cs typeface="+mj-cs"/>
              </a:rPr>
              <a:t>diversité biologique</a:t>
            </a:r>
          </a:p>
          <a:p>
            <a:pPr>
              <a:buFont typeface="Arial" charset="0"/>
              <a:buChar char="•"/>
              <a:defRPr/>
            </a:pPr>
            <a:r>
              <a:rPr lang="fr-FR" altLang="es-ES" sz="2800" dirty="0" smtClean="0">
                <a:solidFill>
                  <a:srgbClr val="147B33"/>
                </a:solidFill>
                <a:latin typeface="+mj-lt"/>
                <a:ea typeface="ＭＳ Ｐゴシック" pitchFamily="34" charset="-128"/>
                <a:cs typeface="+mj-cs"/>
              </a:rPr>
              <a:t>L'évaluation </a:t>
            </a:r>
            <a:r>
              <a:rPr lang="fr-FR" altLang="es-ES" sz="2800" dirty="0">
                <a:solidFill>
                  <a:srgbClr val="147B33"/>
                </a:solidFill>
                <a:latin typeface="+mj-lt"/>
                <a:ea typeface="ＭＳ Ｐゴシック" pitchFamily="34" charset="-128"/>
                <a:cs typeface="+mj-cs"/>
              </a:rPr>
              <a:t>des besoins de financement, les coûts </a:t>
            </a:r>
            <a:r>
              <a:rPr lang="fr-FR" altLang="es-ES" sz="2800" dirty="0" smtClean="0">
                <a:solidFill>
                  <a:srgbClr val="147B33"/>
                </a:solidFill>
                <a:latin typeface="+mj-lt"/>
                <a:ea typeface="ＭＳ Ｐゴシック" pitchFamily="34" charset="-128"/>
                <a:cs typeface="+mj-cs"/>
              </a:rPr>
              <a:t>des </a:t>
            </a:r>
            <a:r>
              <a:rPr lang="fr-FR" altLang="es-ES" sz="2800" dirty="0">
                <a:solidFill>
                  <a:srgbClr val="147B33"/>
                </a:solidFill>
                <a:latin typeface="+mj-lt"/>
                <a:ea typeface="ＭＳ Ｐゴシック" pitchFamily="34" charset="-128"/>
                <a:cs typeface="+mj-cs"/>
              </a:rPr>
              <a:t>SPANB </a:t>
            </a:r>
            <a:r>
              <a:rPr lang="fr-FR" altLang="es-ES" sz="2800" dirty="0" smtClean="0">
                <a:solidFill>
                  <a:srgbClr val="147B33"/>
                </a:solidFill>
                <a:latin typeface="+mj-lt"/>
                <a:ea typeface="ＭＳ Ｐゴシック" pitchFamily="34" charset="-128"/>
                <a:cs typeface="+mj-cs"/>
              </a:rPr>
              <a:t>révisés</a:t>
            </a:r>
          </a:p>
          <a:p>
            <a:pPr>
              <a:buFont typeface="Arial" charset="0"/>
              <a:buChar char="•"/>
              <a:defRPr/>
            </a:pPr>
            <a:r>
              <a:rPr lang="fr-FR" altLang="es-ES" sz="2800" dirty="0" smtClean="0">
                <a:solidFill>
                  <a:srgbClr val="147B33"/>
                </a:solidFill>
                <a:latin typeface="+mj-lt"/>
                <a:ea typeface="ＭＳ Ｐゴシック" pitchFamily="34" charset="-128"/>
                <a:cs typeface="+mj-cs"/>
              </a:rPr>
              <a:t>Combler </a:t>
            </a:r>
            <a:r>
              <a:rPr lang="fr-FR" altLang="es-ES" sz="2800" dirty="0">
                <a:solidFill>
                  <a:srgbClr val="147B33"/>
                </a:solidFill>
                <a:latin typeface="+mj-lt"/>
                <a:ea typeface="ＭＳ Ｐゴシック" pitchFamily="34" charset="-128"/>
                <a:cs typeface="+mj-cs"/>
              </a:rPr>
              <a:t>le fossé de financement: les mécanismes de financement de la </a:t>
            </a:r>
            <a:r>
              <a:rPr lang="fr-FR" altLang="es-ES" sz="2800" dirty="0" smtClean="0">
                <a:solidFill>
                  <a:srgbClr val="147B33"/>
                </a:solidFill>
                <a:latin typeface="+mj-lt"/>
                <a:ea typeface="ＭＳ Ｐゴシック" pitchFamily="34" charset="-128"/>
                <a:cs typeface="+mj-cs"/>
              </a:rPr>
              <a:t>diversité biologique</a:t>
            </a:r>
          </a:p>
          <a:p>
            <a:pPr marL="0" indent="0">
              <a:buNone/>
              <a:defRPr/>
            </a:pPr>
            <a:r>
              <a:rPr lang="fr-FR" altLang="es-ES" b="1" dirty="0">
                <a:solidFill>
                  <a:srgbClr val="147B33"/>
                </a:solidFill>
                <a:latin typeface="+mj-lt"/>
                <a:ea typeface="ＭＳ Ｐゴシック" pitchFamily="34" charset="-128"/>
                <a:cs typeface="+mj-cs"/>
              </a:rPr>
              <a:t>Guide de conseils méthodologiques: concepts </a:t>
            </a:r>
            <a:r>
              <a:rPr lang="fr-FR" altLang="es-ES" b="1" dirty="0">
                <a:solidFill>
                  <a:srgbClr val="147B33"/>
                </a:solidFill>
                <a:ea typeface="ＭＳ Ｐゴシック" pitchFamily="34" charset="-128"/>
              </a:rPr>
              <a:t>et </a:t>
            </a:r>
            <a:r>
              <a:rPr lang="fr-FR" altLang="es-ES" b="1" dirty="0" smtClean="0">
                <a:solidFill>
                  <a:srgbClr val="147B33"/>
                </a:solidFill>
                <a:ea typeface="ＭＳ Ｐゴシック" pitchFamily="34" charset="-128"/>
              </a:rPr>
              <a:t>définitions </a:t>
            </a:r>
            <a:r>
              <a:rPr lang="fr-FR" altLang="es-ES" b="1" dirty="0" smtClean="0">
                <a:solidFill>
                  <a:srgbClr val="147B33"/>
                </a:solidFill>
                <a:latin typeface="+mj-lt"/>
                <a:ea typeface="ＭＳ Ｐゴシック" pitchFamily="34" charset="-128"/>
                <a:cs typeface="+mj-cs"/>
              </a:rPr>
              <a:t>de </a:t>
            </a:r>
            <a:r>
              <a:rPr lang="fr-FR" altLang="es-ES" b="1" dirty="0">
                <a:solidFill>
                  <a:srgbClr val="147B33"/>
                </a:solidFill>
                <a:latin typeface="+mj-lt"/>
                <a:ea typeface="ＭＳ Ｐゴシック" pitchFamily="34" charset="-128"/>
                <a:cs typeface="+mj-cs"/>
              </a:rPr>
              <a:t>la </a:t>
            </a:r>
            <a:r>
              <a:rPr lang="fr-FR" altLang="es-ES" b="1" dirty="0" smtClean="0">
                <a:solidFill>
                  <a:srgbClr val="147B33"/>
                </a:solidFill>
                <a:latin typeface="+mj-lt"/>
                <a:ea typeface="ＭＳ Ｐゴシック" pitchFamily="34" charset="-128"/>
                <a:cs typeface="+mj-cs"/>
              </a:rPr>
              <a:t>diversité biologique; </a:t>
            </a:r>
            <a:r>
              <a:rPr lang="fr-FR" altLang="es-ES" b="1" dirty="0">
                <a:solidFill>
                  <a:srgbClr val="147B33"/>
                </a:solidFill>
                <a:latin typeface="+mj-lt"/>
                <a:ea typeface="ＭＳ Ｐゴシック" pitchFamily="34" charset="-128"/>
                <a:cs typeface="+mj-cs"/>
              </a:rPr>
              <a:t>cadres statistiques; et l'attribution des coefficients</a:t>
            </a:r>
            <a:endParaRPr lang="en-US" altLang="en-US" b="1" dirty="0" smtClean="0">
              <a:solidFill>
                <a:srgbClr val="147B33"/>
              </a:solidFill>
              <a:latin typeface="+mj-lt"/>
              <a:ea typeface="ＭＳ Ｐゴシック" pitchFamily="34" charset="-128"/>
              <a:cs typeface="+mj-cs"/>
            </a:endParaRPr>
          </a:p>
        </p:txBody>
      </p:sp>
      <p:sp>
        <p:nvSpPr>
          <p:cNvPr id="48133"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B69ECC64-4A55-4872-A4AA-C68D45A56794}"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4813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3E5382B4-0863-4169-A479-95A4842824AD}" type="slidenum">
              <a:rPr lang="en-US" altLang="en-US" sz="1200">
                <a:solidFill>
                  <a:srgbClr val="898989"/>
                </a:solidFill>
              </a:rPr>
              <a:pPr eaLnBrk="1" hangingPunct="1">
                <a:spcBef>
                  <a:spcPct val="0"/>
                </a:spcBef>
                <a:buFontTx/>
                <a:buNone/>
              </a:pPr>
              <a:t>48</a:t>
            </a:fld>
            <a:endParaRPr lang="en-US" altLang="en-US" sz="1200">
              <a:solidFill>
                <a:srgbClr val="898989"/>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descr="CBD_PowerPointTemplate_LogoFu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3988" y="5705475"/>
            <a:ext cx="24368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6162675" y="5565775"/>
            <a:ext cx="2730500" cy="11826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en-US" altLang="en-US" sz="1800" smtClean="0">
              <a:solidFill>
                <a:srgbClr val="FFFFFF"/>
              </a:solidFill>
              <a:ea typeface="ＭＳ Ｐゴシック" pitchFamily="34" charset="-128"/>
              <a:cs typeface="Arial" charset="0"/>
            </a:endParaRPr>
          </a:p>
        </p:txBody>
      </p:sp>
      <p:pic>
        <p:nvPicPr>
          <p:cNvPr id="49156" name="Picture 9" descr="CBD_PowerPointTemplate_U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56388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10" descr="CBD_PowerPointTemplate_UNEP.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970838" y="5673725"/>
            <a:ext cx="792162"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8" name="Picture 1" descr="UN Decade on Biodiver#1CBAF.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989513" y="5791200"/>
            <a:ext cx="2706687" cy="6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9" name="Picture 3" descr="U:\Working Folders\Logos\COP\COP-12\cop-12-logo-web\cop-12-logo-variant-colour-web.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5715000"/>
            <a:ext cx="8382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0" name="TextBox 1"/>
          <p:cNvSpPr txBox="1">
            <a:spLocks noChangeArrowheads="1"/>
          </p:cNvSpPr>
          <p:nvPr/>
        </p:nvSpPr>
        <p:spPr bwMode="auto">
          <a:xfrm>
            <a:off x="228600" y="1609725"/>
            <a:ext cx="85344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CA" altLang="es-ES" sz="4400" b="1" dirty="0" err="1" smtClean="0">
                <a:solidFill>
                  <a:srgbClr val="FF6600"/>
                </a:solidFill>
              </a:rPr>
              <a:t>Merci</a:t>
            </a:r>
            <a:r>
              <a:rPr lang="en-CA" altLang="es-ES" sz="4400" b="1" dirty="0" smtClean="0">
                <a:solidFill>
                  <a:srgbClr val="FF6600"/>
                </a:solidFill>
              </a:rPr>
              <a:t>!</a:t>
            </a:r>
            <a:endParaRPr lang="en-CA" altLang="es-ES" sz="4400" b="1" dirty="0">
              <a:solidFill>
                <a:srgbClr val="FF6600"/>
              </a:solidFill>
            </a:endParaRPr>
          </a:p>
          <a:p>
            <a:pPr algn="ctr" eaLnBrk="1" hangingPunct="1">
              <a:spcBef>
                <a:spcPct val="0"/>
              </a:spcBef>
              <a:buFontTx/>
              <a:buNone/>
            </a:pPr>
            <a:r>
              <a:rPr lang="fr-FR" altLang="es-ES" sz="4400" dirty="0" smtClean="0">
                <a:solidFill>
                  <a:srgbClr val="006600"/>
                </a:solidFill>
                <a:ea typeface="Gulim" pitchFamily="34" charset="-127"/>
              </a:rPr>
              <a:t>Les rapports financiers nationaux sont dus à la fin de </a:t>
            </a:r>
            <a:r>
              <a:rPr lang="fr-FR" altLang="es-ES" sz="4400" dirty="0" smtClean="0">
                <a:solidFill>
                  <a:srgbClr val="006600"/>
                </a:solidFill>
                <a:ea typeface="Gulim" pitchFamily="34" charset="-127"/>
              </a:rPr>
              <a:t>2015</a:t>
            </a:r>
          </a:p>
          <a:p>
            <a:pPr algn="ctr" eaLnBrk="1" hangingPunct="1">
              <a:spcBef>
                <a:spcPct val="0"/>
              </a:spcBef>
              <a:buFontTx/>
              <a:buNone/>
            </a:pPr>
            <a:endParaRPr lang="fr-FR" altLang="es-ES" sz="4400" dirty="0">
              <a:solidFill>
                <a:srgbClr val="006600"/>
              </a:solidFill>
              <a:ea typeface="Gulim" pitchFamily="34" charset="-127"/>
            </a:endParaRPr>
          </a:p>
          <a:p>
            <a:pPr algn="ctr" eaLnBrk="1" hangingPunct="1">
              <a:spcBef>
                <a:spcPct val="0"/>
              </a:spcBef>
              <a:buNone/>
            </a:pPr>
            <a:r>
              <a:rPr lang="en-CA" altLang="es-ES" sz="4400" b="1" dirty="0">
                <a:solidFill>
                  <a:srgbClr val="006600"/>
                </a:solidFill>
                <a:ea typeface="Gulim" pitchFamily="34" charset="-127"/>
              </a:rPr>
              <a:t>financialreporting@cbd.int</a:t>
            </a:r>
            <a:endParaRPr lang="es-ES" altLang="es-ES" sz="4400" b="1" dirty="0">
              <a:solidFill>
                <a:srgbClr val="006600"/>
              </a:solidFill>
              <a:ea typeface="Gulim" pitchFamily="34" charset="-127"/>
            </a:endParaRPr>
          </a:p>
          <a:p>
            <a:pPr algn="ctr" eaLnBrk="1" hangingPunct="1">
              <a:spcBef>
                <a:spcPct val="0"/>
              </a:spcBef>
              <a:buFontTx/>
              <a:buNone/>
            </a:pPr>
            <a:endParaRPr lang="es-ES" altLang="es-ES" sz="4400" dirty="0">
              <a:solidFill>
                <a:srgbClr val="006600"/>
              </a:solidFill>
              <a:ea typeface="Gulim" pitchFamily="34" charset="-127"/>
            </a:endParaRPr>
          </a:p>
        </p:txBody>
      </p:sp>
      <p:sp>
        <p:nvSpPr>
          <p:cNvPr id="49161"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9F98C7A9-91F4-4644-8CCA-F5C0EEA1FC6E}"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4916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B9846506-7675-4782-AB0A-9D3691AD37E1}" type="slidenum">
              <a:rPr lang="en-US" altLang="en-US" sz="1200">
                <a:solidFill>
                  <a:srgbClr val="898989"/>
                </a:solidFill>
              </a:rPr>
              <a:pPr eaLnBrk="1" hangingPunct="1">
                <a:spcBef>
                  <a:spcPct val="0"/>
                </a:spcBef>
                <a:buFontTx/>
                <a:buNone/>
              </a:pPr>
              <a:t>49</a:t>
            </a:fld>
            <a:endParaRPr lang="en-US" altLang="en-US" sz="1200">
              <a:solidFill>
                <a:srgbClr val="898989"/>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1"/>
          <p:cNvPicPr>
            <a:picLocks noChangeAspect="1" noChangeArrowheads="1"/>
          </p:cNvPicPr>
          <p:nvPr/>
        </p:nvPicPr>
        <p:blipFill>
          <a:blip r:embed="rId3">
            <a:extLst>
              <a:ext uri="{28A0092B-C50C-407E-A947-70E740481C1C}">
                <a14:useLocalDpi xmlns:a14="http://schemas.microsoft.com/office/drawing/2010/main" val="0"/>
              </a:ext>
            </a:extLst>
          </a:blip>
          <a:srcRect t="80878"/>
          <a:stretch>
            <a:fillRect/>
          </a:stretch>
        </p:blipFill>
        <p:spPr bwMode="auto">
          <a:xfrm>
            <a:off x="0" y="0"/>
            <a:ext cx="91440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Title 1"/>
          <p:cNvSpPr>
            <a:spLocks noGrp="1"/>
          </p:cNvSpPr>
          <p:nvPr>
            <p:ph type="title"/>
          </p:nvPr>
        </p:nvSpPr>
        <p:spPr>
          <a:xfrm>
            <a:off x="0" y="0"/>
            <a:ext cx="7239000" cy="1143000"/>
          </a:xfrm>
        </p:spPr>
        <p:txBody>
          <a:bodyPr/>
          <a:lstStyle/>
          <a:p>
            <a:r>
              <a:rPr lang="en-CA" altLang="en-US" sz="4000" b="1" dirty="0" smtClean="0">
                <a:solidFill>
                  <a:schemeClr val="bg1"/>
                </a:solidFill>
                <a:ea typeface="ＭＳ Ｐゴシック" pitchFamily="34" charset="-128"/>
              </a:rPr>
              <a:t>Comment </a:t>
            </a:r>
            <a:r>
              <a:rPr lang="en-CA" altLang="en-US" sz="4000" b="1" dirty="0" err="1" smtClean="0">
                <a:solidFill>
                  <a:schemeClr val="bg1"/>
                </a:solidFill>
                <a:ea typeface="ＭＳ Ｐゴシック" pitchFamily="34" charset="-128"/>
              </a:rPr>
              <a:t>accéder</a:t>
            </a:r>
            <a:r>
              <a:rPr lang="en-CA" altLang="en-US" sz="4000" b="1" dirty="0" smtClean="0">
                <a:solidFill>
                  <a:schemeClr val="bg1"/>
                </a:solidFill>
                <a:ea typeface="ＭＳ Ｐゴシック" pitchFamily="34" charset="-128"/>
              </a:rPr>
              <a:t> les </a:t>
            </a:r>
            <a:r>
              <a:rPr lang="en-CA" altLang="en-US" sz="4000" b="1" dirty="0" err="1" smtClean="0">
                <a:solidFill>
                  <a:schemeClr val="bg1"/>
                </a:solidFill>
                <a:ea typeface="ＭＳ Ｐゴシック" pitchFamily="34" charset="-128"/>
              </a:rPr>
              <a:t>données</a:t>
            </a:r>
            <a:endParaRPr lang="en-CA" altLang="en-US" sz="4000" b="1" dirty="0" smtClean="0">
              <a:solidFill>
                <a:schemeClr val="bg1"/>
              </a:solidFill>
              <a:ea typeface="ＭＳ Ｐゴシック" pitchFamily="34" charset="-128"/>
            </a:endParaRPr>
          </a:p>
        </p:txBody>
      </p:sp>
      <p:sp>
        <p:nvSpPr>
          <p:cNvPr id="50180" name="Content Placeholder 3"/>
          <p:cNvSpPr>
            <a:spLocks noGrp="1"/>
          </p:cNvSpPr>
          <p:nvPr>
            <p:ph idx="1"/>
          </p:nvPr>
        </p:nvSpPr>
        <p:spPr>
          <a:xfrm>
            <a:off x="152400" y="1036638"/>
            <a:ext cx="8229600" cy="4525962"/>
          </a:xfrm>
        </p:spPr>
        <p:txBody>
          <a:bodyPr/>
          <a:lstStyle/>
          <a:p>
            <a:pPr marL="0" indent="0">
              <a:buFont typeface="Arial" panose="020B0604020202020204" pitchFamily="34" charset="0"/>
              <a:buNone/>
            </a:pPr>
            <a:r>
              <a:rPr lang="en-US" altLang="en-US" smtClean="0">
                <a:hlinkClick r:id="rId4"/>
              </a:rPr>
              <a:t>http://stats.oecd.org/</a:t>
            </a:r>
            <a:endParaRPr lang="en-US" altLang="en-US" smtClean="0"/>
          </a:p>
          <a:p>
            <a:pPr marL="0" indent="0">
              <a:buFont typeface="Arial" panose="020B0604020202020204" pitchFamily="34" charset="0"/>
              <a:buNone/>
            </a:pPr>
            <a:endParaRPr lang="en-US" altLang="en-US" smtClean="0"/>
          </a:p>
        </p:txBody>
      </p:sp>
      <p:pic>
        <p:nvPicPr>
          <p:cNvPr id="50181" name="Picture 5"/>
          <p:cNvPicPr>
            <a:picLocks noChangeAspect="1"/>
          </p:cNvPicPr>
          <p:nvPr/>
        </p:nvPicPr>
        <p:blipFill>
          <a:blip r:embed="rId5">
            <a:extLst>
              <a:ext uri="{28A0092B-C50C-407E-A947-70E740481C1C}">
                <a14:useLocalDpi xmlns:a14="http://schemas.microsoft.com/office/drawing/2010/main" val="0"/>
              </a:ext>
            </a:extLst>
          </a:blip>
          <a:srcRect l="417" t="12222" r="16251" b="31480"/>
          <a:stretch>
            <a:fillRect/>
          </a:stretch>
        </p:blipFill>
        <p:spPr bwMode="auto">
          <a:xfrm>
            <a:off x="111125" y="1600200"/>
            <a:ext cx="892175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2"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650EC00A-EA68-463E-9CBE-727DCB385C3F}"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5018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BF7942C3-2198-4906-8869-BDEDEF6D7575}" type="slidenum">
              <a:rPr lang="en-US" altLang="en-US" sz="1200">
                <a:solidFill>
                  <a:srgbClr val="898989"/>
                </a:solidFill>
              </a:rPr>
              <a:pPr eaLnBrk="1" hangingPunct="1">
                <a:spcBef>
                  <a:spcPct val="0"/>
                </a:spcBef>
                <a:buFontTx/>
                <a:buNone/>
              </a:pPr>
              <a:t>50</a:t>
            </a:fld>
            <a:endParaRPr lang="en-US" altLang="en-US" sz="1200">
              <a:solidFill>
                <a:srgbClr val="898989"/>
              </a:solidFill>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1"/>
          <p:cNvPicPr>
            <a:picLocks noChangeAspect="1" noChangeArrowheads="1"/>
          </p:cNvPicPr>
          <p:nvPr/>
        </p:nvPicPr>
        <p:blipFill>
          <a:blip r:embed="rId3">
            <a:extLst>
              <a:ext uri="{28A0092B-C50C-407E-A947-70E740481C1C}">
                <a14:useLocalDpi xmlns:a14="http://schemas.microsoft.com/office/drawing/2010/main" val="0"/>
              </a:ext>
            </a:extLst>
          </a:blip>
          <a:srcRect t="80878"/>
          <a:stretch>
            <a:fillRect/>
          </a:stretch>
        </p:blipFill>
        <p:spPr bwMode="auto">
          <a:xfrm>
            <a:off x="0" y="0"/>
            <a:ext cx="91440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Rectangle 8"/>
          <p:cNvSpPr>
            <a:spLocks noChangeArrowheads="1"/>
          </p:cNvSpPr>
          <p:nvPr/>
        </p:nvSpPr>
        <p:spPr bwMode="auto">
          <a:xfrm>
            <a:off x="228600" y="228600"/>
            <a:ext cx="7543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CA" altLang="en-US" sz="4000" b="1" dirty="0" smtClean="0">
                <a:solidFill>
                  <a:schemeClr val="bg1"/>
                </a:solidFill>
                <a:ea typeface="ＭＳ Ｐゴシック" pitchFamily="34" charset="-128"/>
              </a:rPr>
              <a:t>Pour plus </a:t>
            </a:r>
            <a:r>
              <a:rPr lang="en-CA" altLang="en-US" sz="4000" b="1" dirty="0" err="1" smtClean="0">
                <a:solidFill>
                  <a:schemeClr val="bg1"/>
                </a:solidFill>
                <a:ea typeface="ＭＳ Ｐゴシック" pitchFamily="34" charset="-128"/>
              </a:rPr>
              <a:t>d’information</a:t>
            </a:r>
            <a:r>
              <a:rPr lang="en-CA" altLang="en-US" sz="4000" b="1" dirty="0" smtClean="0">
                <a:solidFill>
                  <a:schemeClr val="bg1"/>
                </a:solidFill>
                <a:ea typeface="ＭＳ Ｐゴシック" pitchFamily="34" charset="-128"/>
              </a:rPr>
              <a:t> </a:t>
            </a:r>
            <a:r>
              <a:rPr lang="en-CA" altLang="en-US" sz="4000" b="1" dirty="0" err="1" smtClean="0">
                <a:solidFill>
                  <a:schemeClr val="bg1"/>
                </a:solidFill>
                <a:ea typeface="ＭＳ Ｐゴシック" pitchFamily="34" charset="-128"/>
              </a:rPr>
              <a:t>spécifique</a:t>
            </a:r>
            <a:endParaRPr lang="en-CA" altLang="en-US" sz="4000" dirty="0">
              <a:ea typeface="ＭＳ Ｐゴシック" pitchFamily="34" charset="-128"/>
            </a:endParaRPr>
          </a:p>
        </p:txBody>
      </p:sp>
      <p:pic>
        <p:nvPicPr>
          <p:cNvPr id="51204" name="Picture 2"/>
          <p:cNvPicPr>
            <a:picLocks noChangeAspect="1" noChangeArrowheads="1"/>
          </p:cNvPicPr>
          <p:nvPr/>
        </p:nvPicPr>
        <p:blipFill>
          <a:blip r:embed="rId3">
            <a:extLst>
              <a:ext uri="{28A0092B-C50C-407E-A947-70E740481C1C}">
                <a14:useLocalDpi xmlns:a14="http://schemas.microsoft.com/office/drawing/2010/main" val="0"/>
              </a:ext>
            </a:extLst>
          </a:blip>
          <a:srcRect t="57207" b="24658"/>
          <a:stretch>
            <a:fillRect/>
          </a:stretch>
        </p:blipFill>
        <p:spPr bwMode="auto">
          <a:xfrm>
            <a:off x="0" y="60198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ight Arrow 6"/>
          <p:cNvSpPr/>
          <p:nvPr/>
        </p:nvSpPr>
        <p:spPr>
          <a:xfrm>
            <a:off x="942975" y="4343400"/>
            <a:ext cx="1371600" cy="304800"/>
          </a:xfrm>
          <a:prstGeom prst="rightArrow">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51206"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rcRect l="185" t="21887" r="81081" b="36021"/>
          <a:stretch>
            <a:fillRect/>
          </a:stretch>
        </p:blipFill>
        <p:spPr>
          <a:xfrm>
            <a:off x="2314575" y="944563"/>
            <a:ext cx="4800600" cy="5105400"/>
          </a:xfrm>
        </p:spPr>
      </p:pic>
      <p:sp>
        <p:nvSpPr>
          <p:cNvPr id="51207"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79564174-C568-44A8-85FD-97A0CFBC7628}"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5120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73F1DF09-B013-4452-8EF8-F18E498519E4}" type="slidenum">
              <a:rPr lang="en-US" altLang="en-US" sz="1200">
                <a:solidFill>
                  <a:srgbClr val="898989"/>
                </a:solidFill>
              </a:rPr>
              <a:pPr eaLnBrk="1" hangingPunct="1">
                <a:spcBef>
                  <a:spcPct val="0"/>
                </a:spcBef>
                <a:buFontTx/>
                <a:buNone/>
              </a:pPr>
              <a:t>51</a:t>
            </a:fld>
            <a:endParaRPr lang="en-US" altLang="en-US" sz="1200">
              <a:solidFill>
                <a:srgbClr val="898989"/>
              </a:solidFill>
            </a:endParaRPr>
          </a:p>
        </p:txBody>
      </p:sp>
      <p:sp>
        <p:nvSpPr>
          <p:cNvPr id="2" name="Action Button: Return 1">
            <a:hlinkClick r:id="rId5" action="ppaction://hlinksldjump" highlightClick="1"/>
          </p:cNvPr>
          <p:cNvSpPr/>
          <p:nvPr/>
        </p:nvSpPr>
        <p:spPr>
          <a:xfrm>
            <a:off x="8153400" y="5715000"/>
            <a:ext cx="838200" cy="1006475"/>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457200" y="180975"/>
            <a:ext cx="8229600" cy="1143000"/>
          </a:xfrm>
        </p:spPr>
        <p:txBody>
          <a:bodyPr/>
          <a:lstStyle/>
          <a:p>
            <a:r>
              <a:rPr lang="en-US" altLang="en-US" b="1" dirty="0" err="1" smtClean="0">
                <a:solidFill>
                  <a:srgbClr val="147B33"/>
                </a:solidFill>
                <a:ea typeface="ＭＳ Ｐゴシック" pitchFamily="34" charset="-128"/>
              </a:rPr>
              <a:t>Coéfficient</a:t>
            </a:r>
            <a:endParaRPr lang="en-US" altLang="en-US" dirty="0" smtClean="0"/>
          </a:p>
        </p:txBody>
      </p:sp>
      <p:pic>
        <p:nvPicPr>
          <p:cNvPr id="52227"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76200"/>
            <a:ext cx="1447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Content Placeholder 3"/>
          <p:cNvGraphicFramePr>
            <a:graphicFrameLocks noGrp="1"/>
          </p:cNvGraphicFramePr>
          <p:nvPr>
            <p:ph idx="1"/>
            <p:extLst>
              <p:ext uri="{D42A27DB-BD31-4B8C-83A1-F6EECF244321}">
                <p14:modId xmlns:p14="http://schemas.microsoft.com/office/powerpoint/2010/main" val="2307533629"/>
              </p:ext>
            </p:extLst>
          </p:nvPr>
        </p:nvGraphicFramePr>
        <p:xfrm>
          <a:off x="152400" y="1524000"/>
          <a:ext cx="8991600" cy="5257799"/>
        </p:xfrm>
        <a:graphic>
          <a:graphicData uri="http://schemas.openxmlformats.org/drawingml/2006/table">
            <a:tbl>
              <a:tblPr>
                <a:tableStyleId>{5C22544A-7EE6-4342-B048-85BDC9FD1C3A}</a:tableStyleId>
              </a:tblPr>
              <a:tblGrid>
                <a:gridCol w="4876800"/>
                <a:gridCol w="4114800"/>
              </a:tblGrid>
              <a:tr h="1733939">
                <a:tc>
                  <a:txBody>
                    <a:bodyPr/>
                    <a:lstStyle/>
                    <a:p>
                      <a:pPr algn="l" fontAlgn="ctr"/>
                      <a:r>
                        <a:rPr lang="en-US" sz="2000" u="none" strike="noStrike" dirty="0" smtClean="0">
                          <a:effectLst/>
                        </a:rPr>
                        <a:t>Categories</a:t>
                      </a:r>
                      <a:endParaRPr lang="en-US" sz="20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ctr"/>
                      <a:r>
                        <a:rPr lang="fr-FR" sz="2000" u="none" strike="noStrike" dirty="0" smtClean="0">
                          <a:effectLst/>
                        </a:rPr>
                        <a:t>Proportion du financement total imputable comme "favorable à la diversité biologique</a:t>
                      </a:r>
                      <a:r>
                        <a:rPr lang="en-US" sz="2000" u="none" strike="noStrike" dirty="0" smtClean="0">
                          <a:effectLst/>
                        </a:rPr>
                        <a:t>”</a:t>
                      </a:r>
                      <a:endParaRPr lang="en-US" sz="2000" b="1" i="0" u="none" strike="noStrike" dirty="0">
                        <a:solidFill>
                          <a:srgbClr val="000000"/>
                        </a:solidFill>
                        <a:effectLst/>
                        <a:latin typeface="Calibri" panose="020F0502020204030204" pitchFamily="34" charset="0"/>
                      </a:endParaRPr>
                    </a:p>
                  </a:txBody>
                  <a:tcPr marL="0" marR="0" marT="0" marB="0" anchor="ctr"/>
                </a:tc>
              </a:tr>
              <a:tr h="351175">
                <a:tc>
                  <a:txBody>
                    <a:bodyPr/>
                    <a:lstStyle/>
                    <a:p>
                      <a:pPr algn="l" fontAlgn="ctr"/>
                      <a:r>
                        <a:rPr lang="fr-FR" sz="2000" u="none" strike="noStrike" dirty="0" smtClean="0">
                          <a:effectLst/>
                        </a:rPr>
                        <a:t>Aucun champ liée à la diversité biologique</a:t>
                      </a:r>
                      <a:endParaRPr lang="en-US" sz="20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2000" u="none" strike="noStrike" dirty="0">
                          <a:effectLst/>
                        </a:rPr>
                        <a:t>0%</a:t>
                      </a:r>
                      <a:endParaRPr lang="en-US" sz="2000" b="0" i="0" u="none" strike="noStrike" dirty="0">
                        <a:solidFill>
                          <a:srgbClr val="000000"/>
                        </a:solidFill>
                        <a:effectLst/>
                        <a:latin typeface="Calibri" panose="020F0502020204030204" pitchFamily="34" charset="0"/>
                      </a:endParaRPr>
                    </a:p>
                  </a:txBody>
                  <a:tcPr marL="0" marR="0" marT="0" marB="0" anchor="ctr"/>
                </a:tc>
              </a:tr>
              <a:tr h="351175">
                <a:tc>
                  <a:txBody>
                    <a:bodyPr/>
                    <a:lstStyle/>
                    <a:p>
                      <a:pPr algn="l" fontAlgn="ctr"/>
                      <a:r>
                        <a:rPr lang="fr-FR" sz="2000" u="none" strike="noStrike" dirty="0" smtClean="0">
                          <a:effectLst/>
                        </a:rPr>
                        <a:t>Domaine lié à la diversité biologique est</a:t>
                      </a:r>
                      <a:r>
                        <a:rPr lang="fr-FR" sz="2000" u="none" strike="noStrike" baseline="0" dirty="0" smtClean="0">
                          <a:effectLst/>
                        </a:rPr>
                        <a:t> infime</a:t>
                      </a:r>
                      <a:endParaRPr lang="en-US" sz="20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2000" u="none" strike="noStrike" dirty="0">
                          <a:effectLst/>
                        </a:rPr>
                        <a:t>5%</a:t>
                      </a:r>
                      <a:endParaRPr lang="en-US" sz="2000" b="0" i="0" u="none" strike="noStrike" dirty="0">
                        <a:solidFill>
                          <a:srgbClr val="000000"/>
                        </a:solidFill>
                        <a:effectLst/>
                        <a:latin typeface="Calibri" panose="020F0502020204030204" pitchFamily="34" charset="0"/>
                      </a:endParaRPr>
                    </a:p>
                  </a:txBody>
                  <a:tcPr marL="0" marR="0" marT="0" marB="0" anchor="ctr"/>
                </a:tc>
              </a:tr>
              <a:tr h="702350">
                <a:tc>
                  <a:txBody>
                    <a:bodyPr/>
                    <a:lstStyle/>
                    <a:p>
                      <a:pPr algn="l" fontAlgn="ctr"/>
                      <a:r>
                        <a:rPr lang="fr-FR" sz="2000" u="none" strike="noStrike" dirty="0" smtClean="0">
                          <a:effectLst/>
                        </a:rPr>
                        <a:t>Englobe beaucoup plus que la</a:t>
                      </a:r>
                      <a:r>
                        <a:rPr lang="fr-FR" sz="2000" u="none" strike="noStrike" baseline="0" dirty="0" smtClean="0">
                          <a:effectLst/>
                        </a:rPr>
                        <a:t> part </a:t>
                      </a:r>
                      <a:r>
                        <a:rPr lang="fr-FR" sz="2000" u="none" strike="noStrike" dirty="0" smtClean="0">
                          <a:effectLst/>
                        </a:rPr>
                        <a:t>liée à la diversité biologique</a:t>
                      </a:r>
                      <a:endParaRPr lang="en-US" sz="20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2000" u="none" strike="noStrike" dirty="0">
                          <a:effectLst/>
                        </a:rPr>
                        <a:t>25%</a:t>
                      </a:r>
                      <a:endParaRPr lang="en-US" sz="2000" b="0" i="0" u="none" strike="noStrike" dirty="0">
                        <a:solidFill>
                          <a:srgbClr val="000000"/>
                        </a:solidFill>
                        <a:effectLst/>
                        <a:latin typeface="Calibri" panose="020F0502020204030204" pitchFamily="34" charset="0"/>
                      </a:endParaRPr>
                    </a:p>
                  </a:txBody>
                  <a:tcPr marL="0" marR="0" marT="0" marB="0" anchor="ctr"/>
                </a:tc>
              </a:tr>
              <a:tr h="702350">
                <a:tc>
                  <a:txBody>
                    <a:bodyPr/>
                    <a:lstStyle/>
                    <a:p>
                      <a:pPr algn="l" fontAlgn="ctr"/>
                      <a:r>
                        <a:rPr lang="fr-FR" sz="2000" u="none" strike="noStrike" dirty="0" smtClean="0">
                          <a:effectLst/>
                        </a:rPr>
                        <a:t>Contient la moitié des domaines liés à la diversité biologique</a:t>
                      </a:r>
                      <a:endParaRPr lang="en-US" sz="20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2000" u="none" strike="noStrike" dirty="0">
                          <a:effectLst/>
                        </a:rPr>
                        <a:t>50%</a:t>
                      </a:r>
                      <a:endParaRPr lang="en-US" sz="2000" b="0" i="0" u="none" strike="noStrike" dirty="0">
                        <a:solidFill>
                          <a:srgbClr val="000000"/>
                        </a:solidFill>
                        <a:effectLst/>
                        <a:latin typeface="Calibri" panose="020F0502020204030204" pitchFamily="34" charset="0"/>
                      </a:endParaRPr>
                    </a:p>
                  </a:txBody>
                  <a:tcPr marL="0" marR="0" marT="0" marB="0" anchor="ctr"/>
                </a:tc>
              </a:tr>
              <a:tr h="702350">
                <a:tc>
                  <a:txBody>
                    <a:bodyPr/>
                    <a:lstStyle/>
                    <a:p>
                      <a:pPr algn="l" fontAlgn="ctr"/>
                      <a:r>
                        <a:rPr lang="fr-FR" sz="2000" u="none" strike="noStrike" dirty="0" smtClean="0">
                          <a:effectLst/>
                        </a:rPr>
                        <a:t>Inclut la plupart des domaines liés à la diversité biologique</a:t>
                      </a:r>
                      <a:endParaRPr lang="en-US" sz="20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2000" u="none" strike="noStrike" dirty="0">
                          <a:effectLst/>
                        </a:rPr>
                        <a:t>90%</a:t>
                      </a:r>
                      <a:endParaRPr lang="en-US" sz="2000" b="0" i="0" u="none" strike="noStrike" dirty="0">
                        <a:solidFill>
                          <a:srgbClr val="000000"/>
                        </a:solidFill>
                        <a:effectLst/>
                        <a:latin typeface="Calibri" panose="020F0502020204030204" pitchFamily="34" charset="0"/>
                      </a:endParaRPr>
                    </a:p>
                  </a:txBody>
                  <a:tcPr marL="0" marR="0" marT="0" marB="0" anchor="ctr"/>
                </a:tc>
              </a:tr>
              <a:tr h="714460">
                <a:tc>
                  <a:txBody>
                    <a:bodyPr/>
                    <a:lstStyle/>
                    <a:p>
                      <a:pPr algn="l" fontAlgn="ctr"/>
                      <a:r>
                        <a:rPr lang="fr-FR" sz="2000" u="none" strike="noStrike" dirty="0" smtClean="0">
                          <a:effectLst/>
                        </a:rPr>
                        <a:t>Inclut les champs uniquement liés à la diversité biologique</a:t>
                      </a:r>
                      <a:endParaRPr lang="en-US" sz="20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2000" u="none" strike="noStrike" dirty="0">
                          <a:effectLst/>
                        </a:rPr>
                        <a:t>100%</a:t>
                      </a:r>
                      <a:endParaRPr lang="en-US" sz="2000" b="0" i="0" u="none" strike="noStrike" dirty="0">
                        <a:solidFill>
                          <a:srgbClr val="000000"/>
                        </a:solidFill>
                        <a:effectLst/>
                        <a:latin typeface="Calibri" panose="020F0502020204030204" pitchFamily="34" charset="0"/>
                      </a:endParaRPr>
                    </a:p>
                  </a:txBody>
                  <a:tcPr marL="0" marR="0" marT="0" marB="0" anchor="ctr"/>
                </a:tc>
              </a:tr>
            </a:tbl>
          </a:graphicData>
        </a:graphic>
      </p:graphicFrame>
      <p:sp>
        <p:nvSpPr>
          <p:cNvPr id="52254" name="Date Placeholder 4"/>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94BA21EF-CEB9-4787-9350-DFBB5B489043}" type="datetime1">
              <a:rPr lang="en-US" altLang="en-US" sz="1200" smtClean="0">
                <a:solidFill>
                  <a:srgbClr val="898989"/>
                </a:solidFill>
                <a:cs typeface="Arial" panose="020B0604020202020204" pitchFamily="34" charset="0"/>
              </a:rPr>
              <a:pPr eaLnBrk="1" hangingPunct="1">
                <a:spcBef>
                  <a:spcPct val="0"/>
                </a:spcBef>
                <a:buFontTx/>
                <a:buNone/>
              </a:pPr>
              <a:t>11/17/2015</a:t>
            </a:fld>
            <a:endParaRPr lang="en-US" altLang="en-US" sz="1200" smtClean="0">
              <a:solidFill>
                <a:srgbClr val="898989"/>
              </a:solidFill>
              <a:cs typeface="Arial" panose="020B0604020202020204" pitchFamily="34" charset="0"/>
            </a:endParaRPr>
          </a:p>
        </p:txBody>
      </p:sp>
      <p:sp>
        <p:nvSpPr>
          <p:cNvPr id="5225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8BFEED2E-B65B-4055-A180-390194981C64}" type="slidenum">
              <a:rPr lang="en-US" altLang="en-US" sz="1200">
                <a:solidFill>
                  <a:srgbClr val="898989"/>
                </a:solidFill>
              </a:rPr>
              <a:pPr eaLnBrk="1" hangingPunct="1">
                <a:spcBef>
                  <a:spcPct val="0"/>
                </a:spcBef>
                <a:buFontTx/>
                <a:buNone/>
              </a:pPr>
              <a:t>52</a:t>
            </a:fld>
            <a:endParaRPr lang="en-US" altLang="en-US" sz="1200">
              <a:solidFill>
                <a:srgbClr val="898989"/>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51941</TotalTime>
  <Words>8418</Words>
  <Application>Microsoft Office PowerPoint</Application>
  <PresentationFormat>On-screen Show (4:3)</PresentationFormat>
  <Paragraphs>549</Paragraphs>
  <Slides>52</Slides>
  <Notes>52</Notes>
  <HiddenSlides>1</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52</vt:i4>
      </vt:variant>
    </vt:vector>
  </HeadingPairs>
  <TitlesOfParts>
    <vt:vector size="62" baseType="lpstr">
      <vt:lpstr>Gulim</vt:lpstr>
      <vt:lpstr>MS PGothic</vt:lpstr>
      <vt:lpstr>MS PGothic</vt:lpstr>
      <vt:lpstr>Arial</vt:lpstr>
      <vt:lpstr>Calibri</vt:lpstr>
      <vt:lpstr>Calibri Light</vt:lpstr>
      <vt:lpstr>Times New Roman</vt:lpstr>
      <vt:lpstr>Wingdings</vt:lpstr>
      <vt:lpstr>Office Theme</vt:lpstr>
      <vt:lpstr>Custom Design</vt:lpstr>
      <vt:lpstr>PowerPoint Presentation</vt:lpstr>
      <vt:lpstr>Les objectifs du séminaire</vt:lpstr>
      <vt:lpstr>Contour</vt:lpstr>
      <vt:lpstr>Pourquoi l'information financière?</vt:lpstr>
      <vt:lpstr>La CDB</vt:lpstr>
      <vt:lpstr>Le plan stratégique pour la biodiversité 2011-2020</vt:lpstr>
      <vt:lpstr>La mobilisation des ressources</vt:lpstr>
      <vt:lpstr>Les Objectifs pour la mobilisation des ressources</vt:lpstr>
      <vt:lpstr>Mandat de l'information financière</vt:lpstr>
      <vt:lpstr>Organisation de l'information financière</vt:lpstr>
      <vt:lpstr>L’accès à la version en ligne</vt:lpstr>
      <vt:lpstr>CADRE DE PRÉSENTATION DES RAPPORTS FINANCIERS</vt:lpstr>
      <vt:lpstr>1. Apports internationaux de ressources financières </vt:lpstr>
      <vt:lpstr>Catégorisation des apports internationaux  de ressources financières </vt:lpstr>
      <vt:lpstr>Apports internationaux de ressources financières  en ligne</vt:lpstr>
      <vt:lpstr>PowerPoint Presentation</vt:lpstr>
      <vt:lpstr>PowerPoint Presentation</vt:lpstr>
      <vt:lpstr>Autres apports</vt:lpstr>
      <vt:lpstr>1.2 Suivi de l’état d’avancement de la mobilisation des apports financiers internationaux</vt:lpstr>
      <vt:lpstr>1.3 Measures pour encourager les autres apports</vt:lpstr>
      <vt:lpstr>Sommaire sur les apports internationaux</vt:lpstr>
      <vt:lpstr>2. L’intégration de la diversité biologique dans les plans et priorités  </vt:lpstr>
      <vt:lpstr>L’intégration de la diversité biologique dans les plans et priorités</vt:lpstr>
      <vt:lpstr>L’intégration de la diversité biologique dans les plans et priorités</vt:lpstr>
      <vt:lpstr>3. Évaluation et/ou valorisation des valeurs  de la diversité biologique en ligne</vt:lpstr>
      <vt:lpstr>Évaluation des valeurs</vt:lpstr>
      <vt:lpstr>Évaluation des valeurs</vt:lpstr>
      <vt:lpstr>4. Les dépenses intérieures de la diversité biologique</vt:lpstr>
      <vt:lpstr>4. Les dépenses intérieures de la diversité biologique en ligne</vt:lpstr>
      <vt:lpstr>Les dépenses intérieures de la diversité biologique: Sources and catégories de flux</vt:lpstr>
      <vt:lpstr>Identifier et évaluer les activités liées à la diversité biologique</vt:lpstr>
      <vt:lpstr>Identifier et évaluer les activités liées à la diversité biologique</vt:lpstr>
      <vt:lpstr>Les budgets gouvernementaux - Etat / provincial; local / municipal</vt:lpstr>
      <vt:lpstr>Privé / marché</vt:lpstr>
      <vt:lpstr>Orientation sur le secteur privé</vt:lpstr>
      <vt:lpstr>ONG, fondations, universités</vt:lpstr>
      <vt:lpstr> Des mesures collectives pour les communautés autochtones et locales</vt:lpstr>
      <vt:lpstr>Orientation sur des mesures collectives </vt:lpstr>
      <vt:lpstr>L'action collective des communautés autochtones et locales</vt:lpstr>
      <vt:lpstr>Les dépenses intérieures: résumé</vt:lpstr>
      <vt:lpstr>5. Les besoins, les déficits et les priorités en matière de financement</vt:lpstr>
      <vt:lpstr>Les besoins de financement,  les déficits et les priorités</vt:lpstr>
      <vt:lpstr> Comment déterminer les besoins en matière de financement?</vt:lpstr>
      <vt:lpstr>6. Les plans nationaux des finances </vt:lpstr>
      <vt:lpstr>Les plans nationaux des finances</vt:lpstr>
      <vt:lpstr>7. Mesures visant à encourager  les «autres» contributions </vt:lpstr>
      <vt:lpstr>Les plans nationaux des finances</vt:lpstr>
      <vt:lpstr>Aperçu pour l’atelier:</vt:lpstr>
      <vt:lpstr>PowerPoint Presentation</vt:lpstr>
      <vt:lpstr>Comment accéder les données</vt:lpstr>
      <vt:lpstr>PowerPoint Presentation</vt:lpstr>
      <vt:lpstr>Coéfficient</vt:lpstr>
    </vt:vector>
  </TitlesOfParts>
  <Company>SCBD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Anonymous</dc:creator>
  <cp:lastModifiedBy>Csob</cp:lastModifiedBy>
  <cp:revision>595</cp:revision>
  <cp:lastPrinted>2015-11-17T13:38:34Z</cp:lastPrinted>
  <dcterms:created xsi:type="dcterms:W3CDTF">2014-09-25T15:45:44Z</dcterms:created>
  <dcterms:modified xsi:type="dcterms:W3CDTF">2015-11-17T21:16:40Z</dcterms:modified>
</cp:coreProperties>
</file>