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21"/>
  </p:notesMasterIdLst>
  <p:handoutMasterIdLst>
    <p:handoutMasterId r:id="rId22"/>
  </p:handoutMasterIdLst>
  <p:sldIdLst>
    <p:sldId id="256" r:id="rId5"/>
    <p:sldId id="283" r:id="rId6"/>
    <p:sldId id="286" r:id="rId7"/>
    <p:sldId id="279" r:id="rId8"/>
    <p:sldId id="287" r:id="rId9"/>
    <p:sldId id="288" r:id="rId10"/>
    <p:sldId id="289" r:id="rId11"/>
    <p:sldId id="257" r:id="rId12"/>
    <p:sldId id="298" r:id="rId13"/>
    <p:sldId id="299" r:id="rId14"/>
    <p:sldId id="300" r:id="rId15"/>
    <p:sldId id="303" r:id="rId16"/>
    <p:sldId id="301" r:id="rId17"/>
    <p:sldId id="302" r:id="rId18"/>
    <p:sldId id="297" r:id="rId19"/>
    <p:sldId id="28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56"/>
          </p14:sldIdLst>
        </p14:section>
        <p14:section name="Design, Morph, Annotate, Work Together, Tell Me" id="{B9B51309-D148-4332-87C2-07BE32FBCA3B}">
          <p14:sldIdLst>
            <p14:sldId id="283"/>
            <p14:sldId id="286"/>
            <p14:sldId id="279"/>
            <p14:sldId id="287"/>
            <p14:sldId id="288"/>
            <p14:sldId id="289"/>
            <p14:sldId id="257"/>
            <p14:sldId id="298"/>
            <p14:sldId id="299"/>
            <p14:sldId id="300"/>
            <p14:sldId id="303"/>
            <p14:sldId id="301"/>
            <p14:sldId id="302"/>
            <p14:sldId id="297"/>
          </p14:sldIdLst>
        </p14:section>
        <p14:section name="Learn More" id="{2CC34DB2-6590-42C0-AD4B-A04C6060184E}">
          <p14:sldIdLst>
            <p14:sldId id="28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462F"/>
    <a:srgbClr val="D24726"/>
    <a:srgbClr val="404040"/>
    <a:srgbClr val="FF9B45"/>
    <a:srgbClr val="F8CFB6"/>
    <a:srgbClr val="F8CAB6"/>
    <a:srgbClr val="923922"/>
    <a:srgbClr val="F5F5F5"/>
    <a:srgbClr val="F2F2F2"/>
    <a:srgbClr val="D2B4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2D0461-994D-4DAC-B278-AF5CD58FA527}" v="15" dt="2020-02-22T21:29:47.52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81297" autoAdjust="0"/>
  </p:normalViewPr>
  <p:slideViewPr>
    <p:cSldViewPr snapToGrid="0">
      <p:cViewPr varScale="1">
        <p:scale>
          <a:sx n="65" d="100"/>
          <a:sy n="65" d="100"/>
        </p:scale>
        <p:origin x="724"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2A0AB2-86C4-48DD-AD56-C0617B934F4B}" type="doc">
      <dgm:prSet loTypeId="urn:microsoft.com/office/officeart/2005/8/layout/hProcess9" loCatId="process" qsTypeId="urn:microsoft.com/office/officeart/2005/8/quickstyle/simple1" qsCatId="simple" csTypeId="urn:microsoft.com/office/officeart/2005/8/colors/accent1_2" csCatId="accent1" phldr="1"/>
      <dgm:spPr/>
    </dgm:pt>
    <dgm:pt modelId="{19A972A7-E9D0-48E8-A841-4F6FBBDCF622}">
      <dgm:prSet phldrT="[Text]" custT="1"/>
      <dgm:spPr/>
      <dgm:t>
        <a:bodyPr/>
        <a:lstStyle/>
        <a:p>
          <a:pPr algn="l"/>
          <a:r>
            <a:rPr lang="en-US" sz="3200" b="1" dirty="0"/>
            <a:t>Adopts </a:t>
          </a:r>
          <a:r>
            <a:rPr lang="en-US" sz="3200" b="1" dirty="0" err="1"/>
            <a:t>ToR</a:t>
          </a:r>
          <a:r>
            <a:rPr lang="en-US" sz="3200" dirty="0"/>
            <a:t> </a:t>
          </a:r>
          <a:r>
            <a:rPr lang="en-US" sz="2400" dirty="0"/>
            <a:t>for a full assessment of funds needed for the implementation of the Convention and its Protocols during the eighth replenishment period of the GEF</a:t>
          </a:r>
          <a:endParaRPr lang="en-CA" sz="2400" dirty="0"/>
        </a:p>
      </dgm:t>
    </dgm:pt>
    <dgm:pt modelId="{379CC6CF-B097-48CF-BF8B-6050C34FDD14}" type="parTrans" cxnId="{2DEE5AE2-324E-433D-835A-A2578804002A}">
      <dgm:prSet/>
      <dgm:spPr/>
      <dgm:t>
        <a:bodyPr/>
        <a:lstStyle/>
        <a:p>
          <a:endParaRPr lang="en-CA"/>
        </a:p>
      </dgm:t>
    </dgm:pt>
    <dgm:pt modelId="{D7342EB3-CC27-48AC-846F-EF29AB61AD6E}" type="sibTrans" cxnId="{2DEE5AE2-324E-433D-835A-A2578804002A}">
      <dgm:prSet/>
      <dgm:spPr/>
      <dgm:t>
        <a:bodyPr/>
        <a:lstStyle/>
        <a:p>
          <a:endParaRPr lang="en-CA"/>
        </a:p>
      </dgm:t>
    </dgm:pt>
    <dgm:pt modelId="{B89BB6AB-A20F-4F72-9882-BA5B107746BD}">
      <dgm:prSet phldrT="[Text]" custT="1"/>
      <dgm:spPr/>
      <dgm:t>
        <a:bodyPr/>
        <a:lstStyle/>
        <a:p>
          <a:pPr algn="l"/>
          <a:r>
            <a:rPr lang="en-GB" sz="3200" b="1" i="0" dirty="0"/>
            <a:t>Invites</a:t>
          </a:r>
          <a:r>
            <a:rPr lang="en-GB" sz="3200" b="1" dirty="0"/>
            <a:t> relevant Parties </a:t>
          </a:r>
          <a:r>
            <a:rPr lang="en-GB" sz="2400" dirty="0"/>
            <a:t>to submit their estimated funding needs under the financial mechanism for the third determination of funding and investment requirements at COP15</a:t>
          </a:r>
          <a:endParaRPr lang="en-CA" sz="2400" dirty="0"/>
        </a:p>
      </dgm:t>
    </dgm:pt>
    <dgm:pt modelId="{F0A7AF5D-BD8F-4A46-A478-C6D89C7D8F94}" type="parTrans" cxnId="{01BAAADC-45E7-40B0-95BA-BE84F07C5998}">
      <dgm:prSet/>
      <dgm:spPr/>
      <dgm:t>
        <a:bodyPr/>
        <a:lstStyle/>
        <a:p>
          <a:endParaRPr lang="en-CA"/>
        </a:p>
      </dgm:t>
    </dgm:pt>
    <dgm:pt modelId="{5CE77CE4-7E75-43A7-AC86-D023F2046A82}" type="sibTrans" cxnId="{01BAAADC-45E7-40B0-95BA-BE84F07C5998}">
      <dgm:prSet/>
      <dgm:spPr/>
      <dgm:t>
        <a:bodyPr/>
        <a:lstStyle/>
        <a:p>
          <a:endParaRPr lang="en-CA"/>
        </a:p>
      </dgm:t>
    </dgm:pt>
    <dgm:pt modelId="{4D0ECEE3-4467-445F-A664-D713BA612005}">
      <dgm:prSet phldrT="[Text]" custT="1"/>
      <dgm:spPr/>
      <dgm:t>
        <a:bodyPr/>
        <a:lstStyle/>
        <a:p>
          <a:pPr algn="l"/>
          <a:r>
            <a:rPr lang="en-GB" sz="3200" b="1" i="0" dirty="0"/>
            <a:t>Requests</a:t>
          </a:r>
          <a:r>
            <a:rPr lang="en-GB" sz="3200" b="1" dirty="0"/>
            <a:t> Executive Secretary</a:t>
          </a:r>
          <a:r>
            <a:rPr lang="en-GB" sz="2400" dirty="0"/>
            <a:t> working with the contracted expert team…, to prepare a compilation of ….needs submitted,… for consideration by SBI 3</a:t>
          </a:r>
          <a:endParaRPr lang="en-CA" sz="2400" dirty="0"/>
        </a:p>
      </dgm:t>
    </dgm:pt>
    <dgm:pt modelId="{99EC4029-B467-42F1-A814-9FA12F9DD829}" type="parTrans" cxnId="{8AEB645A-D75C-4214-93D2-B05451452260}">
      <dgm:prSet/>
      <dgm:spPr/>
      <dgm:t>
        <a:bodyPr/>
        <a:lstStyle/>
        <a:p>
          <a:endParaRPr lang="en-CA"/>
        </a:p>
      </dgm:t>
    </dgm:pt>
    <dgm:pt modelId="{BB3407AC-3B16-432A-BB0A-7B7E9EEE1D37}" type="sibTrans" cxnId="{8AEB645A-D75C-4214-93D2-B05451452260}">
      <dgm:prSet/>
      <dgm:spPr/>
      <dgm:t>
        <a:bodyPr/>
        <a:lstStyle/>
        <a:p>
          <a:endParaRPr lang="en-CA"/>
        </a:p>
      </dgm:t>
    </dgm:pt>
    <dgm:pt modelId="{C9BD4F01-FD4C-427F-BB37-8DEA94FBA11B}" type="pres">
      <dgm:prSet presAssocID="{602A0AB2-86C4-48DD-AD56-C0617B934F4B}" presName="CompostProcess" presStyleCnt="0">
        <dgm:presLayoutVars>
          <dgm:dir/>
          <dgm:resizeHandles val="exact"/>
        </dgm:presLayoutVars>
      </dgm:prSet>
      <dgm:spPr/>
    </dgm:pt>
    <dgm:pt modelId="{992BBA3D-5AB8-4999-A24A-A26B5B2A3A3B}" type="pres">
      <dgm:prSet presAssocID="{602A0AB2-86C4-48DD-AD56-C0617B934F4B}" presName="arrow" presStyleLbl="bgShp" presStyleIdx="0" presStyleCnt="1"/>
      <dgm:spPr/>
    </dgm:pt>
    <dgm:pt modelId="{56FA28EA-AB32-4300-8FAD-0D596315516F}" type="pres">
      <dgm:prSet presAssocID="{602A0AB2-86C4-48DD-AD56-C0617B934F4B}" presName="linearProcess" presStyleCnt="0"/>
      <dgm:spPr/>
    </dgm:pt>
    <dgm:pt modelId="{F85558C8-CC25-468D-80F6-CEA33770CD11}" type="pres">
      <dgm:prSet presAssocID="{19A972A7-E9D0-48E8-A841-4F6FBBDCF622}" presName="textNode" presStyleLbl="node1" presStyleIdx="0" presStyleCnt="3" custScaleY="250000">
        <dgm:presLayoutVars>
          <dgm:bulletEnabled val="1"/>
        </dgm:presLayoutVars>
      </dgm:prSet>
      <dgm:spPr/>
    </dgm:pt>
    <dgm:pt modelId="{7203CEC4-B41D-42EE-AFC0-F99A348FE51B}" type="pres">
      <dgm:prSet presAssocID="{D7342EB3-CC27-48AC-846F-EF29AB61AD6E}" presName="sibTrans" presStyleCnt="0"/>
      <dgm:spPr/>
    </dgm:pt>
    <dgm:pt modelId="{F2D5614F-672A-42A7-A9B4-B6FA414563A6}" type="pres">
      <dgm:prSet presAssocID="{B89BB6AB-A20F-4F72-9882-BA5B107746BD}" presName="textNode" presStyleLbl="node1" presStyleIdx="1" presStyleCnt="3" custScaleX="113244" custScaleY="250000">
        <dgm:presLayoutVars>
          <dgm:bulletEnabled val="1"/>
        </dgm:presLayoutVars>
      </dgm:prSet>
      <dgm:spPr/>
    </dgm:pt>
    <dgm:pt modelId="{7BD9F417-C6EB-4678-9599-E78C17DC7458}" type="pres">
      <dgm:prSet presAssocID="{5CE77CE4-7E75-43A7-AC86-D023F2046A82}" presName="sibTrans" presStyleCnt="0"/>
      <dgm:spPr/>
    </dgm:pt>
    <dgm:pt modelId="{6A2B42B7-E7D7-47E6-9839-9B9FC9AE58CB}" type="pres">
      <dgm:prSet presAssocID="{4D0ECEE3-4467-445F-A664-D713BA612005}" presName="textNode" presStyleLbl="node1" presStyleIdx="2" presStyleCnt="3" custScaleY="250000">
        <dgm:presLayoutVars>
          <dgm:bulletEnabled val="1"/>
        </dgm:presLayoutVars>
      </dgm:prSet>
      <dgm:spPr/>
    </dgm:pt>
  </dgm:ptLst>
  <dgm:cxnLst>
    <dgm:cxn modelId="{40CDD300-403B-4034-99DF-9BFE6D6A5A5E}" type="presOf" srcId="{19A972A7-E9D0-48E8-A841-4F6FBBDCF622}" destId="{F85558C8-CC25-468D-80F6-CEA33770CD11}" srcOrd="0" destOrd="0" presId="urn:microsoft.com/office/officeart/2005/8/layout/hProcess9"/>
    <dgm:cxn modelId="{8AEB645A-D75C-4214-93D2-B05451452260}" srcId="{602A0AB2-86C4-48DD-AD56-C0617B934F4B}" destId="{4D0ECEE3-4467-445F-A664-D713BA612005}" srcOrd="2" destOrd="0" parTransId="{99EC4029-B467-42F1-A814-9FA12F9DD829}" sibTransId="{BB3407AC-3B16-432A-BB0A-7B7E9EEE1D37}"/>
    <dgm:cxn modelId="{9606DA95-B224-4528-B4F9-FD4B89B78381}" type="presOf" srcId="{B89BB6AB-A20F-4F72-9882-BA5B107746BD}" destId="{F2D5614F-672A-42A7-A9B4-B6FA414563A6}" srcOrd="0" destOrd="0" presId="urn:microsoft.com/office/officeart/2005/8/layout/hProcess9"/>
    <dgm:cxn modelId="{91171BA1-50D7-466A-B580-25C49552ABA2}" type="presOf" srcId="{4D0ECEE3-4467-445F-A664-D713BA612005}" destId="{6A2B42B7-E7D7-47E6-9839-9B9FC9AE58CB}" srcOrd="0" destOrd="0" presId="urn:microsoft.com/office/officeart/2005/8/layout/hProcess9"/>
    <dgm:cxn modelId="{EF0BF6B2-89BB-4FEA-AA9E-B9357395C0D1}" type="presOf" srcId="{602A0AB2-86C4-48DD-AD56-C0617B934F4B}" destId="{C9BD4F01-FD4C-427F-BB37-8DEA94FBA11B}" srcOrd="0" destOrd="0" presId="urn:microsoft.com/office/officeart/2005/8/layout/hProcess9"/>
    <dgm:cxn modelId="{01BAAADC-45E7-40B0-95BA-BE84F07C5998}" srcId="{602A0AB2-86C4-48DD-AD56-C0617B934F4B}" destId="{B89BB6AB-A20F-4F72-9882-BA5B107746BD}" srcOrd="1" destOrd="0" parTransId="{F0A7AF5D-BD8F-4A46-A478-C6D89C7D8F94}" sibTransId="{5CE77CE4-7E75-43A7-AC86-D023F2046A82}"/>
    <dgm:cxn modelId="{2DEE5AE2-324E-433D-835A-A2578804002A}" srcId="{602A0AB2-86C4-48DD-AD56-C0617B934F4B}" destId="{19A972A7-E9D0-48E8-A841-4F6FBBDCF622}" srcOrd="0" destOrd="0" parTransId="{379CC6CF-B097-48CF-BF8B-6050C34FDD14}" sibTransId="{D7342EB3-CC27-48AC-846F-EF29AB61AD6E}"/>
    <dgm:cxn modelId="{CA78FEE9-A302-467D-85F7-217BFACE2F20}" type="presParOf" srcId="{C9BD4F01-FD4C-427F-BB37-8DEA94FBA11B}" destId="{992BBA3D-5AB8-4999-A24A-A26B5B2A3A3B}" srcOrd="0" destOrd="0" presId="urn:microsoft.com/office/officeart/2005/8/layout/hProcess9"/>
    <dgm:cxn modelId="{64FB5CA0-0836-40D3-BD16-54C7A8BC8709}" type="presParOf" srcId="{C9BD4F01-FD4C-427F-BB37-8DEA94FBA11B}" destId="{56FA28EA-AB32-4300-8FAD-0D596315516F}" srcOrd="1" destOrd="0" presId="urn:microsoft.com/office/officeart/2005/8/layout/hProcess9"/>
    <dgm:cxn modelId="{52B23BB4-3550-4964-973B-C21496A58BF9}" type="presParOf" srcId="{56FA28EA-AB32-4300-8FAD-0D596315516F}" destId="{F85558C8-CC25-468D-80F6-CEA33770CD11}" srcOrd="0" destOrd="0" presId="urn:microsoft.com/office/officeart/2005/8/layout/hProcess9"/>
    <dgm:cxn modelId="{7DC16E18-42CC-42F9-A570-C057F34FC529}" type="presParOf" srcId="{56FA28EA-AB32-4300-8FAD-0D596315516F}" destId="{7203CEC4-B41D-42EE-AFC0-F99A348FE51B}" srcOrd="1" destOrd="0" presId="urn:microsoft.com/office/officeart/2005/8/layout/hProcess9"/>
    <dgm:cxn modelId="{4E034513-FE04-40A6-85D3-DBBB3EC9CDD8}" type="presParOf" srcId="{56FA28EA-AB32-4300-8FAD-0D596315516F}" destId="{F2D5614F-672A-42A7-A9B4-B6FA414563A6}" srcOrd="2" destOrd="0" presId="urn:microsoft.com/office/officeart/2005/8/layout/hProcess9"/>
    <dgm:cxn modelId="{5B029F7B-4EB5-4460-B37F-DB1D48C1E1E6}" type="presParOf" srcId="{56FA28EA-AB32-4300-8FAD-0D596315516F}" destId="{7BD9F417-C6EB-4678-9599-E78C17DC7458}" srcOrd="3" destOrd="0" presId="urn:microsoft.com/office/officeart/2005/8/layout/hProcess9"/>
    <dgm:cxn modelId="{3DCC2D79-90D0-45F3-A4D1-A1A823590F3A}" type="presParOf" srcId="{56FA28EA-AB32-4300-8FAD-0D596315516F}" destId="{6A2B42B7-E7D7-47E6-9839-9B9FC9AE58C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BBA3D-5AB8-4999-A24A-A26B5B2A3A3B}">
      <dsp:nvSpPr>
        <dsp:cNvPr id="0" name=""/>
        <dsp:cNvSpPr/>
      </dsp:nvSpPr>
      <dsp:spPr>
        <a:xfrm>
          <a:off x="841737" y="0"/>
          <a:ext cx="9539688" cy="510774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5558C8-CC25-468D-80F6-CEA33770CD11}">
      <dsp:nvSpPr>
        <dsp:cNvPr id="0" name=""/>
        <dsp:cNvSpPr/>
      </dsp:nvSpPr>
      <dsp:spPr>
        <a:xfrm>
          <a:off x="249172" y="0"/>
          <a:ext cx="3160672" cy="5107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t>Adopts </a:t>
          </a:r>
          <a:r>
            <a:rPr lang="en-US" sz="3200" b="1" kern="1200" dirty="0" err="1"/>
            <a:t>ToR</a:t>
          </a:r>
          <a:r>
            <a:rPr lang="en-US" sz="3200" kern="1200" dirty="0"/>
            <a:t> </a:t>
          </a:r>
          <a:r>
            <a:rPr lang="en-US" sz="2400" kern="1200" dirty="0"/>
            <a:t>for a full assessment of funds needed for the implementation of the Convention and its Protocols during the eighth replenishment period of the GEF</a:t>
          </a:r>
          <a:endParaRPr lang="en-CA" sz="2400" kern="1200" dirty="0"/>
        </a:p>
      </dsp:txBody>
      <dsp:txXfrm>
        <a:off x="403463" y="154291"/>
        <a:ext cx="2852090" cy="4799161"/>
      </dsp:txXfrm>
    </dsp:sp>
    <dsp:sp modelId="{F2D5614F-672A-42A7-A9B4-B6FA414563A6}">
      <dsp:nvSpPr>
        <dsp:cNvPr id="0" name=""/>
        <dsp:cNvSpPr/>
      </dsp:nvSpPr>
      <dsp:spPr>
        <a:xfrm>
          <a:off x="3821945" y="0"/>
          <a:ext cx="3579272" cy="5107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i="0" kern="1200" dirty="0"/>
            <a:t>Invites</a:t>
          </a:r>
          <a:r>
            <a:rPr lang="en-GB" sz="3200" b="1" kern="1200" dirty="0"/>
            <a:t> relevant Parties </a:t>
          </a:r>
          <a:r>
            <a:rPr lang="en-GB" sz="2400" kern="1200" dirty="0"/>
            <a:t>to submit their estimated funding needs under the financial mechanism for the third determination of funding and investment requirements at COP15</a:t>
          </a:r>
          <a:endParaRPr lang="en-CA" sz="2400" kern="1200" dirty="0"/>
        </a:p>
      </dsp:txBody>
      <dsp:txXfrm>
        <a:off x="3996671" y="174726"/>
        <a:ext cx="3229820" cy="4758291"/>
      </dsp:txXfrm>
    </dsp:sp>
    <dsp:sp modelId="{6A2B42B7-E7D7-47E6-9839-9B9FC9AE58CB}">
      <dsp:nvSpPr>
        <dsp:cNvPr id="0" name=""/>
        <dsp:cNvSpPr/>
      </dsp:nvSpPr>
      <dsp:spPr>
        <a:xfrm>
          <a:off x="7813318" y="0"/>
          <a:ext cx="3160672" cy="510774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b="1" i="0" kern="1200" dirty="0"/>
            <a:t>Requests</a:t>
          </a:r>
          <a:r>
            <a:rPr lang="en-GB" sz="3200" b="1" kern="1200" dirty="0"/>
            <a:t> Executive Secretary</a:t>
          </a:r>
          <a:r>
            <a:rPr lang="en-GB" sz="2400" kern="1200" dirty="0"/>
            <a:t> working with the contracted expert team…, to prepare a compilation of ….needs submitted,… for consideration by SBI 3</a:t>
          </a:r>
          <a:endParaRPr lang="en-CA" sz="2400" kern="1200" dirty="0"/>
        </a:p>
      </dsp:txBody>
      <dsp:txXfrm>
        <a:off x="7967609" y="154291"/>
        <a:ext cx="2852090" cy="479916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680FBE-A8DF-4758-9AC4-3A9E1039168F}" type="datetimeFigureOut">
              <a:rPr lang="en-US" smtClean="0"/>
              <a:t>2/23/2020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679768-A2FC-4D08-91F6-8DCE6C566B36}" type="slidenum">
              <a:rPr lang="en-US" smtClean="0"/>
              <a:t>‹#›</a:t>
            </a:fld>
            <a:endParaRPr lang="en-US" dirty="0"/>
          </a:p>
        </p:txBody>
      </p:sp>
    </p:spTree>
    <p:extLst>
      <p:ext uri="{BB962C8B-B14F-4D97-AF65-F5344CB8AC3E}">
        <p14:creationId xmlns:p14="http://schemas.microsoft.com/office/powerpoint/2010/main" val="1830255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2/23/2020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dirty="0"/>
          </a:p>
        </p:txBody>
      </p:sp>
    </p:spTree>
    <p:extLst>
      <p:ext uri="{BB962C8B-B14F-4D97-AF65-F5344CB8AC3E}">
        <p14:creationId xmlns:p14="http://schemas.microsoft.com/office/powerpoint/2010/main" val="101176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GEF-funded </a:t>
            </a:r>
            <a:r>
              <a:rPr lang="en-US" sz="1200" b="0" i="0" kern="1200" dirty="0" err="1">
                <a:solidFill>
                  <a:schemeClr val="tx1"/>
                </a:solidFill>
                <a:effectLst/>
                <a:latin typeface="+mn-lt"/>
                <a:ea typeface="+mn-ea"/>
                <a:cs typeface="+mn-cs"/>
              </a:rPr>
              <a:t>convencions</a:t>
            </a:r>
            <a:r>
              <a:rPr lang="en-US" sz="1200" b="0" i="0" kern="1200" dirty="0">
                <a:solidFill>
                  <a:schemeClr val="tx1"/>
                </a:solidFill>
                <a:effectLst/>
                <a:latin typeface="+mn-lt"/>
                <a:ea typeface="+mn-ea"/>
                <a:cs typeface="+mn-cs"/>
              </a:rPr>
              <a:t>: Convention on Biological Diversity (CBD), United Nations Framework Convention on Climate Change (UNFCCC), Stockholm Convention on Persistent Organic Pollutants (POPs), UN Convention to Combat Desertification (UNCCD), and Minamata Convention on Mercury. </a:t>
            </a:r>
            <a:endParaRPr lang="en-US" dirty="0"/>
          </a:p>
        </p:txBody>
      </p:sp>
      <p:sp>
        <p:nvSpPr>
          <p:cNvPr id="4" name="Slide Number Placeholder 3"/>
          <p:cNvSpPr>
            <a:spLocks noGrp="1"/>
          </p:cNvSpPr>
          <p:nvPr>
            <p:ph type="sldNum" sz="quarter" idx="5"/>
          </p:nvPr>
        </p:nvSpPr>
        <p:spPr/>
        <p:txBody>
          <a:bodyPr/>
          <a:lstStyle/>
          <a:p>
            <a:fld id="{DF61EA0F-A667-4B49-8422-0062BC55E249}" type="slidenum">
              <a:rPr lang="en-US" smtClean="0"/>
              <a:t>6</a:t>
            </a:fld>
            <a:endParaRPr lang="en-US" dirty="0"/>
          </a:p>
        </p:txBody>
      </p:sp>
    </p:spTree>
    <p:extLst>
      <p:ext uri="{BB962C8B-B14F-4D97-AF65-F5344CB8AC3E}">
        <p14:creationId xmlns:p14="http://schemas.microsoft.com/office/powerpoint/2010/main" val="374143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Slide Show mode, select the arrows to visit links.</a:t>
            </a:r>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16</a:t>
            </a:fld>
            <a:endParaRPr lang="en-US" dirty="0"/>
          </a:p>
        </p:txBody>
      </p:sp>
    </p:spTree>
    <p:extLst>
      <p:ext uri="{BB962C8B-B14F-4D97-AF65-F5344CB8AC3E}">
        <p14:creationId xmlns:p14="http://schemas.microsoft.com/office/powerpoint/2010/main" val="3421780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blackWhite">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18549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cxnSp>
        <p:nvCxnSpPr>
          <p:cNvPr id="12" name="Straight Connector 11"/>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21207" y="448056"/>
            <a:ext cx="6877119" cy="640080"/>
          </a:xfrm>
        </p:spPr>
        <p:txBody>
          <a:bodyPr anchor="b" anchorCtr="0">
            <a:normAutofit/>
          </a:bodyPr>
          <a:lstStyle>
            <a:lvl1pPr>
              <a:defRPr sz="2800">
                <a:solidFill>
                  <a:schemeClr val="bg2">
                    <a:lumMod val="25000"/>
                  </a:schemeClr>
                </a:solidFill>
              </a:defRPr>
            </a:lvl1pPr>
          </a:lstStyle>
          <a:p>
            <a:r>
              <a:rPr lang="en-US"/>
              <a:t>Click to edit Master title style</a:t>
            </a:r>
            <a:endParaRPr lang="en-US" dirty="0"/>
          </a:p>
        </p:txBody>
      </p:sp>
      <p:sp>
        <p:nvSpPr>
          <p:cNvPr id="3" name="Content Placeholder 2"/>
          <p:cNvSpPr>
            <a:spLocks noGrp="1"/>
          </p:cNvSpPr>
          <p:nvPr>
            <p:ph sz="quarter" idx="10"/>
          </p:nvPr>
        </p:nvSpPr>
        <p:spPr>
          <a:xfrm>
            <a:off x="539496" y="1435608"/>
            <a:ext cx="4416552" cy="3977640"/>
          </a:xfrm>
        </p:spPr>
        <p:txBody>
          <a:bodyPr vert="horz" lIns="91440" tIns="45720" rIns="91440" bIns="45720" rtlCol="0">
            <a:normAutofit/>
          </a:bodyPr>
          <a:lstStyle>
            <a:lvl1pPr>
              <a:defRPr lang="en-US" sz="1200" smtClean="0">
                <a:solidFill>
                  <a:schemeClr val="tx1">
                    <a:lumMod val="75000"/>
                    <a:lumOff val="25000"/>
                  </a:schemeClr>
                </a:solidFill>
              </a:defRPr>
            </a:lvl1pPr>
            <a:lvl2pPr>
              <a:defRPr lang="en-US" sz="1200" smtClean="0">
                <a:solidFill>
                  <a:schemeClr val="tx1">
                    <a:lumMod val="75000"/>
                    <a:lumOff val="25000"/>
                  </a:schemeClr>
                </a:solidFill>
              </a:defRPr>
            </a:lvl2pPr>
            <a:lvl3pPr>
              <a:defRPr lang="en-US" sz="1200" smtClean="0">
                <a:solidFill>
                  <a:schemeClr val="tx1">
                    <a:lumMod val="75000"/>
                    <a:lumOff val="25000"/>
                  </a:schemeClr>
                </a:solidFill>
              </a:defRPr>
            </a:lvl3pPr>
            <a:lvl4pPr>
              <a:defRPr lang="en-US" sz="1200" smtClean="0">
                <a:solidFill>
                  <a:schemeClr val="tx1">
                    <a:lumMod val="75000"/>
                    <a:lumOff val="25000"/>
                  </a:schemeClr>
                </a:solidFill>
              </a:defRPr>
            </a:lvl4pPr>
            <a:lvl5pPr>
              <a:defRPr lang="en-US" sz="120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
        <p:nvSpPr>
          <p:cNvPr id="6"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7"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r>
              <a:rPr lang="en-US"/>
              <a:t>https://www.cbd.int/financial/gef8needs.shtml</a:t>
            </a:r>
            <a:endParaRPr lang="en-US" dirty="0"/>
          </a:p>
        </p:txBody>
      </p:sp>
      <p:sp>
        <p:nvSpPr>
          <p:cNvPr id="8" name="Slide Number Placeholder 5"/>
          <p:cNvSpPr>
            <a:spLocks noGrp="1"/>
          </p:cNvSpPr>
          <p:nvPr>
            <p:ph type="sldNum" sz="quarter" idx="4"/>
          </p:nvPr>
        </p:nvSpPr>
        <p:spPr>
          <a:xfrm>
            <a:off x="8371926"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Rectangle 9"/>
          <p:cNvSpPr/>
          <p:nvPr userDrawn="1"/>
        </p:nvSpPr>
        <p:spPr bwMode="blackWhite">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521208" y="1536192"/>
            <a:ext cx="6876288" cy="640080"/>
          </a:xfrm>
        </p:spPr>
        <p:txBody>
          <a:bodyPr>
            <a:normAutofit/>
          </a:bodyPr>
          <a:lstStyle>
            <a:lvl1pPr>
              <a:defRPr sz="3600">
                <a:solidFill>
                  <a:schemeClr val="bg1"/>
                </a:solidFill>
              </a:defRPr>
            </a:lvl1pPr>
          </a:lstStyle>
          <a:p>
            <a:r>
              <a:rPr lang="en-US"/>
              <a:t>Click to edit Master title style</a:t>
            </a:r>
            <a:endParaRPr lang="en-US" dirty="0"/>
          </a:p>
        </p:txBody>
      </p:sp>
      <p:sp>
        <p:nvSpPr>
          <p:cNvPr id="7" name="Content Placeholder 6"/>
          <p:cNvSpPr>
            <a:spLocks noGrp="1"/>
          </p:cNvSpPr>
          <p:nvPr>
            <p:ph sz="quarter" idx="13"/>
          </p:nvPr>
        </p:nvSpPr>
        <p:spPr>
          <a:xfrm>
            <a:off x="539496" y="2560320"/>
            <a:ext cx="9445752" cy="3977640"/>
          </a:xfrm>
        </p:spPr>
        <p:txBody>
          <a:bodyPr vert="horz" lIns="91440" tIns="45720" rIns="91440" bIns="45720" rtlCol="0">
            <a:normAutofit/>
          </a:bodyPr>
          <a:lstStyle>
            <a:lvl1pPr>
              <a:defRPr lang="en-US" sz="2400" smtClean="0">
                <a:solidFill>
                  <a:schemeClr val="tx1">
                    <a:lumMod val="75000"/>
                    <a:lumOff val="25000"/>
                  </a:schemeClr>
                </a:solidFill>
                <a:latin typeface="+mj-lt"/>
              </a:defRPr>
            </a:lvl1pPr>
            <a:lvl2pPr>
              <a:defRPr lang="en-US" sz="1200" dirty="0" smtClean="0">
                <a:solidFill>
                  <a:schemeClr val="tx1">
                    <a:lumMod val="75000"/>
                    <a:lumOff val="25000"/>
                  </a:schemeClr>
                </a:solidFill>
              </a:defRPr>
            </a:lvl2pPr>
            <a:lvl3pPr>
              <a:defRPr lang="en-US" sz="1200" dirty="0" smtClean="0">
                <a:solidFill>
                  <a:schemeClr val="tx1">
                    <a:lumMod val="75000"/>
                    <a:lumOff val="25000"/>
                  </a:schemeClr>
                </a:solidFill>
              </a:defRPr>
            </a:lvl3pPr>
            <a:lvl4pPr>
              <a:defRPr lang="en-US" sz="1200" dirty="0" smtClean="0">
                <a:solidFill>
                  <a:schemeClr val="tx1">
                    <a:lumMod val="75000"/>
                    <a:lumOff val="25000"/>
                  </a:schemeClr>
                </a:solidFill>
              </a:defRPr>
            </a:lvl4pPr>
            <a:lvl5pPr>
              <a:defRPr lang="en-US" sz="1200" dirty="0">
                <a:solidFill>
                  <a:schemeClr val="tx1">
                    <a:lumMod val="75000"/>
                    <a:lumOff val="25000"/>
                  </a:schemeClr>
                </a:solidFill>
              </a:defRPr>
            </a:lvl5pPr>
          </a:lstStyle>
          <a:p>
            <a:pPr marL="0" lvl="0" indent="0">
              <a:lnSpc>
                <a:spcPct val="150000"/>
              </a:lnSpc>
              <a:spcBef>
                <a:spcPts val="1000"/>
              </a:spcBef>
              <a:spcAft>
                <a:spcPts val="1200"/>
              </a:spcAft>
              <a:buNone/>
            </a:pPr>
            <a:r>
              <a:rPr lang="en-US"/>
              <a:t>Click to edit Master text styles</a:t>
            </a:r>
          </a:p>
          <a:p>
            <a:pPr marL="0" lvl="1" indent="0">
              <a:lnSpc>
                <a:spcPct val="150000"/>
              </a:lnSpc>
              <a:spcBef>
                <a:spcPts val="1000"/>
              </a:spcBef>
              <a:spcAft>
                <a:spcPts val="1200"/>
              </a:spcAft>
              <a:buNone/>
            </a:pPr>
            <a:r>
              <a:rPr lang="en-US"/>
              <a:t>Second level</a:t>
            </a:r>
          </a:p>
          <a:p>
            <a:pPr marL="0" lvl="2" indent="0">
              <a:lnSpc>
                <a:spcPct val="150000"/>
              </a:lnSpc>
              <a:spcBef>
                <a:spcPts val="1000"/>
              </a:spcBef>
              <a:spcAft>
                <a:spcPts val="1200"/>
              </a:spcAft>
              <a:buNone/>
            </a:pPr>
            <a:r>
              <a:rPr lang="en-US"/>
              <a:t>Third level</a:t>
            </a:r>
          </a:p>
          <a:p>
            <a:pPr marL="0" lvl="3" indent="0">
              <a:lnSpc>
                <a:spcPct val="150000"/>
              </a:lnSpc>
              <a:spcBef>
                <a:spcPts val="1000"/>
              </a:spcBef>
              <a:spcAft>
                <a:spcPts val="1200"/>
              </a:spcAft>
              <a:buNone/>
            </a:pPr>
            <a:r>
              <a:rPr lang="en-US"/>
              <a:t>Fourth level</a:t>
            </a:r>
          </a:p>
          <a:p>
            <a:pPr marL="0" lvl="4" indent="0">
              <a:lnSpc>
                <a:spcPct val="150000"/>
              </a:lnSpc>
              <a:spcBef>
                <a:spcPts val="1000"/>
              </a:spcBef>
              <a:spcAft>
                <a:spcPts val="1200"/>
              </a:spcAft>
              <a:buNone/>
            </a:pPr>
            <a:r>
              <a:rPr lang="en-US"/>
              <a:t>Fifth level</a:t>
            </a:r>
            <a:endParaRPr lang="en-US" dirty="0"/>
          </a:p>
        </p:txBody>
      </p:sp>
    </p:spTree>
    <p:extLst>
      <p:ext uri="{BB962C8B-B14F-4D97-AF65-F5344CB8AC3E}">
        <p14:creationId xmlns:p14="http://schemas.microsoft.com/office/powerpoint/2010/main" val="13356555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032" y="265176"/>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800" dirty="0"/>
          </a:p>
        </p:txBody>
      </p:sp>
      <p:sp>
        <p:nvSpPr>
          <p:cNvPr id="2" name="Title Placeholder 1"/>
          <p:cNvSpPr>
            <a:spLocks noGrp="1"/>
          </p:cNvSpPr>
          <p:nvPr>
            <p:ph type="title"/>
          </p:nvPr>
        </p:nvSpPr>
        <p:spPr>
          <a:xfrm>
            <a:off x="521208" y="448056"/>
            <a:ext cx="6876288" cy="64008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539496" y="1435608"/>
            <a:ext cx="4416552" cy="39776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9496" y="62039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endParaRPr lang="en-US" dirty="0"/>
          </a:p>
        </p:txBody>
      </p:sp>
      <p:sp>
        <p:nvSpPr>
          <p:cNvPr id="5" name="Footer Placeholder 4"/>
          <p:cNvSpPr>
            <a:spLocks noGrp="1"/>
          </p:cNvSpPr>
          <p:nvPr>
            <p:ph type="ftr" sz="quarter" idx="3"/>
          </p:nvPr>
        </p:nvSpPr>
        <p:spPr>
          <a:xfrm>
            <a:off x="4648200" y="62039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r>
              <a:rPr lang="en-US"/>
              <a:t>https://www.cbd.int/financial/gef8needs.shtml</a:t>
            </a:r>
            <a:endParaRPr lang="en-US" dirty="0"/>
          </a:p>
        </p:txBody>
      </p:sp>
      <p:sp>
        <p:nvSpPr>
          <p:cNvPr id="6" name="Slide Number Placeholder 5"/>
          <p:cNvSpPr>
            <a:spLocks noGrp="1"/>
          </p:cNvSpPr>
          <p:nvPr>
            <p:ph type="sldNum" sz="quarter" idx="4"/>
          </p:nvPr>
        </p:nvSpPr>
        <p:spPr>
          <a:xfrm>
            <a:off x="8375904" y="62039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fld id="{9860EDB8-5305-433F-BE41-D7A86D811DB3}" type="slidenum">
              <a:rPr lang="en-US" smtClean="0"/>
              <a:pPr/>
              <a:t>‹#›</a:t>
            </a:fld>
            <a:endParaRPr lang="en-US" dirty="0"/>
          </a:p>
        </p:txBody>
      </p:sp>
      <p:cxnSp>
        <p:nvCxnSpPr>
          <p:cNvPr id="8" name="Straight Connector 7"/>
          <p:cNvCxnSpPr/>
          <p:nvPr userDrawn="1"/>
        </p:nvCxnSpPr>
        <p:spPr>
          <a:xfrm>
            <a:off x="604434" y="1196392"/>
            <a:ext cx="10983132" cy="0"/>
          </a:xfrm>
          <a:prstGeom prst="line">
            <a:avLst/>
          </a:prstGeom>
          <a:ln w="25400">
            <a:solidFill>
              <a:srgbClr val="D247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0" indent="0" algn="l" defTabSz="914400" rtl="0" eaLnBrk="1" latinLnBrk="0" hangingPunct="1">
        <a:lnSpc>
          <a:spcPct val="150000"/>
        </a:lnSpc>
        <a:spcBef>
          <a:spcPts val="1000"/>
        </a:spcBef>
        <a:spcAft>
          <a:spcPts val="1200"/>
        </a:spcAft>
        <a:buFontTx/>
        <a:buNone/>
        <a:defRPr lang="en-US" sz="1200" kern="1200" dirty="0">
          <a:solidFill>
            <a:schemeClr val="tx1"/>
          </a:solidFill>
          <a:latin typeface="+mn-lt"/>
          <a:ea typeface="+mn-ea"/>
          <a:cs typeface="+mn-cs"/>
        </a:defRPr>
      </a:lvl1pPr>
      <a:lvl2pPr marL="228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2pPr>
      <a:lvl3pPr marL="685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a:solidFill>
            <a:schemeClr val="tx1"/>
          </a:solidFill>
          <a:latin typeface="+mn-lt"/>
          <a:ea typeface="+mn-ea"/>
          <a:cs typeface="+mn-cs"/>
        </a:defRPr>
      </a:lvl3pPr>
      <a:lvl4pPr marL="11430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4pPr>
      <a:lvl5pPr marL="16002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5pPr>
      <a:lvl6pPr marL="20574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6pPr>
      <a:lvl7pPr marL="25146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7pPr>
      <a:lvl8pPr marL="2971800" indent="-228600" algn="l" defTabSz="914400" rtl="0" eaLnBrk="1" latinLnBrk="0" hangingPunct="1">
        <a:lnSpc>
          <a:spcPct val="150000"/>
        </a:lnSpc>
        <a:spcBef>
          <a:spcPts val="1000"/>
        </a:spcBef>
        <a:spcAft>
          <a:spcPts val="1200"/>
        </a:spcAft>
        <a:buFont typeface="Arial" panose="020B0604020202020204" pitchFamily="34" charset="0"/>
        <a:buChar char="•"/>
        <a:defRPr lang="en-US" sz="1200" kern="1200" dirty="0" smtClean="0">
          <a:solidFill>
            <a:schemeClr val="tx1"/>
          </a:solidFill>
          <a:latin typeface="+mn-lt"/>
          <a:ea typeface="+mn-ea"/>
          <a:cs typeface="+mn-cs"/>
        </a:defRPr>
      </a:lvl8pPr>
      <a:lvl9pPr marL="3429000" indent="-228600" algn="l" defTabSz="914400" rtl="0" eaLnBrk="1" latinLnBrk="0" hangingPunct="1">
        <a:lnSpc>
          <a:spcPct val="90000"/>
        </a:lnSpc>
        <a:spcBef>
          <a:spcPct val="30000"/>
        </a:spcBef>
        <a:buFont typeface="Arial" panose="020B0604020202020204" pitchFamily="34" charset="0"/>
        <a:buNone/>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s://www.cbd.int/financial/gef8needs.shtml" TargetMode="External"/><Relationship Id="rId7" Type="http://schemas.openxmlformats.org/officeDocument/2006/relationships/hyperlink" Target="http://go.microsoft.com/fwlink/?LinkId=617172"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hyperlink" Target="https://www.thegef.org/sites/default/files/documents/OPERATIONAL.GUIDELINES.FOR_.THE_.APPLICATION.OF_.THE_.INCREMENTAL.COST_.PRINCIPLE_0_0_0_0.pdf" TargetMode="External"/><Relationship Id="rId4" Type="http://schemas.openxmlformats.org/officeDocument/2006/relationships/hyperlink" Target="https://www.cbd.int/doc/meetings/cop/cop-12/information/cop-12-inf-04-en.pdf" TargetMode="Externa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164324"/>
            <a:ext cx="10515600" cy="2387600"/>
          </a:xfrm>
        </p:spPr>
        <p:txBody>
          <a:bodyPr anchor="ctr" anchorCtr="0">
            <a:normAutofit/>
          </a:bodyPr>
          <a:lstStyle/>
          <a:p>
            <a:r>
              <a:rPr lang="en-CA" sz="6000" b="1" dirty="0">
                <a:effectLst>
                  <a:outerShdw blurRad="38100" dist="38100" dir="2700000" algn="tl">
                    <a:srgbClr val="000000">
                      <a:alpha val="43137"/>
                    </a:srgbClr>
                  </a:outerShdw>
                </a:effectLst>
              </a:rPr>
              <a:t>Funding Needs Assessment </a:t>
            </a:r>
            <a:br>
              <a:rPr lang="en-CA" sz="6000" b="1" dirty="0">
                <a:effectLst>
                  <a:outerShdw blurRad="38100" dist="38100" dir="2700000" algn="tl">
                    <a:srgbClr val="000000">
                      <a:alpha val="43137"/>
                    </a:srgbClr>
                  </a:outerShdw>
                </a:effectLst>
              </a:rPr>
            </a:br>
            <a:r>
              <a:rPr lang="en-CA" sz="6000" b="1" dirty="0">
                <a:effectLst>
                  <a:outerShdw blurRad="38100" dist="38100" dir="2700000" algn="tl">
                    <a:srgbClr val="000000">
                      <a:alpha val="43137"/>
                    </a:srgbClr>
                  </a:outerShdw>
                </a:effectLst>
              </a:rPr>
              <a:t>for GEF-8 (2022 – 2026) </a:t>
            </a:r>
            <a:endParaRPr lang="en-US" sz="6000"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4294967295"/>
          </p:nvPr>
        </p:nvSpPr>
        <p:spPr>
          <a:xfrm>
            <a:off x="855620" y="3428999"/>
            <a:ext cx="9582736" cy="822959"/>
          </a:xfrm>
        </p:spPr>
        <p:txBody>
          <a:bodyPr>
            <a:noAutofit/>
          </a:bodyPr>
          <a:lstStyle/>
          <a:p>
            <a:pPr marL="0" indent="0">
              <a:buNone/>
            </a:pPr>
            <a:r>
              <a:rPr lang="en-US" sz="4000" b="1" dirty="0">
                <a:solidFill>
                  <a:schemeClr val="bg1"/>
                </a:solidFill>
                <a:effectLst>
                  <a:outerShdw blurRad="38100" dist="38100" dir="2700000" algn="tl">
                    <a:srgbClr val="000000">
                      <a:alpha val="43137"/>
                    </a:srgbClr>
                  </a:outerShdw>
                </a:effectLst>
                <a:latin typeface="+mj-lt"/>
              </a:rPr>
              <a:t>GEF-8 Expert Team, OEWG 2, Rome</a:t>
            </a:r>
          </a:p>
        </p:txBody>
      </p:sp>
      <p:pic>
        <p:nvPicPr>
          <p:cNvPr id="5" name="Picture 4">
            <a:extLst>
              <a:ext uri="{FF2B5EF4-FFF2-40B4-BE49-F238E27FC236}">
                <a16:creationId xmlns:a16="http://schemas.microsoft.com/office/drawing/2014/main" id="{ECB0428A-E226-4BAF-8B7F-F358834DA835}"/>
              </a:ext>
            </a:extLst>
          </p:cNvPr>
          <p:cNvPicPr>
            <a:picLocks noChangeAspect="1"/>
          </p:cNvPicPr>
          <p:nvPr/>
        </p:nvPicPr>
        <p:blipFill>
          <a:blip r:embed="rId3"/>
          <a:stretch>
            <a:fillRect/>
          </a:stretch>
        </p:blipFill>
        <p:spPr>
          <a:xfrm>
            <a:off x="941817" y="4740676"/>
            <a:ext cx="1623830" cy="1597979"/>
          </a:xfrm>
          <a:prstGeom prst="rect">
            <a:avLst/>
          </a:prstGeom>
        </p:spPr>
      </p:pic>
      <p:sp>
        <p:nvSpPr>
          <p:cNvPr id="4" name="TextBox 3">
            <a:extLst>
              <a:ext uri="{FF2B5EF4-FFF2-40B4-BE49-F238E27FC236}">
                <a16:creationId xmlns:a16="http://schemas.microsoft.com/office/drawing/2014/main" id="{189151A0-0C59-4AC3-B519-D2629595AE63}"/>
              </a:ext>
            </a:extLst>
          </p:cNvPr>
          <p:cNvSpPr txBox="1"/>
          <p:nvPr/>
        </p:nvSpPr>
        <p:spPr>
          <a:xfrm>
            <a:off x="2973072" y="5278055"/>
            <a:ext cx="7309565" cy="523220"/>
          </a:xfrm>
          <a:prstGeom prst="rect">
            <a:avLst/>
          </a:prstGeom>
          <a:noFill/>
        </p:spPr>
        <p:txBody>
          <a:bodyPr wrap="none" rtlCol="0">
            <a:spAutoFit/>
          </a:bodyPr>
          <a:lstStyle/>
          <a:p>
            <a:r>
              <a:rPr lang="fr-CA" sz="2800" b="1" dirty="0">
                <a:solidFill>
                  <a:srgbClr val="00B050"/>
                </a:solidFill>
              </a:rPr>
              <a:t>https://www.cbd.int/financial/gef8needs.shtml</a:t>
            </a:r>
            <a:endParaRPr lang="en-GB" sz="2800" dirty="0">
              <a:solidFill>
                <a:srgbClr val="00B050"/>
              </a:solidFill>
            </a:endParaRPr>
          </a:p>
        </p:txBody>
      </p:sp>
    </p:spTree>
    <p:extLst>
      <p:ext uri="{BB962C8B-B14F-4D97-AF65-F5344CB8AC3E}">
        <p14:creationId xmlns:p14="http://schemas.microsoft.com/office/powerpoint/2010/main" val="2471807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Questionnaire</a:t>
            </a:r>
          </a:p>
        </p:txBody>
      </p:sp>
      <p:pic>
        <p:nvPicPr>
          <p:cNvPr id="6" name="Picture 5">
            <a:extLst>
              <a:ext uri="{FF2B5EF4-FFF2-40B4-BE49-F238E27FC236}">
                <a16:creationId xmlns:a16="http://schemas.microsoft.com/office/drawing/2014/main" id="{6DA7DD1E-4FE4-450E-9B96-D18732E7B72F}"/>
              </a:ext>
            </a:extLst>
          </p:cNvPr>
          <p:cNvPicPr>
            <a:picLocks noChangeAspect="1"/>
          </p:cNvPicPr>
          <p:nvPr/>
        </p:nvPicPr>
        <p:blipFill rotWithShape="1">
          <a:blip r:embed="rId2"/>
          <a:srcRect l="15372" t="65347" r="56782" b="16171"/>
          <a:stretch/>
        </p:blipFill>
        <p:spPr>
          <a:xfrm>
            <a:off x="521207" y="1518089"/>
            <a:ext cx="5092574" cy="1901228"/>
          </a:xfrm>
          <a:prstGeom prst="rect">
            <a:avLst/>
          </a:prstGeom>
        </p:spPr>
      </p:pic>
      <p:pic>
        <p:nvPicPr>
          <p:cNvPr id="7" name="Picture 6">
            <a:extLst>
              <a:ext uri="{FF2B5EF4-FFF2-40B4-BE49-F238E27FC236}">
                <a16:creationId xmlns:a16="http://schemas.microsoft.com/office/drawing/2014/main" id="{02502E7B-F5E6-40D5-93EA-447691BCFF5A}"/>
              </a:ext>
            </a:extLst>
          </p:cNvPr>
          <p:cNvPicPr>
            <a:picLocks noChangeAspect="1"/>
          </p:cNvPicPr>
          <p:nvPr/>
        </p:nvPicPr>
        <p:blipFill rotWithShape="1">
          <a:blip r:embed="rId3"/>
          <a:srcRect l="15519" t="9505" r="56708" b="23696"/>
          <a:stretch/>
        </p:blipFill>
        <p:spPr>
          <a:xfrm>
            <a:off x="6781438" y="1280267"/>
            <a:ext cx="3992185" cy="5401190"/>
          </a:xfrm>
          <a:prstGeom prst="rect">
            <a:avLst/>
          </a:prstGeom>
        </p:spPr>
      </p:pic>
      <p:sp>
        <p:nvSpPr>
          <p:cNvPr id="3" name="Footer Placeholder 2">
            <a:extLst>
              <a:ext uri="{FF2B5EF4-FFF2-40B4-BE49-F238E27FC236}">
                <a16:creationId xmlns:a16="http://schemas.microsoft.com/office/drawing/2014/main" id="{07443B19-A4CA-4F33-ADA2-BDAE631B5A32}"/>
              </a:ext>
            </a:extLst>
          </p:cNvPr>
          <p:cNvSpPr>
            <a:spLocks noGrp="1"/>
          </p:cNvSpPr>
          <p:nvPr>
            <p:ph type="ftr" sz="quarter" idx="3"/>
          </p:nvPr>
        </p:nvSpPr>
        <p:spPr>
          <a:xfrm>
            <a:off x="319596" y="6044819"/>
            <a:ext cx="6461842"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31693647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Questionnaire</a:t>
            </a:r>
          </a:p>
        </p:txBody>
      </p:sp>
      <p:pic>
        <p:nvPicPr>
          <p:cNvPr id="8" name="Picture 7">
            <a:extLst>
              <a:ext uri="{FF2B5EF4-FFF2-40B4-BE49-F238E27FC236}">
                <a16:creationId xmlns:a16="http://schemas.microsoft.com/office/drawing/2014/main" id="{E10B0A1D-6227-40A8-B511-4E2108FB9E6A}"/>
              </a:ext>
            </a:extLst>
          </p:cNvPr>
          <p:cNvPicPr>
            <a:picLocks noChangeAspect="1"/>
          </p:cNvPicPr>
          <p:nvPr/>
        </p:nvPicPr>
        <p:blipFill rotWithShape="1">
          <a:blip r:embed="rId2"/>
          <a:srcRect l="21460" t="17690" r="37401" b="14323"/>
          <a:stretch/>
        </p:blipFill>
        <p:spPr>
          <a:xfrm>
            <a:off x="5191150" y="491060"/>
            <a:ext cx="6877119" cy="6392988"/>
          </a:xfrm>
          <a:prstGeom prst="rect">
            <a:avLst/>
          </a:prstGeom>
        </p:spPr>
      </p:pic>
      <p:pic>
        <p:nvPicPr>
          <p:cNvPr id="6" name="Picture 5">
            <a:extLst>
              <a:ext uri="{FF2B5EF4-FFF2-40B4-BE49-F238E27FC236}">
                <a16:creationId xmlns:a16="http://schemas.microsoft.com/office/drawing/2014/main" id="{DAD15ED0-6DD4-4B67-94A2-2F02FB6654AF}"/>
              </a:ext>
            </a:extLst>
          </p:cNvPr>
          <p:cNvPicPr>
            <a:picLocks noChangeAspect="1"/>
          </p:cNvPicPr>
          <p:nvPr/>
        </p:nvPicPr>
        <p:blipFill rotWithShape="1">
          <a:blip r:embed="rId3"/>
          <a:srcRect l="43597" t="65529" r="19551" b="16280"/>
          <a:stretch/>
        </p:blipFill>
        <p:spPr>
          <a:xfrm>
            <a:off x="328814" y="2245259"/>
            <a:ext cx="6262110" cy="1810478"/>
          </a:xfrm>
          <a:prstGeom prst="rect">
            <a:avLst/>
          </a:prstGeom>
        </p:spPr>
      </p:pic>
      <p:sp>
        <p:nvSpPr>
          <p:cNvPr id="3" name="Footer Placeholder 2">
            <a:extLst>
              <a:ext uri="{FF2B5EF4-FFF2-40B4-BE49-F238E27FC236}">
                <a16:creationId xmlns:a16="http://schemas.microsoft.com/office/drawing/2014/main" id="{326D5439-4A7F-446A-AB23-EE2938A263F7}"/>
              </a:ext>
            </a:extLst>
          </p:cNvPr>
          <p:cNvSpPr>
            <a:spLocks noGrp="1"/>
          </p:cNvSpPr>
          <p:nvPr>
            <p:ph type="ftr" sz="quarter" idx="3"/>
          </p:nvPr>
        </p:nvSpPr>
        <p:spPr>
          <a:xfrm>
            <a:off x="123730" y="6150686"/>
            <a:ext cx="5247259" cy="365125"/>
          </a:xfrm>
        </p:spPr>
        <p:txBody>
          <a:bodyPr/>
          <a:lstStyle/>
          <a:p>
            <a:r>
              <a:rPr lang="en-US" sz="1800" b="1" dirty="0">
                <a:solidFill>
                  <a:srgbClr val="00B050"/>
                </a:solidFill>
              </a:rPr>
              <a:t>https://www.cbd.int/financial/gef8needs.shtml</a:t>
            </a:r>
          </a:p>
        </p:txBody>
      </p:sp>
    </p:spTree>
    <p:extLst>
      <p:ext uri="{BB962C8B-B14F-4D97-AF65-F5344CB8AC3E}">
        <p14:creationId xmlns:p14="http://schemas.microsoft.com/office/powerpoint/2010/main" val="18397933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Questionnaire</a:t>
            </a:r>
          </a:p>
        </p:txBody>
      </p:sp>
      <p:pic>
        <p:nvPicPr>
          <p:cNvPr id="3" name="Picture 2">
            <a:extLst>
              <a:ext uri="{FF2B5EF4-FFF2-40B4-BE49-F238E27FC236}">
                <a16:creationId xmlns:a16="http://schemas.microsoft.com/office/drawing/2014/main" id="{DA7F1CF2-7A29-4939-9C1C-78C6E4414B06}"/>
              </a:ext>
            </a:extLst>
          </p:cNvPr>
          <p:cNvPicPr>
            <a:picLocks noChangeAspect="1"/>
          </p:cNvPicPr>
          <p:nvPr/>
        </p:nvPicPr>
        <p:blipFill rotWithShape="1">
          <a:blip r:embed="rId2"/>
          <a:srcRect l="2985" t="44490" r="24771" b="31429"/>
          <a:stretch/>
        </p:blipFill>
        <p:spPr>
          <a:xfrm>
            <a:off x="363894" y="2575250"/>
            <a:ext cx="11346022" cy="2127380"/>
          </a:xfrm>
          <a:prstGeom prst="rect">
            <a:avLst/>
          </a:prstGeom>
        </p:spPr>
      </p:pic>
      <p:sp>
        <p:nvSpPr>
          <p:cNvPr id="4" name="Footer Placeholder 3">
            <a:extLst>
              <a:ext uri="{FF2B5EF4-FFF2-40B4-BE49-F238E27FC236}">
                <a16:creationId xmlns:a16="http://schemas.microsoft.com/office/drawing/2014/main" id="{DC702F2D-2B5A-43F4-AF8C-67D5458FDB8C}"/>
              </a:ext>
            </a:extLst>
          </p:cNvPr>
          <p:cNvSpPr>
            <a:spLocks noGrp="1"/>
          </p:cNvSpPr>
          <p:nvPr>
            <p:ph type="ftr" sz="quarter" idx="3"/>
          </p:nvPr>
        </p:nvSpPr>
        <p:spPr>
          <a:xfrm>
            <a:off x="1420427" y="6203952"/>
            <a:ext cx="9738804"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8125845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Questionnaire</a:t>
            </a:r>
          </a:p>
        </p:txBody>
      </p:sp>
      <p:pic>
        <p:nvPicPr>
          <p:cNvPr id="3" name="Picture 2">
            <a:extLst>
              <a:ext uri="{FF2B5EF4-FFF2-40B4-BE49-F238E27FC236}">
                <a16:creationId xmlns:a16="http://schemas.microsoft.com/office/drawing/2014/main" id="{6ECD2ABC-6C89-4C10-B025-B73A23D7B35F}"/>
              </a:ext>
            </a:extLst>
          </p:cNvPr>
          <p:cNvPicPr>
            <a:picLocks noChangeAspect="1"/>
          </p:cNvPicPr>
          <p:nvPr/>
        </p:nvPicPr>
        <p:blipFill rotWithShape="1">
          <a:blip r:embed="rId2"/>
          <a:srcRect l="21237" t="51749" r="59456" b="38918"/>
          <a:stretch/>
        </p:blipFill>
        <p:spPr>
          <a:xfrm>
            <a:off x="380753" y="1692998"/>
            <a:ext cx="4950851" cy="1346250"/>
          </a:xfrm>
          <a:prstGeom prst="rect">
            <a:avLst/>
          </a:prstGeom>
        </p:spPr>
      </p:pic>
      <p:grpSp>
        <p:nvGrpSpPr>
          <p:cNvPr id="9" name="Group 8">
            <a:extLst>
              <a:ext uri="{FF2B5EF4-FFF2-40B4-BE49-F238E27FC236}">
                <a16:creationId xmlns:a16="http://schemas.microsoft.com/office/drawing/2014/main" id="{89F2522D-A913-4646-A651-7D03760DFB66}"/>
              </a:ext>
            </a:extLst>
          </p:cNvPr>
          <p:cNvGrpSpPr/>
          <p:nvPr/>
        </p:nvGrpSpPr>
        <p:grpSpPr>
          <a:xfrm>
            <a:off x="4994493" y="942276"/>
            <a:ext cx="7197507" cy="5467668"/>
            <a:chOff x="5223850" y="941561"/>
            <a:chExt cx="7197507" cy="5467668"/>
          </a:xfrm>
        </p:grpSpPr>
        <p:pic>
          <p:nvPicPr>
            <p:cNvPr id="5" name="Picture 4">
              <a:extLst>
                <a:ext uri="{FF2B5EF4-FFF2-40B4-BE49-F238E27FC236}">
                  <a16:creationId xmlns:a16="http://schemas.microsoft.com/office/drawing/2014/main" id="{175D42E5-FB18-4256-AFE6-D8D14BB2E442}"/>
                </a:ext>
              </a:extLst>
            </p:cNvPr>
            <p:cNvPicPr>
              <a:picLocks noChangeAspect="1"/>
            </p:cNvPicPr>
            <p:nvPr/>
          </p:nvPicPr>
          <p:blipFill rotWithShape="1">
            <a:blip r:embed="rId3"/>
            <a:srcRect l="15796" t="9643" r="50347" b="4163"/>
            <a:stretch/>
          </p:blipFill>
          <p:spPr>
            <a:xfrm>
              <a:off x="5223850" y="950614"/>
              <a:ext cx="3730028" cy="5341544"/>
            </a:xfrm>
            <a:prstGeom prst="rect">
              <a:avLst/>
            </a:prstGeom>
          </p:spPr>
        </p:pic>
        <p:pic>
          <p:nvPicPr>
            <p:cNvPr id="7" name="Picture 6">
              <a:extLst>
                <a:ext uri="{FF2B5EF4-FFF2-40B4-BE49-F238E27FC236}">
                  <a16:creationId xmlns:a16="http://schemas.microsoft.com/office/drawing/2014/main" id="{F4AF5ED4-36D1-4598-AC65-1C5E9689E75B}"/>
                </a:ext>
              </a:extLst>
            </p:cNvPr>
            <p:cNvPicPr>
              <a:picLocks noChangeAspect="1"/>
            </p:cNvPicPr>
            <p:nvPr/>
          </p:nvPicPr>
          <p:blipFill rotWithShape="1">
            <a:blip r:embed="rId4"/>
            <a:srcRect l="15668" t="11089" r="60644" b="24687"/>
            <a:stretch/>
          </p:blipFill>
          <p:spPr>
            <a:xfrm>
              <a:off x="8836184" y="941561"/>
              <a:ext cx="3585173" cy="5467668"/>
            </a:xfrm>
            <a:prstGeom prst="rect">
              <a:avLst/>
            </a:prstGeom>
          </p:spPr>
        </p:pic>
      </p:grpSp>
      <p:sp>
        <p:nvSpPr>
          <p:cNvPr id="4" name="Footer Placeholder 3">
            <a:extLst>
              <a:ext uri="{FF2B5EF4-FFF2-40B4-BE49-F238E27FC236}">
                <a16:creationId xmlns:a16="http://schemas.microsoft.com/office/drawing/2014/main" id="{1964639B-30C7-49F6-8230-805EBA5D37E4}"/>
              </a:ext>
            </a:extLst>
          </p:cNvPr>
          <p:cNvSpPr>
            <a:spLocks noGrp="1"/>
          </p:cNvSpPr>
          <p:nvPr>
            <p:ph type="ftr" sz="quarter" idx="3"/>
          </p:nvPr>
        </p:nvSpPr>
        <p:spPr>
          <a:xfrm>
            <a:off x="292726" y="6110310"/>
            <a:ext cx="6063686"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18192278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Questionnaire</a:t>
            </a:r>
          </a:p>
        </p:txBody>
      </p:sp>
      <p:pic>
        <p:nvPicPr>
          <p:cNvPr id="3" name="Picture 2">
            <a:extLst>
              <a:ext uri="{FF2B5EF4-FFF2-40B4-BE49-F238E27FC236}">
                <a16:creationId xmlns:a16="http://schemas.microsoft.com/office/drawing/2014/main" id="{71B68577-D3AB-4D85-8B88-3F4FEAB5211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4000"/>
                    </a14:imgEffect>
                  </a14:imgLayer>
                </a14:imgProps>
              </a:ext>
            </a:extLst>
          </a:blip>
          <a:srcRect l="21238" t="64291" r="26411" b="8911"/>
          <a:stretch/>
        </p:blipFill>
        <p:spPr>
          <a:xfrm>
            <a:off x="740630" y="1559458"/>
            <a:ext cx="10336513" cy="2976328"/>
          </a:xfrm>
          <a:prstGeom prst="rect">
            <a:avLst/>
          </a:prstGeom>
        </p:spPr>
      </p:pic>
      <p:sp>
        <p:nvSpPr>
          <p:cNvPr id="4" name="Footer Placeholder 3">
            <a:extLst>
              <a:ext uri="{FF2B5EF4-FFF2-40B4-BE49-F238E27FC236}">
                <a16:creationId xmlns:a16="http://schemas.microsoft.com/office/drawing/2014/main" id="{C342D4E3-9E5C-4A67-BC5E-B842D8AA22C9}"/>
              </a:ext>
            </a:extLst>
          </p:cNvPr>
          <p:cNvSpPr>
            <a:spLocks noGrp="1"/>
          </p:cNvSpPr>
          <p:nvPr>
            <p:ph type="ftr" sz="quarter" idx="3"/>
          </p:nvPr>
        </p:nvSpPr>
        <p:spPr>
          <a:xfrm>
            <a:off x="1313895" y="6203952"/>
            <a:ext cx="8984202"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12226528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9B7984F-1379-4976-96DE-DB9FE37BFE04}"/>
              </a:ext>
            </a:extLst>
          </p:cNvPr>
          <p:cNvGrpSpPr/>
          <p:nvPr/>
        </p:nvGrpSpPr>
        <p:grpSpPr>
          <a:xfrm>
            <a:off x="2949198" y="1495724"/>
            <a:ext cx="7075485" cy="607315"/>
            <a:chOff x="4194994" y="0"/>
            <a:chExt cx="7090311" cy="607315"/>
          </a:xfrm>
        </p:grpSpPr>
        <p:sp>
          <p:nvSpPr>
            <p:cNvPr id="5" name="Rectangle: Top Corners Rounded 4">
              <a:extLst>
                <a:ext uri="{FF2B5EF4-FFF2-40B4-BE49-F238E27FC236}">
                  <a16:creationId xmlns:a16="http://schemas.microsoft.com/office/drawing/2014/main" id="{54E6E830-F977-459C-9303-0639580CF693}"/>
                </a:ext>
              </a:extLst>
            </p:cNvPr>
            <p:cNvSpPr/>
            <p:nvPr/>
          </p:nvSpPr>
          <p:spPr>
            <a:xfrm rot="5400000">
              <a:off x="7436492" y="-3241498"/>
              <a:ext cx="607315" cy="7090311"/>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6" name="Rectangle: Top Corners Rounded 4">
              <a:extLst>
                <a:ext uri="{FF2B5EF4-FFF2-40B4-BE49-F238E27FC236}">
                  <a16:creationId xmlns:a16="http://schemas.microsoft.com/office/drawing/2014/main" id="{13C4AB99-C140-4BC6-8FD4-50BD44481BF9}"/>
                </a:ext>
              </a:extLst>
            </p:cNvPr>
            <p:cNvSpPr txBox="1"/>
            <p:nvPr/>
          </p:nvSpPr>
          <p:spPr>
            <a:xfrm>
              <a:off x="4194995" y="29646"/>
              <a:ext cx="7060664" cy="54802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b="1" kern="1200" dirty="0"/>
                <a:t>Questionnaire circulated to Parties</a:t>
              </a:r>
            </a:p>
          </p:txBody>
        </p:sp>
      </p:grpSp>
      <p:grpSp>
        <p:nvGrpSpPr>
          <p:cNvPr id="10" name="Group 9">
            <a:extLst>
              <a:ext uri="{FF2B5EF4-FFF2-40B4-BE49-F238E27FC236}">
                <a16:creationId xmlns:a16="http://schemas.microsoft.com/office/drawing/2014/main" id="{97393C16-C127-4268-89BF-33C9F67483CA}"/>
              </a:ext>
            </a:extLst>
          </p:cNvPr>
          <p:cNvGrpSpPr/>
          <p:nvPr/>
        </p:nvGrpSpPr>
        <p:grpSpPr>
          <a:xfrm>
            <a:off x="2949197" y="2333872"/>
            <a:ext cx="7060663" cy="606995"/>
            <a:chOff x="1792755" y="2208536"/>
            <a:chExt cx="2692376" cy="606995"/>
          </a:xfrm>
        </p:grpSpPr>
        <p:sp>
          <p:nvSpPr>
            <p:cNvPr id="11" name="Rectangle: Top Corners Rounded 10">
              <a:extLst>
                <a:ext uri="{FF2B5EF4-FFF2-40B4-BE49-F238E27FC236}">
                  <a16:creationId xmlns:a16="http://schemas.microsoft.com/office/drawing/2014/main" id="{D9965770-E53F-431C-AA98-AB967B00DC20}"/>
                </a:ext>
              </a:extLst>
            </p:cNvPr>
            <p:cNvSpPr/>
            <p:nvPr/>
          </p:nvSpPr>
          <p:spPr>
            <a:xfrm rot="5400000">
              <a:off x="2835445" y="1165846"/>
              <a:ext cx="606995" cy="2692376"/>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Top Corners Rounded 4">
              <a:extLst>
                <a:ext uri="{FF2B5EF4-FFF2-40B4-BE49-F238E27FC236}">
                  <a16:creationId xmlns:a16="http://schemas.microsoft.com/office/drawing/2014/main" id="{0EDE9725-A106-4D25-834D-9F06A9D58B94}"/>
                </a:ext>
              </a:extLst>
            </p:cNvPr>
            <p:cNvSpPr txBox="1"/>
            <p:nvPr/>
          </p:nvSpPr>
          <p:spPr>
            <a:xfrm>
              <a:off x="1792755" y="2238168"/>
              <a:ext cx="2662745" cy="5477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b="1" kern="1200" dirty="0"/>
                <a:t>Consultation launched at OEWG 2, Rome</a:t>
              </a:r>
            </a:p>
          </p:txBody>
        </p:sp>
      </p:grpSp>
      <p:grpSp>
        <p:nvGrpSpPr>
          <p:cNvPr id="13" name="Group 12">
            <a:extLst>
              <a:ext uri="{FF2B5EF4-FFF2-40B4-BE49-F238E27FC236}">
                <a16:creationId xmlns:a16="http://schemas.microsoft.com/office/drawing/2014/main" id="{38BBB96B-CAFC-497E-BE42-5062C935AEBC}"/>
              </a:ext>
            </a:extLst>
          </p:cNvPr>
          <p:cNvGrpSpPr/>
          <p:nvPr/>
        </p:nvGrpSpPr>
        <p:grpSpPr>
          <a:xfrm>
            <a:off x="2949196" y="3153893"/>
            <a:ext cx="7060661" cy="606995"/>
            <a:chOff x="6306212" y="1775362"/>
            <a:chExt cx="4979093" cy="606995"/>
          </a:xfrm>
        </p:grpSpPr>
        <p:sp>
          <p:nvSpPr>
            <p:cNvPr id="14" name="Rectangle: Top Corners Rounded 13">
              <a:extLst>
                <a:ext uri="{FF2B5EF4-FFF2-40B4-BE49-F238E27FC236}">
                  <a16:creationId xmlns:a16="http://schemas.microsoft.com/office/drawing/2014/main" id="{BDA60F42-EB11-41D4-9BDF-E340F83515CE}"/>
                </a:ext>
              </a:extLst>
            </p:cNvPr>
            <p:cNvSpPr/>
            <p:nvPr/>
          </p:nvSpPr>
          <p:spPr>
            <a:xfrm rot="5400000">
              <a:off x="8492261" y="-410687"/>
              <a:ext cx="606995" cy="497909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Rectangle: Top Corners Rounded 4">
              <a:extLst>
                <a:ext uri="{FF2B5EF4-FFF2-40B4-BE49-F238E27FC236}">
                  <a16:creationId xmlns:a16="http://schemas.microsoft.com/office/drawing/2014/main" id="{6CDCB444-43A0-46D6-BAB8-C8FC7624E5C9}"/>
                </a:ext>
              </a:extLst>
            </p:cNvPr>
            <p:cNvSpPr txBox="1"/>
            <p:nvPr/>
          </p:nvSpPr>
          <p:spPr>
            <a:xfrm>
              <a:off x="6306213" y="1804992"/>
              <a:ext cx="4949462" cy="5477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b="1" kern="1200" dirty="0"/>
                <a:t>Submission deadline for questionnaire</a:t>
              </a:r>
            </a:p>
          </p:txBody>
        </p:sp>
      </p:grpSp>
      <p:grpSp>
        <p:nvGrpSpPr>
          <p:cNvPr id="16" name="Group 15">
            <a:extLst>
              <a:ext uri="{FF2B5EF4-FFF2-40B4-BE49-F238E27FC236}">
                <a16:creationId xmlns:a16="http://schemas.microsoft.com/office/drawing/2014/main" id="{7E3E627E-E8DC-422E-9ABE-3DDC90ECDA2E}"/>
              </a:ext>
            </a:extLst>
          </p:cNvPr>
          <p:cNvGrpSpPr/>
          <p:nvPr/>
        </p:nvGrpSpPr>
        <p:grpSpPr>
          <a:xfrm>
            <a:off x="2964022" y="4939222"/>
            <a:ext cx="7060662" cy="606995"/>
            <a:chOff x="5933519" y="3305801"/>
            <a:chExt cx="2750008" cy="606995"/>
          </a:xfrm>
        </p:grpSpPr>
        <p:sp>
          <p:nvSpPr>
            <p:cNvPr id="17" name="Rectangle: Top Corners Rounded 16">
              <a:extLst>
                <a:ext uri="{FF2B5EF4-FFF2-40B4-BE49-F238E27FC236}">
                  <a16:creationId xmlns:a16="http://schemas.microsoft.com/office/drawing/2014/main" id="{6C9EDA1D-98ED-4C93-AC53-BB5562E78B75}"/>
                </a:ext>
              </a:extLst>
            </p:cNvPr>
            <p:cNvSpPr/>
            <p:nvPr/>
          </p:nvSpPr>
          <p:spPr>
            <a:xfrm rot="5400000">
              <a:off x="7005025" y="2234295"/>
              <a:ext cx="606995" cy="2750008"/>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Rectangle: Top Corners Rounded 4">
              <a:extLst>
                <a:ext uri="{FF2B5EF4-FFF2-40B4-BE49-F238E27FC236}">
                  <a16:creationId xmlns:a16="http://schemas.microsoft.com/office/drawing/2014/main" id="{BB7B7F34-4DE1-47C0-8BA1-2C3BFE5CA154}"/>
                </a:ext>
              </a:extLst>
            </p:cNvPr>
            <p:cNvSpPr txBox="1"/>
            <p:nvPr/>
          </p:nvSpPr>
          <p:spPr>
            <a:xfrm>
              <a:off x="5933519" y="3335433"/>
              <a:ext cx="2720377" cy="5477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34696" tIns="20955" rIns="20955" bIns="20955" numCol="1" spcCol="1270" anchor="ctr" anchorCtr="0">
              <a:noAutofit/>
            </a:bodyPr>
            <a:lstStyle/>
            <a:p>
              <a:pPr marL="285750" lvl="1" indent="-285750" algn="l" defTabSz="1466850">
                <a:lnSpc>
                  <a:spcPct val="90000"/>
                </a:lnSpc>
                <a:spcBef>
                  <a:spcPct val="0"/>
                </a:spcBef>
                <a:spcAft>
                  <a:spcPct val="15000"/>
                </a:spcAft>
                <a:buChar char="•"/>
              </a:pPr>
              <a:r>
                <a:rPr lang="en-CA" sz="2000" b="1" dirty="0"/>
                <a:t>OEWG</a:t>
              </a:r>
              <a:r>
                <a:rPr lang="en-CA" sz="3300" b="1" kern="1200" dirty="0"/>
                <a:t> </a:t>
              </a:r>
              <a:r>
                <a:rPr lang="en-CA" sz="2000" b="1" dirty="0"/>
                <a:t>3</a:t>
              </a:r>
            </a:p>
          </p:txBody>
        </p:sp>
      </p:grpSp>
      <p:grpSp>
        <p:nvGrpSpPr>
          <p:cNvPr id="20" name="Group 19">
            <a:extLst>
              <a:ext uri="{FF2B5EF4-FFF2-40B4-BE49-F238E27FC236}">
                <a16:creationId xmlns:a16="http://schemas.microsoft.com/office/drawing/2014/main" id="{1F7E8128-8DB7-436F-82E1-9B209288B19A}"/>
              </a:ext>
            </a:extLst>
          </p:cNvPr>
          <p:cNvGrpSpPr/>
          <p:nvPr/>
        </p:nvGrpSpPr>
        <p:grpSpPr>
          <a:xfrm>
            <a:off x="2949194" y="4039285"/>
            <a:ext cx="7060661" cy="606995"/>
            <a:chOff x="6306212" y="1775362"/>
            <a:chExt cx="4979093" cy="606995"/>
          </a:xfrm>
        </p:grpSpPr>
        <p:sp>
          <p:nvSpPr>
            <p:cNvPr id="21" name="Rectangle: Top Corners Rounded 20">
              <a:extLst>
                <a:ext uri="{FF2B5EF4-FFF2-40B4-BE49-F238E27FC236}">
                  <a16:creationId xmlns:a16="http://schemas.microsoft.com/office/drawing/2014/main" id="{3DAC418D-49DA-4BF7-B130-EFC2D59EC8AE}"/>
                </a:ext>
              </a:extLst>
            </p:cNvPr>
            <p:cNvSpPr/>
            <p:nvPr/>
          </p:nvSpPr>
          <p:spPr>
            <a:xfrm rot="5400000">
              <a:off x="8492261" y="-410687"/>
              <a:ext cx="606995" cy="497909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2" name="Rectangle: Top Corners Rounded 4">
              <a:extLst>
                <a:ext uri="{FF2B5EF4-FFF2-40B4-BE49-F238E27FC236}">
                  <a16:creationId xmlns:a16="http://schemas.microsoft.com/office/drawing/2014/main" id="{03FD6194-D047-4DBC-9364-B6A736885584}"/>
                </a:ext>
              </a:extLst>
            </p:cNvPr>
            <p:cNvSpPr txBox="1"/>
            <p:nvPr/>
          </p:nvSpPr>
          <p:spPr>
            <a:xfrm>
              <a:off x="6306212" y="1804992"/>
              <a:ext cx="4949462" cy="5477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b="1" kern="1200" dirty="0"/>
                <a:t>Submission to SBI 3</a:t>
              </a:r>
            </a:p>
          </p:txBody>
        </p:sp>
      </p:grpSp>
      <p:grpSp>
        <p:nvGrpSpPr>
          <p:cNvPr id="23" name="Group 22">
            <a:extLst>
              <a:ext uri="{FF2B5EF4-FFF2-40B4-BE49-F238E27FC236}">
                <a16:creationId xmlns:a16="http://schemas.microsoft.com/office/drawing/2014/main" id="{B8C11C75-9CCB-45E3-B5DF-65BE68F109D1}"/>
              </a:ext>
            </a:extLst>
          </p:cNvPr>
          <p:cNvGrpSpPr/>
          <p:nvPr/>
        </p:nvGrpSpPr>
        <p:grpSpPr>
          <a:xfrm>
            <a:off x="2964022" y="5725994"/>
            <a:ext cx="7060661" cy="606995"/>
            <a:chOff x="6306212" y="1775362"/>
            <a:chExt cx="4979093" cy="606995"/>
          </a:xfrm>
        </p:grpSpPr>
        <p:sp>
          <p:nvSpPr>
            <p:cNvPr id="24" name="Rectangle: Top Corners Rounded 23">
              <a:extLst>
                <a:ext uri="{FF2B5EF4-FFF2-40B4-BE49-F238E27FC236}">
                  <a16:creationId xmlns:a16="http://schemas.microsoft.com/office/drawing/2014/main" id="{A42A6518-4129-461E-B756-A6E1178456B4}"/>
                </a:ext>
              </a:extLst>
            </p:cNvPr>
            <p:cNvSpPr/>
            <p:nvPr/>
          </p:nvSpPr>
          <p:spPr>
            <a:xfrm rot="5400000">
              <a:off x="8492261" y="-410687"/>
              <a:ext cx="606995" cy="4979093"/>
            </a:xfrm>
            <a:prstGeom prst="round2Same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5" name="Rectangle: Top Corners Rounded 4">
              <a:extLst>
                <a:ext uri="{FF2B5EF4-FFF2-40B4-BE49-F238E27FC236}">
                  <a16:creationId xmlns:a16="http://schemas.microsoft.com/office/drawing/2014/main" id="{0FEE6CB2-1B97-4C14-905B-46FD8A36C006}"/>
                </a:ext>
              </a:extLst>
            </p:cNvPr>
            <p:cNvSpPr txBox="1"/>
            <p:nvPr/>
          </p:nvSpPr>
          <p:spPr>
            <a:xfrm>
              <a:off x="6306212" y="1804992"/>
              <a:ext cx="4949462" cy="54773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CA" sz="2000" b="1" kern="1200" dirty="0"/>
                <a:t>Final submission to COP 15</a:t>
              </a:r>
            </a:p>
          </p:txBody>
        </p:sp>
      </p:grpSp>
      <p:sp>
        <p:nvSpPr>
          <p:cNvPr id="26" name="Title 1">
            <a:extLst>
              <a:ext uri="{FF2B5EF4-FFF2-40B4-BE49-F238E27FC236}">
                <a16:creationId xmlns:a16="http://schemas.microsoft.com/office/drawing/2014/main" id="{2C66111D-B94A-46B6-9AFE-851F9CDA3FE2}"/>
              </a:ext>
            </a:extLst>
          </p:cNvPr>
          <p:cNvSpPr txBox="1">
            <a:spLocks/>
          </p:cNvSpPr>
          <p:nvPr/>
        </p:nvSpPr>
        <p:spPr>
          <a:xfrm>
            <a:off x="521207" y="448056"/>
            <a:ext cx="6877119" cy="640080"/>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2800" kern="1200">
                <a:solidFill>
                  <a:schemeClr val="bg2">
                    <a:lumMod val="25000"/>
                  </a:schemeClr>
                </a:solidFill>
                <a:latin typeface="+mj-lt"/>
                <a:ea typeface="+mj-ea"/>
                <a:cs typeface="+mj-cs"/>
              </a:defRPr>
            </a:lvl1pPr>
          </a:lstStyle>
          <a:p>
            <a:r>
              <a:rPr lang="en-CA" sz="5400" b="1">
                <a:solidFill>
                  <a:srgbClr val="D24726"/>
                </a:solidFill>
                <a:effectLst>
                  <a:outerShdw blurRad="38100" dist="38100" dir="2700000" algn="tl">
                    <a:srgbClr val="000000">
                      <a:alpha val="43137"/>
                    </a:srgbClr>
                  </a:outerShdw>
                </a:effectLst>
              </a:rPr>
              <a:t>Schedule 2020</a:t>
            </a:r>
            <a:endParaRPr lang="en-CA" sz="5400" b="1" dirty="0">
              <a:solidFill>
                <a:srgbClr val="D24726"/>
              </a:solidFill>
              <a:effectLst>
                <a:outerShdw blurRad="38100" dist="38100" dir="2700000" algn="tl">
                  <a:srgbClr val="000000">
                    <a:alpha val="43137"/>
                  </a:srgbClr>
                </a:outerShdw>
              </a:effectLst>
            </a:endParaRPr>
          </a:p>
        </p:txBody>
      </p:sp>
      <p:sp>
        <p:nvSpPr>
          <p:cNvPr id="27" name="Arrow: Down 26">
            <a:extLst>
              <a:ext uri="{FF2B5EF4-FFF2-40B4-BE49-F238E27FC236}">
                <a16:creationId xmlns:a16="http://schemas.microsoft.com/office/drawing/2014/main" id="{4F9EB111-8936-4C87-8485-7F4D7825A9A6}"/>
              </a:ext>
            </a:extLst>
          </p:cNvPr>
          <p:cNvSpPr/>
          <p:nvPr/>
        </p:nvSpPr>
        <p:spPr>
          <a:xfrm>
            <a:off x="642796" y="1430453"/>
            <a:ext cx="841972" cy="516952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8" name="Straight Connector 27">
            <a:extLst>
              <a:ext uri="{FF2B5EF4-FFF2-40B4-BE49-F238E27FC236}">
                <a16:creationId xmlns:a16="http://schemas.microsoft.com/office/drawing/2014/main" id="{40299DF2-AB8D-4AC7-9348-CF6A8998549E}"/>
              </a:ext>
            </a:extLst>
          </p:cNvPr>
          <p:cNvCxnSpPr/>
          <p:nvPr/>
        </p:nvCxnSpPr>
        <p:spPr>
          <a:xfrm>
            <a:off x="1276539" y="1720156"/>
            <a:ext cx="289711" cy="0"/>
          </a:xfrm>
          <a:prstGeom prst="line">
            <a:avLst/>
          </a:prstGeom>
          <a:ln w="412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9" name="Straight Connector 28">
            <a:extLst>
              <a:ext uri="{FF2B5EF4-FFF2-40B4-BE49-F238E27FC236}">
                <a16:creationId xmlns:a16="http://schemas.microsoft.com/office/drawing/2014/main" id="{E95C2923-DB6F-4BC9-8624-E467243FBB9C}"/>
              </a:ext>
            </a:extLst>
          </p:cNvPr>
          <p:cNvCxnSpPr/>
          <p:nvPr/>
        </p:nvCxnSpPr>
        <p:spPr>
          <a:xfrm>
            <a:off x="1284091" y="2687372"/>
            <a:ext cx="289711" cy="0"/>
          </a:xfrm>
          <a:prstGeom prst="line">
            <a:avLst/>
          </a:prstGeom>
          <a:ln w="412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7579F509-096F-4940-8F55-7ABF742B749B}"/>
              </a:ext>
            </a:extLst>
          </p:cNvPr>
          <p:cNvCxnSpPr/>
          <p:nvPr/>
        </p:nvCxnSpPr>
        <p:spPr>
          <a:xfrm>
            <a:off x="1282589" y="3473509"/>
            <a:ext cx="289711" cy="0"/>
          </a:xfrm>
          <a:prstGeom prst="line">
            <a:avLst/>
          </a:prstGeom>
          <a:ln w="412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1" name="Straight Connector 30">
            <a:extLst>
              <a:ext uri="{FF2B5EF4-FFF2-40B4-BE49-F238E27FC236}">
                <a16:creationId xmlns:a16="http://schemas.microsoft.com/office/drawing/2014/main" id="{77979510-2BB1-4DB9-A8C2-F1F43C9FE713}"/>
              </a:ext>
            </a:extLst>
          </p:cNvPr>
          <p:cNvCxnSpPr/>
          <p:nvPr/>
        </p:nvCxnSpPr>
        <p:spPr>
          <a:xfrm>
            <a:off x="1281085" y="4377349"/>
            <a:ext cx="289711" cy="0"/>
          </a:xfrm>
          <a:prstGeom prst="line">
            <a:avLst/>
          </a:prstGeom>
          <a:ln w="412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2" name="Straight Connector 31">
            <a:extLst>
              <a:ext uri="{FF2B5EF4-FFF2-40B4-BE49-F238E27FC236}">
                <a16:creationId xmlns:a16="http://schemas.microsoft.com/office/drawing/2014/main" id="{24014A80-A701-49E1-AE1D-AF81C522BCEE}"/>
              </a:ext>
            </a:extLst>
          </p:cNvPr>
          <p:cNvCxnSpPr/>
          <p:nvPr/>
        </p:nvCxnSpPr>
        <p:spPr>
          <a:xfrm>
            <a:off x="1288637" y="5263082"/>
            <a:ext cx="289711" cy="0"/>
          </a:xfrm>
          <a:prstGeom prst="line">
            <a:avLst/>
          </a:prstGeom>
          <a:ln w="41275">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33" name="Straight Connector 32">
            <a:extLst>
              <a:ext uri="{FF2B5EF4-FFF2-40B4-BE49-F238E27FC236}">
                <a16:creationId xmlns:a16="http://schemas.microsoft.com/office/drawing/2014/main" id="{DCC8EEC6-4A9F-490B-B583-34958EFBF0B5}"/>
              </a:ext>
            </a:extLst>
          </p:cNvPr>
          <p:cNvCxnSpPr/>
          <p:nvPr/>
        </p:nvCxnSpPr>
        <p:spPr>
          <a:xfrm>
            <a:off x="1287136" y="5913414"/>
            <a:ext cx="289711" cy="0"/>
          </a:xfrm>
          <a:prstGeom prst="line">
            <a:avLst/>
          </a:prstGeom>
          <a:ln w="41275">
            <a:solidFill>
              <a:srgbClr val="FF0000"/>
            </a:solidFill>
          </a:ln>
        </p:spPr>
        <p:style>
          <a:lnRef idx="3">
            <a:schemeClr val="accent2"/>
          </a:lnRef>
          <a:fillRef idx="0">
            <a:schemeClr val="accent2"/>
          </a:fillRef>
          <a:effectRef idx="2">
            <a:schemeClr val="accent2"/>
          </a:effectRef>
          <a:fontRef idx="minor">
            <a:schemeClr val="tx1"/>
          </a:fontRef>
        </p:style>
      </p:cxnSp>
      <p:sp>
        <p:nvSpPr>
          <p:cNvPr id="34" name="TextBox 33">
            <a:extLst>
              <a:ext uri="{FF2B5EF4-FFF2-40B4-BE49-F238E27FC236}">
                <a16:creationId xmlns:a16="http://schemas.microsoft.com/office/drawing/2014/main" id="{EC312C47-EA8C-4203-B8BB-8545B14405E5}"/>
              </a:ext>
            </a:extLst>
          </p:cNvPr>
          <p:cNvSpPr txBox="1"/>
          <p:nvPr/>
        </p:nvSpPr>
        <p:spPr>
          <a:xfrm>
            <a:off x="1635648" y="1557192"/>
            <a:ext cx="915635" cy="369332"/>
          </a:xfrm>
          <a:prstGeom prst="rect">
            <a:avLst/>
          </a:prstGeom>
          <a:noFill/>
        </p:spPr>
        <p:txBody>
          <a:bodyPr wrap="none" rtlCol="0">
            <a:spAutoFit/>
          </a:bodyPr>
          <a:lstStyle/>
          <a:p>
            <a:r>
              <a:rPr lang="en-GB" dirty="0"/>
              <a:t>18 Feb.</a:t>
            </a:r>
          </a:p>
        </p:txBody>
      </p:sp>
      <p:sp>
        <p:nvSpPr>
          <p:cNvPr id="35" name="TextBox 34">
            <a:extLst>
              <a:ext uri="{FF2B5EF4-FFF2-40B4-BE49-F238E27FC236}">
                <a16:creationId xmlns:a16="http://schemas.microsoft.com/office/drawing/2014/main" id="{BA12F16D-C123-4B0A-AF6D-C2EB56CCE157}"/>
              </a:ext>
            </a:extLst>
          </p:cNvPr>
          <p:cNvSpPr txBox="1"/>
          <p:nvPr/>
        </p:nvSpPr>
        <p:spPr>
          <a:xfrm>
            <a:off x="1635648" y="2479129"/>
            <a:ext cx="915635" cy="369332"/>
          </a:xfrm>
          <a:prstGeom prst="rect">
            <a:avLst/>
          </a:prstGeom>
          <a:noFill/>
        </p:spPr>
        <p:txBody>
          <a:bodyPr wrap="none" rtlCol="0">
            <a:spAutoFit/>
          </a:bodyPr>
          <a:lstStyle/>
          <a:p>
            <a:r>
              <a:rPr lang="en-GB" dirty="0"/>
              <a:t>23 Feb.</a:t>
            </a:r>
          </a:p>
        </p:txBody>
      </p:sp>
      <p:sp>
        <p:nvSpPr>
          <p:cNvPr id="36" name="TextBox 35">
            <a:extLst>
              <a:ext uri="{FF2B5EF4-FFF2-40B4-BE49-F238E27FC236}">
                <a16:creationId xmlns:a16="http://schemas.microsoft.com/office/drawing/2014/main" id="{298124EA-D06D-4A86-9663-5A1F61A78556}"/>
              </a:ext>
            </a:extLst>
          </p:cNvPr>
          <p:cNvSpPr txBox="1"/>
          <p:nvPr/>
        </p:nvSpPr>
        <p:spPr>
          <a:xfrm>
            <a:off x="1635648" y="3272723"/>
            <a:ext cx="931730" cy="369332"/>
          </a:xfrm>
          <a:prstGeom prst="rect">
            <a:avLst/>
          </a:prstGeom>
          <a:noFill/>
        </p:spPr>
        <p:txBody>
          <a:bodyPr wrap="none" rtlCol="0">
            <a:spAutoFit/>
          </a:bodyPr>
          <a:lstStyle/>
          <a:p>
            <a:r>
              <a:rPr lang="en-GB" dirty="0"/>
              <a:t>22 Mar.</a:t>
            </a:r>
          </a:p>
        </p:txBody>
      </p:sp>
      <p:sp>
        <p:nvSpPr>
          <p:cNvPr id="37" name="TextBox 36">
            <a:extLst>
              <a:ext uri="{FF2B5EF4-FFF2-40B4-BE49-F238E27FC236}">
                <a16:creationId xmlns:a16="http://schemas.microsoft.com/office/drawing/2014/main" id="{A25DBE50-3C56-4CB0-86B7-714F828F0C04}"/>
              </a:ext>
            </a:extLst>
          </p:cNvPr>
          <p:cNvSpPr txBox="1"/>
          <p:nvPr/>
        </p:nvSpPr>
        <p:spPr>
          <a:xfrm>
            <a:off x="1635648" y="4158115"/>
            <a:ext cx="893258" cy="369332"/>
          </a:xfrm>
          <a:prstGeom prst="rect">
            <a:avLst/>
          </a:prstGeom>
          <a:noFill/>
        </p:spPr>
        <p:txBody>
          <a:bodyPr wrap="none" rtlCol="0">
            <a:spAutoFit/>
          </a:bodyPr>
          <a:lstStyle/>
          <a:p>
            <a:r>
              <a:rPr lang="en-GB" dirty="0"/>
              <a:t>15 Apr.</a:t>
            </a:r>
          </a:p>
        </p:txBody>
      </p:sp>
      <p:sp>
        <p:nvSpPr>
          <p:cNvPr id="38" name="TextBox 37">
            <a:extLst>
              <a:ext uri="{FF2B5EF4-FFF2-40B4-BE49-F238E27FC236}">
                <a16:creationId xmlns:a16="http://schemas.microsoft.com/office/drawing/2014/main" id="{28AA1902-480C-4E5C-9F73-C97E329BEADB}"/>
              </a:ext>
            </a:extLst>
          </p:cNvPr>
          <p:cNvSpPr txBox="1"/>
          <p:nvPr/>
        </p:nvSpPr>
        <p:spPr>
          <a:xfrm>
            <a:off x="1635648" y="5080052"/>
            <a:ext cx="877163" cy="369332"/>
          </a:xfrm>
          <a:prstGeom prst="rect">
            <a:avLst/>
          </a:prstGeom>
          <a:noFill/>
        </p:spPr>
        <p:txBody>
          <a:bodyPr wrap="none" rtlCol="0">
            <a:spAutoFit/>
          </a:bodyPr>
          <a:lstStyle/>
          <a:p>
            <a:r>
              <a:rPr lang="en-GB" dirty="0"/>
              <a:t>27 July</a:t>
            </a:r>
          </a:p>
        </p:txBody>
      </p:sp>
      <p:sp>
        <p:nvSpPr>
          <p:cNvPr id="39" name="TextBox 38">
            <a:extLst>
              <a:ext uri="{FF2B5EF4-FFF2-40B4-BE49-F238E27FC236}">
                <a16:creationId xmlns:a16="http://schemas.microsoft.com/office/drawing/2014/main" id="{B5ADDD6C-3D06-41FB-AB13-58BDF50A7DA6}"/>
              </a:ext>
            </a:extLst>
          </p:cNvPr>
          <p:cNvSpPr txBox="1"/>
          <p:nvPr/>
        </p:nvSpPr>
        <p:spPr>
          <a:xfrm>
            <a:off x="1635648" y="5755624"/>
            <a:ext cx="962123" cy="369332"/>
          </a:xfrm>
          <a:prstGeom prst="rect">
            <a:avLst/>
          </a:prstGeom>
          <a:noFill/>
        </p:spPr>
        <p:txBody>
          <a:bodyPr wrap="none" rtlCol="0">
            <a:spAutoFit/>
          </a:bodyPr>
          <a:lstStyle/>
          <a:p>
            <a:r>
              <a:rPr lang="en-GB" dirty="0"/>
              <a:t>14 Aug.</a:t>
            </a:r>
          </a:p>
        </p:txBody>
      </p:sp>
      <p:sp>
        <p:nvSpPr>
          <p:cNvPr id="2" name="Footer Placeholder 1">
            <a:extLst>
              <a:ext uri="{FF2B5EF4-FFF2-40B4-BE49-F238E27FC236}">
                <a16:creationId xmlns:a16="http://schemas.microsoft.com/office/drawing/2014/main" id="{24A2E8A8-D040-40A9-9637-FB4F90DA1E17}"/>
              </a:ext>
            </a:extLst>
          </p:cNvPr>
          <p:cNvSpPr>
            <a:spLocks noGrp="1"/>
          </p:cNvSpPr>
          <p:nvPr>
            <p:ph type="ftr" sz="quarter" idx="3"/>
          </p:nvPr>
        </p:nvSpPr>
        <p:spPr>
          <a:xfrm>
            <a:off x="2597771" y="6353977"/>
            <a:ext cx="7018641"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106615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Autofit/>
          </a:bodyPr>
          <a:lstStyle/>
          <a:p>
            <a:r>
              <a:rPr lang="en-US" sz="4800" b="1" u="sng" dirty="0">
                <a:latin typeface="Segoe UI Light" panose="020B0502040204020203" pitchFamily="34" charset="0"/>
                <a:cs typeface="Segoe UI Light" panose="020B0502040204020203" pitchFamily="34" charset="0"/>
              </a:rPr>
              <a:t>Sources of information</a:t>
            </a:r>
          </a:p>
        </p:txBody>
      </p:sp>
      <p:sp>
        <p:nvSpPr>
          <p:cNvPr id="5" name="Content Placeholder 4"/>
          <p:cNvSpPr>
            <a:spLocks noGrp="1"/>
          </p:cNvSpPr>
          <p:nvPr>
            <p:ph sz="half" idx="4294967295"/>
          </p:nvPr>
        </p:nvSpPr>
        <p:spPr>
          <a:xfrm>
            <a:off x="541611" y="2614427"/>
            <a:ext cx="11327834" cy="3978275"/>
          </a:xfrm>
        </p:spPr>
        <p:txBody>
          <a:bodyPr>
            <a:normAutofit fontScale="85000" lnSpcReduction="10000"/>
          </a:bodyPr>
          <a:lstStyle/>
          <a:p>
            <a:pPr>
              <a:lnSpc>
                <a:spcPts val="3600"/>
              </a:lnSpc>
              <a:spcAft>
                <a:spcPts val="0"/>
              </a:spcAft>
            </a:pPr>
            <a:r>
              <a:rPr lang="en-GB" sz="2000" b="1" dirty="0"/>
              <a:t>                  </a:t>
            </a:r>
            <a:r>
              <a:rPr lang="en-GB" sz="2400" b="1" dirty="0"/>
              <a:t>Questionnaire: </a:t>
            </a:r>
            <a:r>
              <a:rPr lang="en-GB" sz="1600" b="1" dirty="0">
                <a:hlinkClick r:id="rId3"/>
              </a:rPr>
              <a:t>https://www.cbd.int/financial/gef8needs.shtml</a:t>
            </a:r>
            <a:endParaRPr lang="en-GB" sz="1600" b="1" dirty="0"/>
          </a:p>
          <a:p>
            <a:pPr>
              <a:lnSpc>
                <a:spcPts val="3600"/>
              </a:lnSpc>
              <a:spcAft>
                <a:spcPts val="0"/>
              </a:spcAft>
            </a:pPr>
            <a:endParaRPr lang="en-CA" sz="2000" b="1" dirty="0"/>
          </a:p>
          <a:p>
            <a:pPr>
              <a:lnSpc>
                <a:spcPts val="3600"/>
              </a:lnSpc>
              <a:spcAft>
                <a:spcPts val="0"/>
              </a:spcAft>
            </a:pPr>
            <a:r>
              <a:rPr lang="en-CA" sz="2000" b="1" dirty="0"/>
              <a:t>                  High level panel on global assessment of resources for implementing the strategic plan for biodiversity 2011-2020</a:t>
            </a:r>
            <a:r>
              <a:rPr lang="en-CA" dirty="0"/>
              <a:t>’</a:t>
            </a:r>
            <a:r>
              <a:rPr lang="en-GB" sz="2000" b="1" dirty="0"/>
              <a:t>: </a:t>
            </a:r>
            <a:r>
              <a:rPr lang="en-CA" sz="1400" b="1" dirty="0">
                <a:hlinkClick r:id="rId4"/>
              </a:rPr>
              <a:t>https://www.cbd.int/doc/meetings/cop/cop-12/information/cop-12-inf-04-en.pdf</a:t>
            </a:r>
            <a:endParaRPr lang="en-CA" sz="1400" b="1" dirty="0"/>
          </a:p>
          <a:p>
            <a:pPr>
              <a:lnSpc>
                <a:spcPts val="3600"/>
              </a:lnSpc>
              <a:spcAft>
                <a:spcPts val="0"/>
              </a:spcAft>
            </a:pPr>
            <a:r>
              <a:rPr lang="en-CA" sz="2000" b="1" dirty="0"/>
              <a:t>                 GEF Operational Guidelines for Incremental Costs</a:t>
            </a:r>
            <a:r>
              <a:rPr lang="en-CA" sz="2000" dirty="0"/>
              <a:t>: </a:t>
            </a:r>
            <a:r>
              <a:rPr lang="en-US" sz="1500" dirty="0">
                <a:hlinkClick r:id="rId5"/>
              </a:rPr>
              <a:t>https://www.thegef.org/sites/default/files/documents/OPERATIONAL.GUIDELINES.FOR_.THE_.APPLICATION.OF_.THE_.INCREMENTAL.COST_.PRINCIPLE_0_0_0_0.pdf</a:t>
            </a:r>
            <a:endParaRPr lang="en-CA" sz="1400" b="1" dirty="0"/>
          </a:p>
          <a:p>
            <a:pPr>
              <a:lnSpc>
                <a:spcPts val="3600"/>
              </a:lnSpc>
              <a:spcAft>
                <a:spcPts val="0"/>
              </a:spcAft>
            </a:pPr>
            <a:r>
              <a:rPr lang="en-CA" sz="1400" b="1" dirty="0"/>
              <a:t>	</a:t>
            </a:r>
          </a:p>
          <a:p>
            <a:pPr>
              <a:lnSpc>
                <a:spcPts val="3600"/>
              </a:lnSpc>
              <a:spcAft>
                <a:spcPts val="0"/>
              </a:spcAft>
            </a:pPr>
            <a:endParaRPr lang="en-US" sz="1400" b="1" dirty="0">
              <a:latin typeface="Segoe UI Light" panose="020B0502040204020203" pitchFamily="34" charset="0"/>
              <a:cs typeface="Segoe UI Light" panose="020B0502040204020203" pitchFamily="34" charset="0"/>
            </a:endParaRPr>
          </a:p>
        </p:txBody>
      </p:sp>
      <p:pic>
        <p:nvPicPr>
          <p:cNvPr id="2" name="Picture 1" descr="Tell Me butto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49386" y="486023"/>
            <a:ext cx="1269672" cy="1189747"/>
          </a:xfrm>
          <a:prstGeom prst="rect">
            <a:avLst/>
          </a:prstGeom>
        </p:spPr>
      </p:pic>
      <p:pic>
        <p:nvPicPr>
          <p:cNvPr id="8" name="Picture 7" descr="Arrow pointing right with a hyperlink to the PowerPoint team blog. Select the image to visit the PowerPoint team blog ">
            <a:hlinkClick r:id="rId7" tooltip="Select here to visit the PowerPoint team blog."/>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149" y="2715073"/>
            <a:ext cx="661940" cy="661940"/>
          </a:xfrm>
          <a:prstGeom prst="rect">
            <a:avLst/>
          </a:prstGeom>
        </p:spPr>
      </p:pic>
      <p:pic>
        <p:nvPicPr>
          <p:cNvPr id="13" name="Picture 12" descr="Arrow pointing right with a hyperlink to the PowerPoint team blog. Select the image to visit the PowerPoint team blog ">
            <a:hlinkClick r:id="rId7" tooltip="Select here to visit the PowerPoint team blog."/>
            <a:extLst>
              <a:ext uri="{FF2B5EF4-FFF2-40B4-BE49-F238E27FC236}">
                <a16:creationId xmlns:a16="http://schemas.microsoft.com/office/drawing/2014/main" id="{C6734A1A-3552-4408-B320-B0A3505690C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149" y="3683861"/>
            <a:ext cx="661940" cy="661940"/>
          </a:xfrm>
          <a:prstGeom prst="rect">
            <a:avLst/>
          </a:prstGeom>
        </p:spPr>
      </p:pic>
      <p:pic>
        <p:nvPicPr>
          <p:cNvPr id="14" name="Picture 13" descr="Arrow pointing right with a hyperlink to the PowerPoint team blog. Select the image to visit the PowerPoint team blog ">
            <a:hlinkClick r:id="rId7" tooltip="Select here to visit the PowerPoint team blog."/>
            <a:extLst>
              <a:ext uri="{FF2B5EF4-FFF2-40B4-BE49-F238E27FC236}">
                <a16:creationId xmlns:a16="http://schemas.microsoft.com/office/drawing/2014/main" id="{118B92FF-284D-4B85-82F8-FBC315BE61D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7465" y="4769699"/>
            <a:ext cx="661940" cy="661940"/>
          </a:xfrm>
          <a:prstGeom prst="rect">
            <a:avLst/>
          </a:prstGeom>
        </p:spPr>
      </p:pic>
    </p:spTree>
    <p:extLst>
      <p:ext uri="{BB962C8B-B14F-4D97-AF65-F5344CB8AC3E}">
        <p14:creationId xmlns:p14="http://schemas.microsoft.com/office/powerpoint/2010/main" val="893025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xmlns:p14="http://schemas.microsoft.com/office/powerpoint/2010/mai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02827-396E-48B2-80FC-F860D82FD7AC}"/>
              </a:ext>
            </a:extLst>
          </p:cNvPr>
          <p:cNvSpPr>
            <a:spLocks noGrp="1"/>
          </p:cNvSpPr>
          <p:nvPr>
            <p:ph type="title"/>
          </p:nvPr>
        </p:nvSpPr>
        <p:spPr/>
        <p:txBody>
          <a:bodyPr>
            <a:noAutofit/>
          </a:bodyPr>
          <a:lstStyle/>
          <a:p>
            <a:r>
              <a:rPr lang="en-CA" sz="4800" b="1" dirty="0">
                <a:solidFill>
                  <a:srgbClr val="D24726"/>
                </a:solidFill>
                <a:effectLst>
                  <a:outerShdw blurRad="38100" dist="38100" dir="2700000" algn="tl">
                    <a:srgbClr val="000000">
                      <a:alpha val="43137"/>
                    </a:srgbClr>
                  </a:outerShdw>
                </a:effectLst>
              </a:rPr>
              <a:t>COP Decision 14/23 2018</a:t>
            </a:r>
          </a:p>
        </p:txBody>
      </p:sp>
      <p:graphicFrame>
        <p:nvGraphicFramePr>
          <p:cNvPr id="4" name="Content Placeholder 3">
            <a:extLst>
              <a:ext uri="{FF2B5EF4-FFF2-40B4-BE49-F238E27FC236}">
                <a16:creationId xmlns:a16="http://schemas.microsoft.com/office/drawing/2014/main" id="{43BF8582-D8AA-478C-9E44-D877BE1B8014}"/>
              </a:ext>
            </a:extLst>
          </p:cNvPr>
          <p:cNvGraphicFramePr>
            <a:graphicFrameLocks noGrp="1"/>
          </p:cNvGraphicFramePr>
          <p:nvPr>
            <p:ph sz="quarter" idx="10"/>
            <p:extLst>
              <p:ext uri="{D42A27DB-BD31-4B8C-83A1-F6EECF244321}">
                <p14:modId xmlns:p14="http://schemas.microsoft.com/office/powerpoint/2010/main" val="2775334055"/>
              </p:ext>
            </p:extLst>
          </p:nvPr>
        </p:nvGraphicFramePr>
        <p:xfrm>
          <a:off x="539750" y="1435100"/>
          <a:ext cx="11223163" cy="5107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15E1CDFC-DBB7-46CC-92E9-3E2D2917C1EE}"/>
              </a:ext>
            </a:extLst>
          </p:cNvPr>
          <p:cNvSpPr>
            <a:spLocks noGrp="1"/>
          </p:cNvSpPr>
          <p:nvPr>
            <p:ph type="ftr" sz="quarter" idx="3"/>
          </p:nvPr>
        </p:nvSpPr>
        <p:spPr>
          <a:xfrm>
            <a:off x="1684916" y="6456498"/>
            <a:ext cx="9144000" cy="365125"/>
          </a:xfrm>
        </p:spPr>
        <p:txBody>
          <a:bodyPr/>
          <a:lstStyle/>
          <a:p>
            <a:r>
              <a:rPr lang="en-US" sz="2000" b="1" dirty="0">
                <a:solidFill>
                  <a:schemeClr val="tx1"/>
                </a:solidFill>
              </a:rPr>
              <a:t>https://www.cbd.int/financial/gef8needs.shtml</a:t>
            </a:r>
          </a:p>
        </p:txBody>
      </p:sp>
    </p:spTree>
    <p:extLst>
      <p:ext uri="{BB962C8B-B14F-4D97-AF65-F5344CB8AC3E}">
        <p14:creationId xmlns:p14="http://schemas.microsoft.com/office/powerpoint/2010/main" val="996971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6192A-0A15-4D0D-B2C3-5F8FCE5AF6F7}"/>
              </a:ext>
            </a:extLst>
          </p:cNvPr>
          <p:cNvSpPr>
            <a:spLocks noGrp="1"/>
          </p:cNvSpPr>
          <p:nvPr>
            <p:ph type="title"/>
          </p:nvPr>
        </p:nvSpPr>
        <p:spPr>
          <a:xfrm>
            <a:off x="521207" y="448056"/>
            <a:ext cx="11108007" cy="640080"/>
          </a:xfrm>
        </p:spPr>
        <p:txBody>
          <a:bodyPr>
            <a:noAutofit/>
          </a:bodyPr>
          <a:lstStyle/>
          <a:p>
            <a:r>
              <a:rPr lang="en-CA" sz="4800" b="1" dirty="0">
                <a:solidFill>
                  <a:srgbClr val="D24726"/>
                </a:solidFill>
                <a:effectLst>
                  <a:outerShdw blurRad="38100" dist="38100" dir="2700000" algn="tl">
                    <a:srgbClr val="000000">
                      <a:alpha val="43137"/>
                    </a:srgbClr>
                  </a:outerShdw>
                </a:effectLst>
              </a:rPr>
              <a:t>Objective and Scope</a:t>
            </a:r>
          </a:p>
        </p:txBody>
      </p:sp>
      <p:sp>
        <p:nvSpPr>
          <p:cNvPr id="3" name="Content Placeholder 2">
            <a:extLst>
              <a:ext uri="{FF2B5EF4-FFF2-40B4-BE49-F238E27FC236}">
                <a16:creationId xmlns:a16="http://schemas.microsoft.com/office/drawing/2014/main" id="{DF6A3E1E-1408-46B2-877C-62849125A1A9}"/>
              </a:ext>
            </a:extLst>
          </p:cNvPr>
          <p:cNvSpPr>
            <a:spLocks noGrp="1"/>
          </p:cNvSpPr>
          <p:nvPr>
            <p:ph sz="quarter" idx="10"/>
          </p:nvPr>
        </p:nvSpPr>
        <p:spPr>
          <a:xfrm>
            <a:off x="539495" y="1242873"/>
            <a:ext cx="11108007" cy="5299969"/>
          </a:xfrm>
        </p:spPr>
        <p:txBody>
          <a:bodyPr>
            <a:normAutofit fontScale="92500" lnSpcReduction="20000"/>
          </a:bodyPr>
          <a:lstStyle/>
          <a:p>
            <a:pPr marL="171450" indent="-171450">
              <a:buFont typeface="Arial" panose="020B0604020202020204" pitchFamily="34" charset="0"/>
              <a:buChar char="•"/>
            </a:pPr>
            <a:r>
              <a:rPr lang="en-GB" sz="3000" b="1" dirty="0">
                <a:latin typeface="Arial" panose="020B0604020202020204" pitchFamily="34" charset="0"/>
                <a:cs typeface="Arial" panose="020B0604020202020204" pitchFamily="34" charset="0"/>
              </a:rPr>
              <a:t>Enable COP to make an assessment of funds necessary </a:t>
            </a:r>
            <a:r>
              <a:rPr lang="en-GB" sz="3000" dirty="0">
                <a:latin typeface="Arial" panose="020B0604020202020204" pitchFamily="34" charset="0"/>
                <a:cs typeface="Arial" panose="020B0604020202020204" pitchFamily="34" charset="0"/>
              </a:rPr>
              <a:t>to assist developing countries and countries with economies in transition, in accordance with COP guidance over the GEF 8 replenishment cycle</a:t>
            </a:r>
          </a:p>
          <a:p>
            <a:pPr marL="171450" indent="-171450">
              <a:buFont typeface="Arial" panose="020B0604020202020204" pitchFamily="34" charset="0"/>
              <a:buChar char="•"/>
            </a:pPr>
            <a:r>
              <a:rPr lang="en-GB" sz="3000" dirty="0">
                <a:latin typeface="Arial" panose="020B0604020202020204" pitchFamily="34" charset="0"/>
                <a:cs typeface="Arial" panose="020B0604020202020204" pitchFamily="34" charset="0"/>
              </a:rPr>
              <a:t>Assessment should be comprehensive and primarily directed towards assessing total </a:t>
            </a:r>
            <a:r>
              <a:rPr lang="en-GB" sz="3000" b="1" dirty="0">
                <a:latin typeface="Arial" panose="020B0604020202020204" pitchFamily="34" charset="0"/>
                <a:cs typeface="Arial" panose="020B0604020202020204" pitchFamily="34" charset="0"/>
              </a:rPr>
              <a:t>funding needs required to meet agreed full incremental costs</a:t>
            </a:r>
            <a:r>
              <a:rPr lang="en-GB" sz="3000" dirty="0">
                <a:latin typeface="Arial" panose="020B0604020202020204" pitchFamily="34" charset="0"/>
                <a:cs typeface="Arial" panose="020B0604020202020204" pitchFamily="34" charset="0"/>
              </a:rPr>
              <a:t> of measures for the period July 2022 to June 2026</a:t>
            </a:r>
            <a:endParaRPr lang="en-CA" sz="3000" dirty="0">
              <a:latin typeface="Arial" panose="020B0604020202020204" pitchFamily="34" charset="0"/>
              <a:cs typeface="Arial" panose="020B0604020202020204" pitchFamily="34" charset="0"/>
            </a:endParaRPr>
          </a:p>
          <a:p>
            <a:endParaRPr lang="en-CA" dirty="0"/>
          </a:p>
        </p:txBody>
      </p:sp>
      <p:sp>
        <p:nvSpPr>
          <p:cNvPr id="4" name="Footer Placeholder 3">
            <a:extLst>
              <a:ext uri="{FF2B5EF4-FFF2-40B4-BE49-F238E27FC236}">
                <a16:creationId xmlns:a16="http://schemas.microsoft.com/office/drawing/2014/main" id="{8F0D02D0-E5F5-49A6-88C5-0F9E2D62613A}"/>
              </a:ext>
            </a:extLst>
          </p:cNvPr>
          <p:cNvSpPr>
            <a:spLocks noGrp="1"/>
          </p:cNvSpPr>
          <p:nvPr>
            <p:ph type="ftr" sz="quarter" idx="3"/>
          </p:nvPr>
        </p:nvSpPr>
        <p:spPr>
          <a:xfrm>
            <a:off x="1997475" y="6203952"/>
            <a:ext cx="8300621"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3559455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21207" y="448055"/>
            <a:ext cx="10744556" cy="715035"/>
          </a:xfrm>
        </p:spPr>
        <p:txBody>
          <a:bodyPr>
            <a:noAutofit/>
          </a:bodyPr>
          <a:lstStyle/>
          <a:p>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CBD Expert Team Composition</a:t>
            </a:r>
          </a:p>
        </p:txBody>
      </p:sp>
      <p:sp>
        <p:nvSpPr>
          <p:cNvPr id="25" name="Content Placeholder 17"/>
          <p:cNvSpPr txBox="1">
            <a:spLocks/>
          </p:cNvSpPr>
          <p:nvPr/>
        </p:nvSpPr>
        <p:spPr>
          <a:xfrm>
            <a:off x="541609" y="1455491"/>
            <a:ext cx="10954974" cy="4954453"/>
          </a:xfrm>
          <a:prstGeom prst="rect">
            <a:avLst/>
          </a:prstGeom>
        </p:spPr>
        <p:txBody>
          <a:bodyPr vert="horz" lIns="91440" tIns="45720" rIns="91440" bIns="45720" rtlCol="0">
            <a:normAutofit/>
          </a:bodyPr>
          <a:lstStyle>
            <a:lvl1pPr marL="2286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1pPr>
            <a:lvl2pPr marL="6858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2pPr>
            <a:lvl3pPr marL="11430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3pPr>
            <a:lvl4pPr marL="16002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smtClean="0">
                <a:solidFill>
                  <a:schemeClr val="tx1">
                    <a:lumMod val="75000"/>
                    <a:lumOff val="25000"/>
                  </a:schemeClr>
                </a:solidFill>
                <a:latin typeface="+mn-lt"/>
                <a:ea typeface="+mn-ea"/>
                <a:cs typeface="+mn-cs"/>
              </a:defRPr>
            </a:lvl4pPr>
            <a:lvl5pPr marL="2057400" indent="-228600" algn="l" defTabSz="914400" rtl="0" eaLnBrk="1" latinLnBrk="0" hangingPunct="1">
              <a:lnSpc>
                <a:spcPts val="1800"/>
              </a:lnSpc>
              <a:spcBef>
                <a:spcPts val="1000"/>
              </a:spcBef>
              <a:spcAft>
                <a:spcPts val="1000"/>
              </a:spcAft>
              <a:buFont typeface="Arial" panose="020B0604020202020204" pitchFamily="34" charset="0"/>
              <a:buChar char="•"/>
              <a:defRPr lang="en-US" sz="12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2000"/>
              </a:spcAft>
              <a:buNone/>
            </a:pPr>
            <a:endParaRPr lang="en-US" dirty="0">
              <a:latin typeface="Segoe UI" panose="020B0502040204020203" pitchFamily="34" charset="0"/>
              <a:cs typeface="Segoe UI" panose="020B0502040204020203" pitchFamily="34" charset="0"/>
            </a:endParaRPr>
          </a:p>
        </p:txBody>
      </p:sp>
      <p:sp>
        <p:nvSpPr>
          <p:cNvPr id="2" name="Rectangle 1">
            <a:extLst>
              <a:ext uri="{FF2B5EF4-FFF2-40B4-BE49-F238E27FC236}">
                <a16:creationId xmlns:a16="http://schemas.microsoft.com/office/drawing/2014/main" id="{A9B9C30F-F902-4CC6-A21F-5017415C9E96}"/>
              </a:ext>
            </a:extLst>
          </p:cNvPr>
          <p:cNvSpPr/>
          <p:nvPr/>
        </p:nvSpPr>
        <p:spPr>
          <a:xfrm>
            <a:off x="248575" y="1163091"/>
            <a:ext cx="11718524" cy="5500929"/>
          </a:xfrm>
          <a:prstGeom prst="rect">
            <a:avLst/>
          </a:prstGeom>
        </p:spPr>
        <p:txBody>
          <a:bodyPr wrap="square">
            <a:spAutoFit/>
          </a:bodyPr>
          <a:lstStyle/>
          <a:p>
            <a:pPr marL="457200">
              <a:lnSpc>
                <a:spcPct val="115000"/>
              </a:lnSpc>
              <a:spcAft>
                <a:spcPts val="0"/>
              </a:spcAft>
              <a:tabLst>
                <a:tab pos="601980" algn="l"/>
              </a:tabLst>
            </a:pPr>
            <a:r>
              <a:rPr lang="en-GB" sz="2800" b="1" dirty="0">
                <a:latin typeface="Arial" panose="020B0604020202020204" pitchFamily="34" charset="0"/>
                <a:ea typeface="Calibri" panose="020F0502020204030204" pitchFamily="34" charset="0"/>
                <a:cs typeface="Arial" panose="020B0604020202020204" pitchFamily="34" charset="0"/>
              </a:rPr>
              <a:t>Mr. Ravi Sharma</a:t>
            </a:r>
            <a:r>
              <a:rPr lang="en-GB" sz="2800" dirty="0">
                <a:latin typeface="Arial" panose="020B0604020202020204" pitchFamily="34" charset="0"/>
                <a:ea typeface="Calibri" panose="020F0502020204030204" pitchFamily="34" charset="0"/>
                <a:cs typeface="Arial" panose="020B0604020202020204" pitchFamily="34" charset="0"/>
              </a:rPr>
              <a:t>, based largely in New Delhi, will be the assessment focal point for Asia and the Pacific, and can be reached at: ravsharma2002@hotmail.com</a:t>
            </a:r>
            <a:endParaRPr lang="en-CA" sz="2800"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tabLst>
                <a:tab pos="601980" algn="l"/>
              </a:tabLst>
            </a:pPr>
            <a:r>
              <a:rPr lang="en-GB" sz="2800" dirty="0">
                <a:latin typeface="Arial" panose="020B0604020202020204" pitchFamily="34" charset="0"/>
                <a:ea typeface="Calibri" panose="020F0502020204030204" pitchFamily="34" charset="0"/>
                <a:cs typeface="Arial" panose="020B0604020202020204" pitchFamily="34" charset="0"/>
              </a:rPr>
              <a:t> </a:t>
            </a:r>
            <a:endParaRPr lang="en-CA" sz="2800"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tabLst>
                <a:tab pos="601980" algn="l"/>
              </a:tabLst>
            </a:pPr>
            <a:r>
              <a:rPr lang="en-GB" sz="2800" b="1" dirty="0">
                <a:latin typeface="Arial" panose="020B0604020202020204" pitchFamily="34" charset="0"/>
                <a:ea typeface="Calibri" panose="020F0502020204030204" pitchFamily="34" charset="0"/>
                <a:cs typeface="Arial" panose="020B0604020202020204" pitchFamily="34" charset="0"/>
              </a:rPr>
              <a:t>Mrs. Stephanie </a:t>
            </a:r>
            <a:r>
              <a:rPr lang="en-GB" sz="2800" b="1" dirty="0" err="1">
                <a:latin typeface="Arial" panose="020B0604020202020204" pitchFamily="34" charset="0"/>
                <a:ea typeface="Calibri" panose="020F0502020204030204" pitchFamily="34" charset="0"/>
                <a:cs typeface="Arial" panose="020B0604020202020204" pitchFamily="34" charset="0"/>
              </a:rPr>
              <a:t>Mansourian</a:t>
            </a:r>
            <a:r>
              <a:rPr lang="en-GB" sz="2800" dirty="0">
                <a:latin typeface="Arial" panose="020B0604020202020204" pitchFamily="34" charset="0"/>
                <a:ea typeface="Calibri" panose="020F0502020204030204" pitchFamily="34" charset="0"/>
                <a:cs typeface="Arial" panose="020B0604020202020204" pitchFamily="34" charset="0"/>
              </a:rPr>
              <a:t>, based in Geneva, will be the assessment focal point for Africa and Eastern Europe, and can be reached at: smansourian@infomaniak.ch /stephanie@mansourian.org</a:t>
            </a:r>
            <a:endParaRPr lang="en-CA" sz="2800"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r>
              <a:rPr lang="en-GB" sz="2800" dirty="0">
                <a:latin typeface="Arial" panose="020B0604020202020204" pitchFamily="34" charset="0"/>
                <a:ea typeface="Calibri" panose="020F0502020204030204" pitchFamily="34" charset="0"/>
                <a:cs typeface="Arial" panose="020B0604020202020204" pitchFamily="34" charset="0"/>
              </a:rPr>
              <a:t> </a:t>
            </a:r>
            <a:endParaRPr lang="en-CA" sz="2800" dirty="0">
              <a:latin typeface="Arial" panose="020B0604020202020204" pitchFamily="34" charset="0"/>
              <a:ea typeface="Calibri" panose="020F0502020204030204" pitchFamily="34" charset="0"/>
              <a:cs typeface="Arial" panose="020B0604020202020204" pitchFamily="34" charset="0"/>
            </a:endParaRPr>
          </a:p>
          <a:p>
            <a:pPr marL="457200">
              <a:lnSpc>
                <a:spcPct val="115000"/>
              </a:lnSpc>
              <a:spcAft>
                <a:spcPts val="0"/>
              </a:spcAft>
            </a:pPr>
            <a:r>
              <a:rPr lang="en-GB" sz="2800" b="1" dirty="0">
                <a:latin typeface="Arial" panose="020B0604020202020204" pitchFamily="34" charset="0"/>
                <a:ea typeface="Calibri" panose="020F0502020204030204" pitchFamily="34" charset="0"/>
                <a:cs typeface="Arial" panose="020B0604020202020204" pitchFamily="34" charset="0"/>
              </a:rPr>
              <a:t>Mr. </a:t>
            </a:r>
            <a:r>
              <a:rPr lang="en-GB" sz="2800" b="1" dirty="0" err="1">
                <a:latin typeface="Arial" panose="020B0604020202020204" pitchFamily="34" charset="0"/>
                <a:ea typeface="Calibri" panose="020F0502020204030204" pitchFamily="34" charset="0"/>
                <a:cs typeface="Arial" panose="020B0604020202020204" pitchFamily="34" charset="0"/>
              </a:rPr>
              <a:t>Yasha</a:t>
            </a:r>
            <a:r>
              <a:rPr lang="en-GB" sz="2800" b="1" dirty="0">
                <a:latin typeface="Arial" panose="020B0604020202020204" pitchFamily="34" charset="0"/>
                <a:ea typeface="Calibri" panose="020F0502020204030204" pitchFamily="34" charset="0"/>
                <a:cs typeface="Arial" panose="020B0604020202020204" pitchFamily="34" charset="0"/>
              </a:rPr>
              <a:t> </a:t>
            </a:r>
            <a:r>
              <a:rPr lang="en-GB" sz="2800" b="1" dirty="0" err="1">
                <a:latin typeface="Arial" panose="020B0604020202020204" pitchFamily="34" charset="0"/>
                <a:ea typeface="Calibri" panose="020F0502020204030204" pitchFamily="34" charset="0"/>
                <a:cs typeface="Arial" panose="020B0604020202020204" pitchFamily="34" charset="0"/>
              </a:rPr>
              <a:t>Feferholtz</a:t>
            </a:r>
            <a:r>
              <a:rPr lang="en-GB" sz="2800" dirty="0">
                <a:latin typeface="Arial" panose="020B0604020202020204" pitchFamily="34" charset="0"/>
                <a:ea typeface="Calibri" panose="020F0502020204030204" pitchFamily="34" charset="0"/>
                <a:cs typeface="Arial" panose="020B0604020202020204" pitchFamily="34" charset="0"/>
              </a:rPr>
              <a:t>, based in Santiago, Chile, will be the assessment focal point for Latin America and the Caribbean, and can be reached at: yasha.feferholtz@gmail.com</a:t>
            </a:r>
            <a:endParaRPr lang="en-CA" sz="2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70017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2C822-E93A-4CCC-9235-5A033F43E919}"/>
              </a:ext>
            </a:extLst>
          </p:cNvPr>
          <p:cNvSpPr>
            <a:spLocks noGrp="1"/>
          </p:cNvSpPr>
          <p:nvPr>
            <p:ph type="title"/>
          </p:nvPr>
        </p:nvSpPr>
        <p:spPr>
          <a:xfrm>
            <a:off x="521207" y="448056"/>
            <a:ext cx="11054741" cy="640080"/>
          </a:xfrm>
        </p:spPr>
        <p:txBody>
          <a:bodyPr>
            <a:noAutofit/>
          </a:bodyPr>
          <a:lstStyle/>
          <a:p>
            <a:r>
              <a:rPr lang="en-CA" sz="5400" b="1" dirty="0">
                <a:solidFill>
                  <a:srgbClr val="D24726"/>
                </a:solidFill>
                <a:effectLst>
                  <a:outerShdw blurRad="38100" dist="38100" dir="2700000" algn="tl">
                    <a:srgbClr val="000000">
                      <a:alpha val="43137"/>
                    </a:srgbClr>
                  </a:outerShdw>
                </a:effectLst>
              </a:rPr>
              <a:t>Methodology </a:t>
            </a:r>
            <a:r>
              <a:rPr lang="en-CA" sz="4000" b="1" dirty="0">
                <a:solidFill>
                  <a:srgbClr val="D24726"/>
                </a:solidFill>
                <a:effectLst>
                  <a:outerShdw blurRad="38100" dist="38100" dir="2700000" algn="tl">
                    <a:srgbClr val="000000">
                      <a:alpha val="43137"/>
                    </a:srgbClr>
                  </a:outerShdw>
                </a:effectLst>
              </a:rPr>
              <a:t>– Data assessment</a:t>
            </a:r>
          </a:p>
        </p:txBody>
      </p:sp>
      <p:sp>
        <p:nvSpPr>
          <p:cNvPr id="3" name="Content Placeholder 2">
            <a:extLst>
              <a:ext uri="{FF2B5EF4-FFF2-40B4-BE49-F238E27FC236}">
                <a16:creationId xmlns:a16="http://schemas.microsoft.com/office/drawing/2014/main" id="{C03E4463-B709-4D46-94D2-9E276A3C3BB3}"/>
              </a:ext>
            </a:extLst>
          </p:cNvPr>
          <p:cNvSpPr>
            <a:spLocks noGrp="1"/>
          </p:cNvSpPr>
          <p:nvPr>
            <p:ph sz="quarter" idx="10"/>
          </p:nvPr>
        </p:nvSpPr>
        <p:spPr>
          <a:xfrm>
            <a:off x="539495" y="1435607"/>
            <a:ext cx="11054741" cy="5053969"/>
          </a:xfrm>
        </p:spPr>
        <p:txBody>
          <a:bodyPr>
            <a:normAutofit fontScale="55000" lnSpcReduction="20000"/>
          </a:bodyPr>
          <a:lstStyle/>
          <a:p>
            <a:pPr marL="457200" lvl="0" indent="-457200">
              <a:buFont typeface="Arial" panose="020B0604020202020204" pitchFamily="34" charset="0"/>
              <a:buChar char="•"/>
            </a:pPr>
            <a:r>
              <a:rPr lang="en-GB" sz="5100" b="1" dirty="0"/>
              <a:t>Second report of the High-level Panel on the Global Assessment of Resources</a:t>
            </a:r>
          </a:p>
          <a:p>
            <a:pPr marL="457200" lvl="0" indent="-457200">
              <a:buFont typeface="Arial" panose="020B0604020202020204" pitchFamily="34" charset="0"/>
              <a:buChar char="•"/>
            </a:pPr>
            <a:r>
              <a:rPr lang="en-GB" sz="5100" b="1" dirty="0"/>
              <a:t>Draft post-2020 global biodiversity framework</a:t>
            </a:r>
            <a:endParaRPr lang="en-CA" sz="5100" b="1" dirty="0"/>
          </a:p>
          <a:p>
            <a:pPr marL="457200" lvl="0" indent="-457200">
              <a:buFont typeface="Arial" panose="020B0604020202020204" pitchFamily="34" charset="0"/>
              <a:buChar char="•"/>
            </a:pPr>
            <a:r>
              <a:rPr lang="en-GB" sz="5100" b="1" dirty="0"/>
              <a:t>National reports and, the financial reporting framework</a:t>
            </a:r>
            <a:endParaRPr lang="en-CA" sz="5100" b="1" dirty="0"/>
          </a:p>
          <a:p>
            <a:pPr marL="457200" lvl="0" indent="-457200">
              <a:buFont typeface="Arial" panose="020B0604020202020204" pitchFamily="34" charset="0"/>
              <a:buChar char="•"/>
            </a:pPr>
            <a:r>
              <a:rPr lang="en-GB" sz="5100" b="1" dirty="0"/>
              <a:t>National biodiversity strategies and action plans</a:t>
            </a:r>
            <a:endParaRPr lang="en-CA" sz="5100" b="1" dirty="0"/>
          </a:p>
          <a:p>
            <a:pPr marL="457200" indent="-457200">
              <a:buFont typeface="Arial" panose="020B0604020202020204" pitchFamily="34" charset="0"/>
              <a:buChar char="•"/>
            </a:pPr>
            <a:r>
              <a:rPr lang="en-CA" sz="5100" b="1" dirty="0"/>
              <a:t>Data requests through the questionnaire</a:t>
            </a:r>
          </a:p>
          <a:p>
            <a:endParaRPr lang="en-CA" dirty="0"/>
          </a:p>
        </p:txBody>
      </p:sp>
      <p:sp>
        <p:nvSpPr>
          <p:cNvPr id="4" name="Footer Placeholder 3">
            <a:extLst>
              <a:ext uri="{FF2B5EF4-FFF2-40B4-BE49-F238E27FC236}">
                <a16:creationId xmlns:a16="http://schemas.microsoft.com/office/drawing/2014/main" id="{CFBF39B9-6278-4D8C-9312-1EFD6B4A436E}"/>
              </a:ext>
            </a:extLst>
          </p:cNvPr>
          <p:cNvSpPr>
            <a:spLocks noGrp="1"/>
          </p:cNvSpPr>
          <p:nvPr>
            <p:ph type="ftr" sz="quarter" idx="3"/>
          </p:nvPr>
        </p:nvSpPr>
        <p:spPr>
          <a:xfrm>
            <a:off x="1313895" y="6203952"/>
            <a:ext cx="10262053"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231523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F742C-B3A9-48C7-979D-FA74FB4732CB}"/>
              </a:ext>
            </a:extLst>
          </p:cNvPr>
          <p:cNvSpPr>
            <a:spLocks noGrp="1"/>
          </p:cNvSpPr>
          <p:nvPr>
            <p:ph type="title"/>
          </p:nvPr>
        </p:nvSpPr>
        <p:spPr/>
        <p:txBody>
          <a:bodyPr>
            <a:noAutofit/>
          </a:bodyPr>
          <a:lstStyle/>
          <a:p>
            <a:r>
              <a:rPr lang="en-CA" sz="5400" b="1" dirty="0">
                <a:solidFill>
                  <a:srgbClr val="D24726"/>
                </a:solidFill>
                <a:effectLst>
                  <a:outerShdw blurRad="38100" dist="38100" dir="2700000" algn="tl">
                    <a:srgbClr val="000000">
                      <a:alpha val="43137"/>
                    </a:srgbClr>
                  </a:outerShdw>
                </a:effectLst>
              </a:rPr>
              <a:t>Methodology</a:t>
            </a:r>
          </a:p>
        </p:txBody>
      </p:sp>
      <p:sp>
        <p:nvSpPr>
          <p:cNvPr id="3" name="Content Placeholder 2">
            <a:extLst>
              <a:ext uri="{FF2B5EF4-FFF2-40B4-BE49-F238E27FC236}">
                <a16:creationId xmlns:a16="http://schemas.microsoft.com/office/drawing/2014/main" id="{01DE3A87-F522-4533-9DBB-F3ED3CBC84FC}"/>
              </a:ext>
            </a:extLst>
          </p:cNvPr>
          <p:cNvSpPr>
            <a:spLocks noGrp="1"/>
          </p:cNvSpPr>
          <p:nvPr>
            <p:ph sz="quarter" idx="10"/>
          </p:nvPr>
        </p:nvSpPr>
        <p:spPr>
          <a:xfrm>
            <a:off x="539496" y="1198485"/>
            <a:ext cx="11196784" cy="5353235"/>
          </a:xfrm>
        </p:spPr>
        <p:txBody>
          <a:bodyPr>
            <a:noAutofit/>
          </a:bodyPr>
          <a:lstStyle/>
          <a:p>
            <a:pPr marL="457200" lvl="0" indent="-457200">
              <a:buFont typeface="Arial" panose="020B0604020202020204" pitchFamily="34" charset="0"/>
              <a:buChar char="•"/>
            </a:pPr>
            <a:r>
              <a:rPr lang="en-GB" sz="2800" b="1" dirty="0"/>
              <a:t>Synergies with other GEF-funded Conventions and other biodiversity-related conventions</a:t>
            </a:r>
            <a:endParaRPr lang="en-CA" sz="2800" b="1" dirty="0"/>
          </a:p>
          <a:p>
            <a:pPr marL="457200" indent="-457200">
              <a:buFont typeface="Arial" panose="020B0604020202020204" pitchFamily="34" charset="0"/>
              <a:buChar char="•"/>
            </a:pPr>
            <a:r>
              <a:rPr lang="en-GB" sz="2800" b="1" dirty="0"/>
              <a:t>Strategy for resource mobilization and its targets</a:t>
            </a:r>
          </a:p>
          <a:p>
            <a:pPr marL="457200" lvl="0" indent="-457200">
              <a:buFont typeface="Arial" panose="020B0604020202020204" pitchFamily="34" charset="0"/>
              <a:buChar char="•"/>
            </a:pPr>
            <a:r>
              <a:rPr lang="en-GB" sz="2800" b="1" dirty="0"/>
              <a:t>Progress made on the implementation of the SDGs in particular Goal 17</a:t>
            </a:r>
            <a:endParaRPr lang="en-CA" sz="2800" b="1" dirty="0"/>
          </a:p>
          <a:p>
            <a:pPr marL="457200" indent="-457200">
              <a:buFont typeface="Arial" panose="020B0604020202020204" pitchFamily="34" charset="0"/>
              <a:buChar char="•"/>
            </a:pPr>
            <a:r>
              <a:rPr lang="en-GB" sz="2800" b="1" dirty="0"/>
              <a:t>Experience to date in the provision of funds by the financial mechanism for each replenishment period</a:t>
            </a:r>
            <a:endParaRPr lang="en-CA" sz="2800" b="1" dirty="0"/>
          </a:p>
        </p:txBody>
      </p:sp>
    </p:spTree>
    <p:extLst>
      <p:ext uri="{BB962C8B-B14F-4D97-AF65-F5344CB8AC3E}">
        <p14:creationId xmlns:p14="http://schemas.microsoft.com/office/powerpoint/2010/main" val="3646186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B715-C239-4658-8259-92B037582FDB}"/>
              </a:ext>
            </a:extLst>
          </p:cNvPr>
          <p:cNvSpPr>
            <a:spLocks noGrp="1"/>
          </p:cNvSpPr>
          <p:nvPr>
            <p:ph type="title"/>
          </p:nvPr>
        </p:nvSpPr>
        <p:spPr/>
        <p:txBody>
          <a:bodyPr>
            <a:noAutofit/>
          </a:bodyPr>
          <a:lstStyle/>
          <a:p>
            <a:r>
              <a:rPr lang="en-CA" sz="5400" b="1" dirty="0">
                <a:solidFill>
                  <a:srgbClr val="D24726"/>
                </a:solidFill>
                <a:effectLst>
                  <a:outerShdw blurRad="38100" dist="38100" dir="2700000" algn="tl">
                    <a:srgbClr val="000000">
                      <a:alpha val="43137"/>
                    </a:srgbClr>
                  </a:outerShdw>
                </a:effectLst>
              </a:rPr>
              <a:t>Consultation</a:t>
            </a:r>
          </a:p>
        </p:txBody>
      </p:sp>
      <p:sp>
        <p:nvSpPr>
          <p:cNvPr id="3" name="Content Placeholder 2">
            <a:extLst>
              <a:ext uri="{FF2B5EF4-FFF2-40B4-BE49-F238E27FC236}">
                <a16:creationId xmlns:a16="http://schemas.microsoft.com/office/drawing/2014/main" id="{BEF619E1-A6D4-4B48-8B80-65DD2A3A11B6}"/>
              </a:ext>
            </a:extLst>
          </p:cNvPr>
          <p:cNvSpPr>
            <a:spLocks noGrp="1"/>
          </p:cNvSpPr>
          <p:nvPr>
            <p:ph sz="quarter" idx="10"/>
          </p:nvPr>
        </p:nvSpPr>
        <p:spPr>
          <a:xfrm>
            <a:off x="539495" y="1435608"/>
            <a:ext cx="10939331" cy="4974336"/>
          </a:xfrm>
        </p:spPr>
        <p:txBody>
          <a:bodyPr>
            <a:normAutofit fontScale="92500" lnSpcReduction="10000"/>
          </a:bodyPr>
          <a:lstStyle/>
          <a:p>
            <a:pPr marL="457200" lvl="0" indent="-457200">
              <a:buFont typeface="Arial" panose="020B0604020202020204" pitchFamily="34" charset="0"/>
              <a:buChar char="•"/>
            </a:pPr>
            <a:r>
              <a:rPr lang="en-GB" sz="2800" b="1" dirty="0"/>
              <a:t>Consult widely with all relevant persons, institutions and information sources</a:t>
            </a:r>
            <a:endParaRPr lang="en-CA" sz="2800" b="1" dirty="0"/>
          </a:p>
          <a:p>
            <a:pPr marL="457200" lvl="0" indent="-457200">
              <a:buFont typeface="Arial" panose="020B0604020202020204" pitchFamily="34" charset="0"/>
              <a:buChar char="•"/>
            </a:pPr>
            <a:r>
              <a:rPr lang="en-GB" sz="2800" b="1" dirty="0"/>
              <a:t>Design a questionnaire on funding needs for the period July 2022 to June 2026, in consultation with the Secretariat and the GEF</a:t>
            </a:r>
            <a:endParaRPr lang="en-CA" sz="2800" b="1" dirty="0"/>
          </a:p>
          <a:p>
            <a:pPr marL="457200" lvl="0" indent="-457200">
              <a:buFont typeface="Arial" panose="020B0604020202020204" pitchFamily="34" charset="0"/>
              <a:buChar char="•"/>
            </a:pPr>
            <a:r>
              <a:rPr lang="en-GB" sz="2800" b="1" dirty="0"/>
              <a:t>Organize interviews with relevant key stakeholders, major groups of Parties, CBD Secretariat, GEF and its implementing agencies</a:t>
            </a:r>
            <a:endParaRPr lang="en-CA" sz="2800" b="1" dirty="0"/>
          </a:p>
          <a:p>
            <a:pPr marL="457200" lvl="0" indent="-457200">
              <a:buFont typeface="Arial" panose="020B0604020202020204" pitchFamily="34" charset="0"/>
              <a:buChar char="•"/>
            </a:pPr>
            <a:r>
              <a:rPr lang="en-GB" sz="2800" b="1" dirty="0"/>
              <a:t>Endeavour to undertake regional and sub-regional consultations</a:t>
            </a:r>
            <a:endParaRPr lang="en-CA" sz="2800" b="1" dirty="0"/>
          </a:p>
          <a:p>
            <a:endParaRPr lang="en-CA" dirty="0"/>
          </a:p>
        </p:txBody>
      </p:sp>
      <p:sp>
        <p:nvSpPr>
          <p:cNvPr id="4" name="Footer Placeholder 3">
            <a:extLst>
              <a:ext uri="{FF2B5EF4-FFF2-40B4-BE49-F238E27FC236}">
                <a16:creationId xmlns:a16="http://schemas.microsoft.com/office/drawing/2014/main" id="{25B6861E-BDBB-4E1B-95F7-36D229DC5796}"/>
              </a:ext>
            </a:extLst>
          </p:cNvPr>
          <p:cNvSpPr>
            <a:spLocks noGrp="1"/>
          </p:cNvSpPr>
          <p:nvPr>
            <p:ph type="ftr" sz="quarter" idx="3"/>
          </p:nvPr>
        </p:nvSpPr>
        <p:spPr>
          <a:xfrm>
            <a:off x="1472670" y="6150686"/>
            <a:ext cx="9072979"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8197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Questionnaire</a:t>
            </a:r>
          </a:p>
        </p:txBody>
      </p:sp>
      <p:sp>
        <p:nvSpPr>
          <p:cNvPr id="3" name="TextBox 2">
            <a:extLst>
              <a:ext uri="{FF2B5EF4-FFF2-40B4-BE49-F238E27FC236}">
                <a16:creationId xmlns:a16="http://schemas.microsoft.com/office/drawing/2014/main" id="{3ED4569F-70D6-4A3C-A86E-D04BD81F00C6}"/>
              </a:ext>
            </a:extLst>
          </p:cNvPr>
          <p:cNvSpPr txBox="1"/>
          <p:nvPr/>
        </p:nvSpPr>
        <p:spPr>
          <a:xfrm>
            <a:off x="706170" y="1439501"/>
            <a:ext cx="7710252" cy="4493538"/>
          </a:xfrm>
          <a:prstGeom prst="rect">
            <a:avLst/>
          </a:prstGeom>
          <a:noFill/>
        </p:spPr>
        <p:txBody>
          <a:bodyPr wrap="none" rtlCol="0">
            <a:spAutoFit/>
          </a:bodyPr>
          <a:lstStyle/>
          <a:p>
            <a:r>
              <a:rPr lang="en-GB" sz="2800" b="1" dirty="0"/>
              <a:t>Six sections:</a:t>
            </a:r>
          </a:p>
          <a:p>
            <a:endParaRPr lang="en-GB" b="1" dirty="0"/>
          </a:p>
          <a:p>
            <a:pPr marL="285750" indent="-285750">
              <a:spcAft>
                <a:spcPts val="600"/>
              </a:spcAft>
              <a:buFont typeface="Wingdings" panose="05000000000000000000" pitchFamily="2" charset="2"/>
              <a:buChar char="Ø"/>
            </a:pPr>
            <a:r>
              <a:rPr lang="en-GB" sz="2400" dirty="0"/>
              <a:t>Part 0: Background Info</a:t>
            </a:r>
          </a:p>
          <a:p>
            <a:pPr marL="285750" indent="-285750">
              <a:spcAft>
                <a:spcPts val="600"/>
              </a:spcAft>
              <a:buFont typeface="Wingdings" panose="05000000000000000000" pitchFamily="2" charset="2"/>
              <a:buChar char="Ø"/>
            </a:pPr>
            <a:r>
              <a:rPr lang="en-GB" sz="2400" dirty="0"/>
              <a:t>Part A: Project characteristics: Components of biodiversity</a:t>
            </a:r>
          </a:p>
          <a:p>
            <a:pPr marL="285750" indent="-285750">
              <a:spcAft>
                <a:spcPts val="600"/>
              </a:spcAft>
              <a:buFont typeface="Wingdings" panose="05000000000000000000" pitchFamily="2" charset="2"/>
              <a:buChar char="Ø"/>
            </a:pPr>
            <a:r>
              <a:rPr lang="en-GB" sz="2400" dirty="0"/>
              <a:t>Part B: Project characteristics: Strategic objectives </a:t>
            </a:r>
          </a:p>
          <a:p>
            <a:pPr marL="285750" indent="-285750">
              <a:spcAft>
                <a:spcPts val="600"/>
              </a:spcAft>
              <a:buFont typeface="Wingdings" panose="05000000000000000000" pitchFamily="2" charset="2"/>
              <a:buChar char="Ø"/>
            </a:pPr>
            <a:r>
              <a:rPr lang="en-GB" sz="2400" dirty="0"/>
              <a:t>Part C: Financing needs </a:t>
            </a:r>
          </a:p>
          <a:p>
            <a:pPr marL="285750" indent="-285750">
              <a:spcAft>
                <a:spcPts val="600"/>
              </a:spcAft>
              <a:buFont typeface="Wingdings" panose="05000000000000000000" pitchFamily="2" charset="2"/>
              <a:buChar char="Ø"/>
            </a:pPr>
            <a:r>
              <a:rPr lang="en-GB" sz="2400" dirty="0"/>
              <a:t>Part D: Linkages </a:t>
            </a:r>
          </a:p>
          <a:p>
            <a:pPr marL="285750" indent="-285750">
              <a:spcAft>
                <a:spcPts val="600"/>
              </a:spcAft>
              <a:buFont typeface="Wingdings" panose="05000000000000000000" pitchFamily="2" charset="2"/>
              <a:buChar char="Ø"/>
            </a:pPr>
            <a:r>
              <a:rPr lang="en-GB" sz="2400" dirty="0"/>
              <a:t>Part E: Any additional information </a:t>
            </a:r>
          </a:p>
          <a:p>
            <a:endParaRPr lang="en-GB" sz="2400" dirty="0"/>
          </a:p>
          <a:p>
            <a:r>
              <a:rPr lang="en-GB" sz="2400" dirty="0"/>
              <a:t> </a:t>
            </a:r>
          </a:p>
          <a:p>
            <a:endParaRPr lang="en-GB" dirty="0"/>
          </a:p>
        </p:txBody>
      </p:sp>
      <p:sp>
        <p:nvSpPr>
          <p:cNvPr id="4" name="Footer Placeholder 3">
            <a:extLst>
              <a:ext uri="{FF2B5EF4-FFF2-40B4-BE49-F238E27FC236}">
                <a16:creationId xmlns:a16="http://schemas.microsoft.com/office/drawing/2014/main" id="{61D70DF0-D3BA-46B1-A3A5-C28E7870E53C}"/>
              </a:ext>
            </a:extLst>
          </p:cNvPr>
          <p:cNvSpPr>
            <a:spLocks noGrp="1"/>
          </p:cNvSpPr>
          <p:nvPr>
            <p:ph type="ftr" sz="quarter" idx="3"/>
          </p:nvPr>
        </p:nvSpPr>
        <p:spPr>
          <a:xfrm>
            <a:off x="2370338" y="6203952"/>
            <a:ext cx="8052046" cy="365125"/>
          </a:xfrm>
        </p:spPr>
        <p:txBody>
          <a:bodyPr/>
          <a:lstStyle/>
          <a:p>
            <a:r>
              <a:rPr lang="en-US" sz="2000" b="1" dirty="0">
                <a:solidFill>
                  <a:srgbClr val="00B050"/>
                </a:solidFill>
              </a:rPr>
              <a:t>https://www.cbd.int/financial/gef8needs.shtml</a:t>
            </a:r>
          </a:p>
        </p:txBody>
      </p:sp>
    </p:spTree>
    <p:extLst>
      <p:ext uri="{BB962C8B-B14F-4D97-AF65-F5344CB8AC3E}">
        <p14:creationId xmlns:p14="http://schemas.microsoft.com/office/powerpoint/2010/main" val="13286760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4800" b="1" dirty="0">
                <a:solidFill>
                  <a:srgbClr val="D24726"/>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Questionnaire</a:t>
            </a:r>
          </a:p>
        </p:txBody>
      </p:sp>
      <p:sp>
        <p:nvSpPr>
          <p:cNvPr id="5" name="Content Placeholder 4"/>
          <p:cNvSpPr>
            <a:spLocks noGrp="1"/>
          </p:cNvSpPr>
          <p:nvPr>
            <p:ph sz="half" idx="4294967295"/>
          </p:nvPr>
        </p:nvSpPr>
        <p:spPr>
          <a:xfrm>
            <a:off x="565248" y="1401443"/>
            <a:ext cx="11061504" cy="3455785"/>
          </a:xfrm>
        </p:spPr>
        <p:txBody>
          <a:bodyPr vert="horz" lIns="91440" tIns="45720" rIns="91440" bIns="45720" rtlCol="0">
            <a:normAutofit/>
          </a:bodyPr>
          <a:lstStyle/>
          <a:p>
            <a:r>
              <a:rPr lang="en-US" b="1" dirty="0"/>
              <a:t>Part 0: BACKGROUND INFORMATION</a:t>
            </a:r>
          </a:p>
          <a:p>
            <a:endParaRPr lang="en-US" b="1" dirty="0"/>
          </a:p>
        </p:txBody>
      </p:sp>
      <p:pic>
        <p:nvPicPr>
          <p:cNvPr id="4" name="Picture 3">
            <a:extLst>
              <a:ext uri="{FF2B5EF4-FFF2-40B4-BE49-F238E27FC236}">
                <a16:creationId xmlns:a16="http://schemas.microsoft.com/office/drawing/2014/main" id="{ECC3D8AF-BC46-42E3-AF52-8D576B718AF3}"/>
              </a:ext>
            </a:extLst>
          </p:cNvPr>
          <p:cNvPicPr>
            <a:picLocks noChangeAspect="1"/>
          </p:cNvPicPr>
          <p:nvPr/>
        </p:nvPicPr>
        <p:blipFill rotWithShape="1">
          <a:blip r:embed="rId2"/>
          <a:srcRect l="2822" t="20435" r="7698" b="13795"/>
          <a:stretch/>
        </p:blipFill>
        <p:spPr>
          <a:xfrm>
            <a:off x="641287" y="1899473"/>
            <a:ext cx="10909425" cy="4510471"/>
          </a:xfrm>
          <a:prstGeom prst="rect">
            <a:avLst/>
          </a:prstGeom>
        </p:spPr>
      </p:pic>
    </p:spTree>
    <p:extLst>
      <p:ext uri="{BB962C8B-B14F-4D97-AF65-F5344CB8AC3E}">
        <p14:creationId xmlns:p14="http://schemas.microsoft.com/office/powerpoint/2010/main" val="26579040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WelcomeDoc">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egoe UI">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10001108_Welcome to Powerpoint 2016_CLR_v2" id="{CAB9082A-965C-42BE-8170-C940D3319B60}" vid="{82B84162-888A-4FD2-BEC9-B29B6DB2C7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8a52e8c320b9a064ae3583ae3861c9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8020cb39231a0945110f9cd888b521a"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50072C5-DDE0-4258-BA7A-4D4B80DFA632}">
  <ds:schemaRef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documentManagement/types"/>
    <ds:schemaRef ds:uri="71af3243-3dd4-4a8d-8c0d-dd76da1f02a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EE8C63A-4744-4DE4-BB49-0FF0B5375C60}">
  <ds:schemaRefs>
    <ds:schemaRef ds:uri="http://schemas.microsoft.com/sharepoint/v3/contenttype/forms"/>
  </ds:schemaRefs>
</ds:datastoreItem>
</file>

<file path=customXml/itemProps3.xml><?xml version="1.0" encoding="utf-8"?>
<ds:datastoreItem xmlns:ds="http://schemas.openxmlformats.org/officeDocument/2006/customXml" ds:itemID="{FD7FC771-7DFE-49DA-B577-71181BFBCB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{FE6997EA-0BF5-4C03-8778-06ACF2B6C4CB}tf10001108</Template>
  <TotalTime>0</TotalTime>
  <Words>738</Words>
  <Application>Microsoft Office PowerPoint</Application>
  <PresentationFormat>Widescreen</PresentationFormat>
  <Paragraphs>85</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Segoe UI</vt:lpstr>
      <vt:lpstr>Segoe UI Light</vt:lpstr>
      <vt:lpstr>Wingdings</vt:lpstr>
      <vt:lpstr>WelcomeDoc</vt:lpstr>
      <vt:lpstr>Funding Needs Assessment  for GEF-8 (2022 – 2026) </vt:lpstr>
      <vt:lpstr>COP Decision 14/23 2018</vt:lpstr>
      <vt:lpstr>Objective and Scope</vt:lpstr>
      <vt:lpstr>CBD Expert Team Composition</vt:lpstr>
      <vt:lpstr>Methodology – Data assessment</vt:lpstr>
      <vt:lpstr>Methodology</vt:lpstr>
      <vt:lpstr>Consultation</vt:lpstr>
      <vt:lpstr>Questionnaire</vt:lpstr>
      <vt:lpstr>Questionnaire</vt:lpstr>
      <vt:lpstr>Questionnaire</vt:lpstr>
      <vt:lpstr>Questionnaire</vt:lpstr>
      <vt:lpstr>Questionnaire</vt:lpstr>
      <vt:lpstr>Questionnaire</vt:lpstr>
      <vt:lpstr>Questionnaire</vt:lpstr>
      <vt:lpstr>PowerPoint Presentation</vt:lpstr>
      <vt:lpstr>Sources of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2020-02-20T17:38:31Z</dcterms:created>
  <dcterms:modified xsi:type="dcterms:W3CDTF">2020-02-23T10:02:14Z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