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0" r:id="rId3"/>
    <p:sldId id="281" r:id="rId4"/>
    <p:sldId id="310" r:id="rId5"/>
    <p:sldId id="286" r:id="rId6"/>
    <p:sldId id="266" r:id="rId7"/>
    <p:sldId id="283" r:id="rId8"/>
    <p:sldId id="287" r:id="rId9"/>
    <p:sldId id="290" r:id="rId10"/>
    <p:sldId id="291" r:id="rId11"/>
    <p:sldId id="293" r:id="rId12"/>
    <p:sldId id="311" r:id="rId13"/>
    <p:sldId id="295" r:id="rId14"/>
    <p:sldId id="288" r:id="rId15"/>
    <p:sldId id="289" r:id="rId16"/>
    <p:sldId id="297" r:id="rId17"/>
    <p:sldId id="312" r:id="rId18"/>
    <p:sldId id="294" r:id="rId19"/>
    <p:sldId id="298" r:id="rId20"/>
    <p:sldId id="299" r:id="rId21"/>
    <p:sldId id="292" r:id="rId22"/>
    <p:sldId id="309" r:id="rId23"/>
    <p:sldId id="300" r:id="rId24"/>
    <p:sldId id="301" r:id="rId25"/>
    <p:sldId id="302" r:id="rId26"/>
    <p:sldId id="304" r:id="rId27"/>
    <p:sldId id="305"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560" autoAdjust="0"/>
  </p:normalViewPr>
  <p:slideViewPr>
    <p:cSldViewPr>
      <p:cViewPr>
        <p:scale>
          <a:sx n="66" d="100"/>
          <a:sy n="66" d="100"/>
        </p:scale>
        <p:origin x="-792" y="-62"/>
      </p:cViewPr>
      <p:guideLst>
        <p:guide orient="horz" pos="2160"/>
        <p:guide pos="2880"/>
      </p:guideLst>
    </p:cSldViewPr>
  </p:slideViewPr>
  <p:outlineViewPr>
    <p:cViewPr>
      <p:scale>
        <a:sx n="33" d="100"/>
        <a:sy n="33" d="100"/>
      </p:scale>
      <p:origin x="0" y="3840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8094E-BFCE-41C1-B8C3-02AE4045F907}"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149C4-40AF-4A37-A86E-2234EC3C141D}" type="slidenum">
              <a:rPr lang="en-US" smtClean="0"/>
              <a:t>‹#›</a:t>
            </a:fld>
            <a:endParaRPr lang="en-US"/>
          </a:p>
        </p:txBody>
      </p:sp>
    </p:spTree>
    <p:extLst>
      <p:ext uri="{BB962C8B-B14F-4D97-AF65-F5344CB8AC3E}">
        <p14:creationId xmlns:p14="http://schemas.microsoft.com/office/powerpoint/2010/main" val="93804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48E72-A7F7-4580-AB4B-BBFECA72BCD7}" type="slidenum">
              <a:rPr lang="en-GB" smtClean="0"/>
              <a:t>22</a:t>
            </a:fld>
            <a:endParaRPr lang="en-GB"/>
          </a:p>
        </p:txBody>
      </p:sp>
    </p:spTree>
    <p:extLst>
      <p:ext uri="{BB962C8B-B14F-4D97-AF65-F5344CB8AC3E}">
        <p14:creationId xmlns:p14="http://schemas.microsoft.com/office/powerpoint/2010/main" val="210905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D08B8E-9E9E-43C7-A9FE-2344E3EC759E}"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6621F-0D01-4C10-86C9-3FBD4FCB08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08B8E-9E9E-43C7-A9FE-2344E3EC759E}"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6621F-0D01-4C10-86C9-3FBD4FCB08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D08B8E-9E9E-43C7-A9FE-2344E3EC759E}"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6621F-0D01-4C10-86C9-3FBD4FCB087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08B8E-9E9E-43C7-A9FE-2344E3EC759E}"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6621F-0D01-4C10-86C9-3FBD4FCB087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08B8E-9E9E-43C7-A9FE-2344E3EC759E}"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6621F-0D01-4C10-86C9-3FBD4FCB08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D08B8E-9E9E-43C7-A9FE-2344E3EC759E}"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6621F-0D01-4C10-86C9-3FBD4FCB087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D08B8E-9E9E-43C7-A9FE-2344E3EC759E}"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6621F-0D01-4C10-86C9-3FBD4FCB08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D08B8E-9E9E-43C7-A9FE-2344E3EC759E}"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6621F-0D01-4C10-86C9-3FBD4FCB08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FD08B8E-9E9E-43C7-A9FE-2344E3EC759E}"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6621F-0D01-4C10-86C9-3FBD4FCB08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FD08B8E-9E9E-43C7-A9FE-2344E3EC759E}"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6621F-0D01-4C10-86C9-3FBD4FCB087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08B8E-9E9E-43C7-A9FE-2344E3EC759E}"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6621F-0D01-4C10-86C9-3FBD4FCB087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FD08B8E-9E9E-43C7-A9FE-2344E3EC759E}" type="datetimeFigureOut">
              <a:rPr lang="en-US" smtClean="0"/>
              <a:t>10/15/2014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A56621F-0D01-4C10-86C9-3FBD4FCB087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doitsile@gov.b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wavespartnershi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Transformative </a:t>
            </a:r>
            <a:r>
              <a:rPr lang="en-US" dirty="0" smtClean="0"/>
              <a:t>Biodiversity </a:t>
            </a:r>
            <a:r>
              <a:rPr lang="en-US" dirty="0"/>
              <a:t>F</a:t>
            </a:r>
            <a:r>
              <a:rPr lang="en-US" dirty="0" smtClean="0"/>
              <a:t>inancing </a:t>
            </a:r>
            <a:r>
              <a:rPr lang="en-US" dirty="0" smtClean="0"/>
              <a:t>in Botswana</a:t>
            </a:r>
            <a:endParaRPr lang="en-US" dirty="0"/>
          </a:p>
        </p:txBody>
      </p:sp>
      <p:sp>
        <p:nvSpPr>
          <p:cNvPr id="3" name="Subtitle 2"/>
          <p:cNvSpPr>
            <a:spLocks noGrp="1"/>
          </p:cNvSpPr>
          <p:nvPr>
            <p:ph type="subTitle" idx="1"/>
          </p:nvPr>
        </p:nvSpPr>
        <p:spPr>
          <a:xfrm>
            <a:off x="1371600" y="4191000"/>
            <a:ext cx="5715000" cy="1447800"/>
          </a:xfrm>
        </p:spPr>
        <p:txBody>
          <a:bodyPr>
            <a:normAutofit fontScale="62500" lnSpcReduction="20000"/>
          </a:bodyPr>
          <a:lstStyle/>
          <a:p>
            <a:r>
              <a:rPr lang="en-US" b="1" i="1" dirty="0"/>
              <a:t>Dineo D. Gaborekwe</a:t>
            </a:r>
            <a:endParaRPr lang="en-ZA" dirty="0"/>
          </a:p>
          <a:p>
            <a:r>
              <a:rPr lang="en-US" b="1" i="1" dirty="0"/>
              <a:t>Ministry of Environment, Wildlife and Tourism</a:t>
            </a:r>
            <a:endParaRPr lang="en-ZA" dirty="0"/>
          </a:p>
          <a:p>
            <a:r>
              <a:rPr lang="en-US" b="1" i="1" dirty="0"/>
              <a:t>Department of Environmental Affairs</a:t>
            </a:r>
            <a:endParaRPr lang="en-ZA" dirty="0"/>
          </a:p>
          <a:p>
            <a:r>
              <a:rPr lang="en-US" b="1" i="1" dirty="0"/>
              <a:t>Botswana</a:t>
            </a:r>
            <a:endParaRPr lang="en-ZA" dirty="0"/>
          </a:p>
          <a:p>
            <a:r>
              <a:rPr lang="en-US" b="1" i="1" dirty="0"/>
              <a:t>Phone: (+267) 3902050/ </a:t>
            </a:r>
            <a:r>
              <a:rPr lang="en-US" b="1" i="1" dirty="0" smtClean="0"/>
              <a:t>3644656</a:t>
            </a:r>
            <a:endParaRPr lang="en-ZA" dirty="0"/>
          </a:p>
          <a:p>
            <a:r>
              <a:rPr lang="en-US" b="1" i="1" dirty="0"/>
              <a:t>Fax: (+267) 3902051/ 3914687</a:t>
            </a:r>
            <a:endParaRPr lang="en-ZA" dirty="0"/>
          </a:p>
          <a:p>
            <a:r>
              <a:rPr lang="en-US" b="1" i="1" dirty="0"/>
              <a:t>Email: </a:t>
            </a:r>
            <a:r>
              <a:rPr lang="en-US" b="1" i="1" u="sng" dirty="0">
                <a:hlinkClick r:id="rId2"/>
              </a:rPr>
              <a:t>ddoitsile@gov.bw</a:t>
            </a:r>
            <a:endParaRPr lang="en-ZA"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188640"/>
            <a:ext cx="2127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80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534399" cy="4114800"/>
          </a:xfrm>
        </p:spPr>
        <p:txBody>
          <a:bodyPr>
            <a:normAutofit lnSpcReduction="10000"/>
          </a:bodyPr>
          <a:lstStyle/>
          <a:p>
            <a:pPr marL="514350" indent="-514350" algn="just">
              <a:buFont typeface="+mj-lt"/>
              <a:buAutoNum type="arabicPeriod"/>
            </a:pPr>
            <a:r>
              <a:rPr lang="en-US" dirty="0" smtClean="0"/>
              <a:t>There </a:t>
            </a:r>
            <a:r>
              <a:rPr lang="en-US" dirty="0"/>
              <a:t>is a lack of integrated and quantitative data on natural resources in support of policy making and </a:t>
            </a:r>
            <a:r>
              <a:rPr lang="en-US" dirty="0" smtClean="0"/>
              <a:t>implementation.</a:t>
            </a:r>
          </a:p>
          <a:p>
            <a:pPr marL="514350" indent="-514350" algn="just">
              <a:buFont typeface="+mj-lt"/>
              <a:buAutoNum type="arabicPeriod"/>
            </a:pPr>
            <a:r>
              <a:rPr lang="en-US" dirty="0" smtClean="0"/>
              <a:t>There </a:t>
            </a:r>
            <a:r>
              <a:rPr lang="en-US" dirty="0"/>
              <a:t>is a need to enhance the information supply to National Development Planning. </a:t>
            </a:r>
            <a:endParaRPr lang="en-US" dirty="0"/>
          </a:p>
          <a:p>
            <a:pPr marL="514350" indent="-514350" algn="just">
              <a:buFont typeface="+mj-lt"/>
              <a:buAutoNum type="arabicPeriod"/>
            </a:pPr>
            <a:r>
              <a:rPr lang="en-US" dirty="0" smtClean="0"/>
              <a:t>Support </a:t>
            </a:r>
            <a:r>
              <a:rPr lang="en-US" dirty="0"/>
              <a:t>for the implementation of ecosystem management plans such as the </a:t>
            </a:r>
            <a:r>
              <a:rPr lang="en-US" dirty="0" smtClean="0"/>
              <a:t>ODMP, </a:t>
            </a:r>
            <a:r>
              <a:rPr lang="en-US" dirty="0"/>
              <a:t>the </a:t>
            </a:r>
            <a:r>
              <a:rPr lang="en-US" dirty="0" smtClean="0"/>
              <a:t>MFMP, </a:t>
            </a:r>
            <a:r>
              <a:rPr lang="en-US" dirty="0"/>
              <a:t>the Revised </a:t>
            </a:r>
            <a:r>
              <a:rPr lang="en-US" dirty="0" smtClean="0"/>
              <a:t>NBSAP</a:t>
            </a:r>
            <a:r>
              <a:rPr lang="en-US" dirty="0"/>
              <a:t>, the Forest Inventory Project and the </a:t>
            </a:r>
            <a:r>
              <a:rPr lang="en-US" dirty="0" err="1"/>
              <a:t>BioChobe</a:t>
            </a:r>
            <a:r>
              <a:rPr lang="en-US" dirty="0"/>
              <a:t> </a:t>
            </a:r>
            <a:r>
              <a:rPr lang="en-US" dirty="0" smtClean="0"/>
              <a:t>project.</a:t>
            </a:r>
          </a:p>
          <a:p>
            <a:pPr marL="514350" indent="-514350" algn="just">
              <a:buFont typeface="+mj-lt"/>
              <a:buAutoNum type="arabicPeriod"/>
            </a:pPr>
            <a:r>
              <a:rPr lang="en-US" dirty="0" smtClean="0"/>
              <a:t>Transboundary </a:t>
            </a:r>
            <a:r>
              <a:rPr lang="en-US" dirty="0"/>
              <a:t>resource </a:t>
            </a:r>
            <a:r>
              <a:rPr lang="en-US" dirty="0" smtClean="0"/>
              <a:t>management and water </a:t>
            </a:r>
            <a:r>
              <a:rPr lang="en-US" dirty="0"/>
              <a:t>management</a:t>
            </a:r>
          </a:p>
        </p:txBody>
      </p:sp>
      <p:sp>
        <p:nvSpPr>
          <p:cNvPr id="2" name="Title 1"/>
          <p:cNvSpPr>
            <a:spLocks noGrp="1"/>
          </p:cNvSpPr>
          <p:nvPr>
            <p:ph type="title"/>
          </p:nvPr>
        </p:nvSpPr>
        <p:spPr/>
        <p:txBody>
          <a:bodyPr>
            <a:normAutofit fontScale="90000"/>
          </a:bodyPr>
          <a:lstStyle/>
          <a:p>
            <a:pPr algn="just"/>
            <a:r>
              <a:rPr lang="en-US" dirty="0" smtClean="0"/>
              <a:t>Botswana specific needs for the ecosystem accounts</a:t>
            </a:r>
            <a:endParaRPr lang="en-US" dirty="0"/>
          </a:p>
        </p:txBody>
      </p:sp>
    </p:spTree>
    <p:extLst>
      <p:ext uri="{BB962C8B-B14F-4D97-AF65-F5344CB8AC3E}">
        <p14:creationId xmlns:p14="http://schemas.microsoft.com/office/powerpoint/2010/main" val="2699240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t>Scoping of the ecosystem account involves: </a:t>
            </a:r>
            <a:endParaRPr lang="en-US" dirty="0" smtClean="0"/>
          </a:p>
          <a:p>
            <a:pPr marL="0" indent="0" algn="just">
              <a:buNone/>
            </a:pPr>
            <a:endParaRPr lang="en-US" dirty="0"/>
          </a:p>
          <a:p>
            <a:pPr algn="just"/>
            <a:r>
              <a:rPr lang="en-US" dirty="0" smtClean="0"/>
              <a:t>Delineation </a:t>
            </a:r>
            <a:r>
              <a:rPr lang="en-US" dirty="0"/>
              <a:t>of the area to be </a:t>
            </a:r>
            <a:r>
              <a:rPr lang="en-US" dirty="0" smtClean="0"/>
              <a:t>covered</a:t>
            </a:r>
            <a:endParaRPr lang="en-US" dirty="0"/>
          </a:p>
          <a:p>
            <a:pPr algn="just"/>
            <a:r>
              <a:rPr lang="en-US" dirty="0"/>
              <a:t>E</a:t>
            </a:r>
            <a:r>
              <a:rPr lang="en-US" dirty="0" smtClean="0"/>
              <a:t>cosystem </a:t>
            </a:r>
            <a:r>
              <a:rPr lang="en-US" dirty="0"/>
              <a:t>services to be </a:t>
            </a:r>
            <a:r>
              <a:rPr lang="en-US" dirty="0" smtClean="0"/>
              <a:t>included</a:t>
            </a:r>
            <a:endParaRPr lang="en-US" dirty="0"/>
          </a:p>
          <a:p>
            <a:pPr algn="just"/>
            <a:r>
              <a:rPr lang="en-US" dirty="0" smtClean="0"/>
              <a:t>Ecosystem </a:t>
            </a:r>
            <a:r>
              <a:rPr lang="en-US" dirty="0"/>
              <a:t>properties to be addressed </a:t>
            </a:r>
          </a:p>
          <a:p>
            <a:pPr algn="just"/>
            <a:endParaRPr lang="en-US" dirty="0"/>
          </a:p>
        </p:txBody>
      </p:sp>
      <p:sp>
        <p:nvSpPr>
          <p:cNvPr id="2" name="Title 1"/>
          <p:cNvSpPr>
            <a:spLocks noGrp="1"/>
          </p:cNvSpPr>
          <p:nvPr>
            <p:ph type="title"/>
          </p:nvPr>
        </p:nvSpPr>
        <p:spPr/>
        <p:txBody>
          <a:bodyPr>
            <a:normAutofit fontScale="90000"/>
          </a:bodyPr>
          <a:lstStyle/>
          <a:p>
            <a:pPr algn="just"/>
            <a:r>
              <a:rPr lang="en-US" b="1" dirty="0"/>
              <a:t>Potential scope of Botswana ecosystem accounts </a:t>
            </a:r>
            <a:endParaRPr lang="en-US" dirty="0"/>
          </a:p>
        </p:txBody>
      </p:sp>
    </p:spTree>
    <p:extLst>
      <p:ext uri="{BB962C8B-B14F-4D97-AF65-F5344CB8AC3E}">
        <p14:creationId xmlns:p14="http://schemas.microsoft.com/office/powerpoint/2010/main" val="69467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Content Placeholder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9" cy="6858000"/>
          </a:xfrm>
          <a:prstGeom prst="rect">
            <a:avLst/>
          </a:prstGeom>
        </p:spPr>
      </p:pic>
    </p:spTree>
    <p:extLst>
      <p:ext uri="{BB962C8B-B14F-4D97-AF65-F5344CB8AC3E}">
        <p14:creationId xmlns:p14="http://schemas.microsoft.com/office/powerpoint/2010/main" val="853333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762999" cy="4267200"/>
          </a:xfrm>
        </p:spPr>
        <p:txBody>
          <a:bodyPr>
            <a:normAutofit fontScale="85000" lnSpcReduction="20000"/>
          </a:bodyPr>
          <a:lstStyle/>
          <a:p>
            <a:pPr algn="just"/>
            <a:r>
              <a:rPr lang="en-US" dirty="0" smtClean="0"/>
              <a:t>An area covering </a:t>
            </a:r>
            <a:r>
              <a:rPr lang="en-US" dirty="0"/>
              <a:t>the Kalahari, </a:t>
            </a:r>
            <a:r>
              <a:rPr lang="en-US" dirty="0" err="1"/>
              <a:t>Makgadigadi</a:t>
            </a:r>
            <a:r>
              <a:rPr lang="en-US" dirty="0"/>
              <a:t> and Okavango areas in the ecosystem accounts, identifying the following policy concerns</a:t>
            </a:r>
            <a:r>
              <a:rPr lang="en-US" dirty="0" smtClean="0"/>
              <a:t>:</a:t>
            </a:r>
          </a:p>
          <a:p>
            <a:pPr algn="just"/>
            <a:endParaRPr lang="en-US" dirty="0"/>
          </a:p>
          <a:p>
            <a:pPr marL="514350" indent="-514350" algn="just">
              <a:buFont typeface="+mj-lt"/>
              <a:buAutoNum type="arabicPeriod"/>
            </a:pPr>
            <a:r>
              <a:rPr lang="en-US" dirty="0"/>
              <a:t>L</a:t>
            </a:r>
            <a:r>
              <a:rPr lang="en-US" dirty="0" smtClean="0"/>
              <a:t>ack </a:t>
            </a:r>
            <a:r>
              <a:rPr lang="en-US" dirty="0"/>
              <a:t>of data in particular in the Kalahari </a:t>
            </a:r>
            <a:r>
              <a:rPr lang="en-US" dirty="0" smtClean="0"/>
              <a:t>area ( </a:t>
            </a:r>
            <a:r>
              <a:rPr lang="en-US" dirty="0"/>
              <a:t>past work on environmental information was </a:t>
            </a:r>
            <a:r>
              <a:rPr lang="en-US" dirty="0" smtClean="0"/>
              <a:t>focused </a:t>
            </a:r>
            <a:r>
              <a:rPr lang="en-US" dirty="0"/>
              <a:t>on the Okavango and </a:t>
            </a:r>
            <a:r>
              <a:rPr lang="en-US" dirty="0" err="1"/>
              <a:t>Chobe</a:t>
            </a:r>
            <a:r>
              <a:rPr lang="en-US" dirty="0"/>
              <a:t> areas, whereas the Kalahari covers a large part of the country and there are significant causes for concern regarding environmental </a:t>
            </a:r>
            <a:r>
              <a:rPr lang="en-US" dirty="0" smtClean="0"/>
              <a:t>degradation)</a:t>
            </a:r>
            <a:endParaRPr lang="en-US" dirty="0"/>
          </a:p>
          <a:p>
            <a:pPr marL="514350" indent="-514350" algn="just">
              <a:buFont typeface="+mj-lt"/>
              <a:buAutoNum type="arabicPeriod"/>
            </a:pPr>
            <a:r>
              <a:rPr lang="en-US" dirty="0" smtClean="0"/>
              <a:t>The </a:t>
            </a:r>
            <a:r>
              <a:rPr lang="en-US" dirty="0"/>
              <a:t>Okavango has received ample attention from past studies and is a RAMSAR and World Heritage site. It is a key area for tourism and wildlife, and at the same time it is vulnerable to climate variability and climate change, development projects in Angola and Namibia that would affect the cross boundary inflow of water into the Okavango, and land degradation. </a:t>
            </a:r>
          </a:p>
        </p:txBody>
      </p:sp>
      <p:sp>
        <p:nvSpPr>
          <p:cNvPr id="2" name="Title 1"/>
          <p:cNvSpPr>
            <a:spLocks noGrp="1"/>
          </p:cNvSpPr>
          <p:nvPr>
            <p:ph type="title"/>
          </p:nvPr>
        </p:nvSpPr>
        <p:spPr/>
        <p:txBody>
          <a:bodyPr>
            <a:normAutofit fontScale="90000"/>
          </a:bodyPr>
          <a:lstStyle/>
          <a:p>
            <a:pPr algn="just"/>
            <a:r>
              <a:rPr lang="en-US" b="1" dirty="0"/>
              <a:t>Potential scope …</a:t>
            </a:r>
            <a:r>
              <a:rPr lang="en-US" dirty="0"/>
              <a:t> delineation of area to be covered</a:t>
            </a:r>
          </a:p>
        </p:txBody>
      </p:sp>
    </p:spTree>
    <p:extLst>
      <p:ext uri="{BB962C8B-B14F-4D97-AF65-F5344CB8AC3E}">
        <p14:creationId xmlns:p14="http://schemas.microsoft.com/office/powerpoint/2010/main" val="3753257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610599" cy="4114800"/>
          </a:xfrm>
        </p:spPr>
        <p:txBody>
          <a:bodyPr>
            <a:normAutofit fontScale="92500" lnSpcReduction="10000"/>
          </a:bodyPr>
          <a:lstStyle/>
          <a:p>
            <a:pPr marL="514350" indent="-514350" algn="just">
              <a:buFont typeface="+mj-lt"/>
              <a:buAutoNum type="arabicPeriod" startAt="3"/>
            </a:pPr>
            <a:r>
              <a:rPr lang="en-US" dirty="0" smtClean="0"/>
              <a:t>The </a:t>
            </a:r>
            <a:r>
              <a:rPr lang="en-US" dirty="0" err="1" smtClean="0"/>
              <a:t>Makgadikgadi</a:t>
            </a:r>
            <a:r>
              <a:rPr lang="en-US" dirty="0" smtClean="0"/>
              <a:t> </a:t>
            </a:r>
            <a:r>
              <a:rPr lang="en-US" dirty="0"/>
              <a:t>wetlands are an additional important area, connected to both the Kalahari and the Okavango systems. Plans exist to nominate the </a:t>
            </a:r>
            <a:r>
              <a:rPr lang="en-US" dirty="0" err="1"/>
              <a:t>Makgadikgadi</a:t>
            </a:r>
            <a:r>
              <a:rPr lang="en-US" dirty="0"/>
              <a:t> for UNESCO Biosphere Reserve certification in 2015. It is subject to fires and has recurrent </a:t>
            </a:r>
            <a:r>
              <a:rPr lang="en-US" dirty="0" smtClean="0"/>
              <a:t>human-wildlife conflicts. Several </a:t>
            </a:r>
            <a:r>
              <a:rPr lang="en-US" dirty="0"/>
              <a:t>studies have been conducted </a:t>
            </a:r>
            <a:r>
              <a:rPr lang="en-US" dirty="0" smtClean="0"/>
              <a:t>on natural </a:t>
            </a:r>
            <a:r>
              <a:rPr lang="en-US" dirty="0"/>
              <a:t>resource management, and there is basic data availability on ecosystem properties and uses.</a:t>
            </a:r>
          </a:p>
          <a:p>
            <a:pPr marL="514350" indent="-514350" algn="just">
              <a:buFont typeface="+mj-lt"/>
              <a:buAutoNum type="arabicPeriod" startAt="3"/>
            </a:pPr>
            <a:r>
              <a:rPr lang="en-US" dirty="0" smtClean="0"/>
              <a:t>A </a:t>
            </a:r>
            <a:r>
              <a:rPr lang="en-US" dirty="0"/>
              <a:t>potentially interesting area to include is </a:t>
            </a:r>
            <a:r>
              <a:rPr lang="en-US" dirty="0" err="1"/>
              <a:t>Chobe</a:t>
            </a:r>
            <a:r>
              <a:rPr lang="en-US" dirty="0"/>
              <a:t> District. </a:t>
            </a:r>
            <a:r>
              <a:rPr lang="en-US" dirty="0" err="1"/>
              <a:t>Chobe</a:t>
            </a:r>
            <a:r>
              <a:rPr lang="en-US" dirty="0"/>
              <a:t> is </a:t>
            </a:r>
            <a:r>
              <a:rPr lang="en-US" dirty="0" smtClean="0"/>
              <a:t>a forest </a:t>
            </a:r>
            <a:r>
              <a:rPr lang="en-US" dirty="0"/>
              <a:t>area </a:t>
            </a:r>
            <a:r>
              <a:rPr lang="en-US" dirty="0" smtClean="0"/>
              <a:t>receives more </a:t>
            </a:r>
            <a:r>
              <a:rPr lang="en-US" dirty="0"/>
              <a:t>rainfall than the rest of the country. There are human-wildlife conflicts</a:t>
            </a:r>
            <a:r>
              <a:rPr lang="en-US" dirty="0" smtClean="0"/>
              <a:t>, </a:t>
            </a:r>
            <a:r>
              <a:rPr lang="en-US" dirty="0"/>
              <a:t>there is intermediate data availability, and the area is of high importance for biodiversity conservation.</a:t>
            </a:r>
          </a:p>
          <a:p>
            <a:pPr algn="just"/>
            <a:endParaRPr lang="en-US" dirty="0" smtClean="0"/>
          </a:p>
          <a:p>
            <a:pPr algn="just"/>
            <a:endParaRPr lang="en-US" dirty="0"/>
          </a:p>
          <a:p>
            <a:pPr algn="just"/>
            <a:endParaRPr lang="en-US" dirty="0" smtClean="0"/>
          </a:p>
        </p:txBody>
      </p:sp>
      <p:sp>
        <p:nvSpPr>
          <p:cNvPr id="2" name="Title 1"/>
          <p:cNvSpPr>
            <a:spLocks noGrp="1"/>
          </p:cNvSpPr>
          <p:nvPr>
            <p:ph type="title"/>
          </p:nvPr>
        </p:nvSpPr>
        <p:spPr/>
        <p:txBody>
          <a:bodyPr>
            <a:normAutofit fontScale="90000"/>
          </a:bodyPr>
          <a:lstStyle/>
          <a:p>
            <a:pPr algn="just"/>
            <a:r>
              <a:rPr lang="en-US" b="1" dirty="0" smtClean="0"/>
              <a:t>Potential </a:t>
            </a:r>
            <a:r>
              <a:rPr lang="en-US" b="1" dirty="0"/>
              <a:t>scope </a:t>
            </a:r>
            <a:r>
              <a:rPr lang="en-US" b="1" dirty="0" smtClean="0"/>
              <a:t>…</a:t>
            </a:r>
            <a:r>
              <a:rPr lang="en-US" dirty="0"/>
              <a:t> delineation </a:t>
            </a:r>
            <a:r>
              <a:rPr lang="en-US" dirty="0" smtClean="0"/>
              <a:t>of area </a:t>
            </a:r>
            <a:r>
              <a:rPr lang="en-US" dirty="0"/>
              <a:t>to be covered</a:t>
            </a:r>
            <a:endParaRPr lang="en-US" dirty="0"/>
          </a:p>
        </p:txBody>
      </p:sp>
    </p:spTree>
    <p:extLst>
      <p:ext uri="{BB962C8B-B14F-4D97-AF65-F5344CB8AC3E}">
        <p14:creationId xmlns:p14="http://schemas.microsoft.com/office/powerpoint/2010/main" val="1188620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610600" cy="4267200"/>
          </a:xfrm>
        </p:spPr>
        <p:txBody>
          <a:bodyPr>
            <a:normAutofit fontScale="70000" lnSpcReduction="20000"/>
          </a:bodyPr>
          <a:lstStyle/>
          <a:p>
            <a:pPr algn="just"/>
            <a:r>
              <a:rPr lang="en-US" dirty="0" smtClean="0"/>
              <a:t>Livestock grazing: The </a:t>
            </a:r>
            <a:r>
              <a:rPr lang="en-US" dirty="0"/>
              <a:t>aim of the ecosystem account is to </a:t>
            </a:r>
            <a:r>
              <a:rPr lang="en-US" dirty="0" err="1"/>
              <a:t>analyse</a:t>
            </a:r>
            <a:r>
              <a:rPr lang="en-US" dirty="0"/>
              <a:t> the contribution of the ecosystem to the livestock sector, in particular the supply of animal </a:t>
            </a:r>
            <a:r>
              <a:rPr lang="en-US" dirty="0" smtClean="0"/>
              <a:t>feed</a:t>
            </a:r>
          </a:p>
          <a:p>
            <a:pPr lvl="1" algn="just"/>
            <a:r>
              <a:rPr lang="en-US" dirty="0" smtClean="0"/>
              <a:t>Livestock is </a:t>
            </a:r>
            <a:r>
              <a:rPr lang="en-US" dirty="0"/>
              <a:t>a significant part of the Botswana economy, </a:t>
            </a:r>
            <a:endParaRPr lang="en-US" dirty="0" smtClean="0"/>
          </a:p>
          <a:p>
            <a:pPr lvl="1" algn="just"/>
            <a:r>
              <a:rPr lang="en-US" dirty="0" smtClean="0"/>
              <a:t>At </a:t>
            </a:r>
            <a:r>
              <a:rPr lang="en-US" dirty="0"/>
              <a:t>the same time, livestock grazing is making intensive use of the land, and in particular the pasture </a:t>
            </a:r>
            <a:r>
              <a:rPr lang="en-US" dirty="0" smtClean="0"/>
              <a:t>resources </a:t>
            </a:r>
          </a:p>
          <a:p>
            <a:pPr lvl="1" algn="just"/>
            <a:r>
              <a:rPr lang="en-US" dirty="0" smtClean="0"/>
              <a:t>carrying </a:t>
            </a:r>
            <a:r>
              <a:rPr lang="en-US" dirty="0"/>
              <a:t>capacity of the pastures </a:t>
            </a:r>
            <a:endParaRPr lang="en-US" dirty="0" smtClean="0"/>
          </a:p>
          <a:p>
            <a:pPr lvl="1" algn="just"/>
            <a:r>
              <a:rPr lang="en-US" dirty="0" smtClean="0"/>
              <a:t>increasing </a:t>
            </a:r>
            <a:r>
              <a:rPr lang="en-US" dirty="0"/>
              <a:t>frequency of fires </a:t>
            </a:r>
            <a:r>
              <a:rPr lang="en-US" dirty="0" smtClean="0"/>
              <a:t>is </a:t>
            </a:r>
            <a:r>
              <a:rPr lang="en-US" dirty="0"/>
              <a:t>putting additional pressure on the </a:t>
            </a:r>
            <a:r>
              <a:rPr lang="en-US" dirty="0" smtClean="0"/>
              <a:t>rangelands  (contributing to changes </a:t>
            </a:r>
            <a:r>
              <a:rPr lang="en-US" dirty="0"/>
              <a:t>in species composition and </a:t>
            </a:r>
            <a:r>
              <a:rPr lang="en-US" dirty="0" smtClean="0"/>
              <a:t>rangeland degradation)</a:t>
            </a:r>
          </a:p>
          <a:p>
            <a:pPr lvl="1" algn="just"/>
            <a:endParaRPr lang="en-US" dirty="0"/>
          </a:p>
          <a:p>
            <a:pPr algn="just"/>
            <a:r>
              <a:rPr lang="en-US" dirty="0" smtClean="0"/>
              <a:t>Tourism: The </a:t>
            </a:r>
            <a:r>
              <a:rPr lang="en-US" dirty="0"/>
              <a:t>purpose of the ecosystem account is to measure the contribution of the ecosystem to tourism. </a:t>
            </a:r>
            <a:endParaRPr lang="en-US" dirty="0" smtClean="0"/>
          </a:p>
          <a:p>
            <a:pPr lvl="1" algn="just"/>
            <a:r>
              <a:rPr lang="en-US" dirty="0" smtClean="0"/>
              <a:t>this </a:t>
            </a:r>
            <a:r>
              <a:rPr lang="en-US" dirty="0"/>
              <a:t>can be measured in terms of days spent on wildlife tourism, either by boat (Okavango) or safari tour on land. </a:t>
            </a:r>
            <a:endParaRPr lang="en-US" dirty="0" smtClean="0"/>
          </a:p>
          <a:p>
            <a:pPr lvl="1" algn="just"/>
            <a:r>
              <a:rPr lang="en-US" dirty="0" smtClean="0"/>
              <a:t>The </a:t>
            </a:r>
            <a:r>
              <a:rPr lang="en-US" dirty="0"/>
              <a:t>various forms and types of wildlife </a:t>
            </a:r>
            <a:r>
              <a:rPr lang="en-US" dirty="0" smtClean="0"/>
              <a:t>tourism, </a:t>
            </a:r>
            <a:r>
              <a:rPr lang="en-US" dirty="0"/>
              <a:t>and the wildlife density maps can serve as ecosystem condition indicator relevant for this service</a:t>
            </a:r>
            <a:r>
              <a:rPr lang="en-US" dirty="0" smtClean="0"/>
              <a:t>.</a:t>
            </a:r>
          </a:p>
          <a:p>
            <a:pPr lvl="1" algn="just"/>
            <a:r>
              <a:rPr lang="en-US" dirty="0" smtClean="0"/>
              <a:t>In </a:t>
            </a:r>
            <a:r>
              <a:rPr lang="en-US" dirty="0"/>
              <a:t>monetary terms, the contribution of the wildlife to the tourism </a:t>
            </a:r>
            <a:r>
              <a:rPr lang="en-US" dirty="0" smtClean="0"/>
              <a:t>sector</a:t>
            </a:r>
            <a:endParaRPr lang="en-US" dirty="0"/>
          </a:p>
        </p:txBody>
      </p:sp>
      <p:sp>
        <p:nvSpPr>
          <p:cNvPr id="2" name="Title 1"/>
          <p:cNvSpPr>
            <a:spLocks noGrp="1"/>
          </p:cNvSpPr>
          <p:nvPr>
            <p:ph type="title"/>
          </p:nvPr>
        </p:nvSpPr>
        <p:spPr/>
        <p:txBody>
          <a:bodyPr>
            <a:normAutofit fontScale="90000"/>
          </a:bodyPr>
          <a:lstStyle/>
          <a:p>
            <a:pPr algn="just"/>
            <a:r>
              <a:rPr lang="en-US" b="1" dirty="0"/>
              <a:t>Potential scope </a:t>
            </a:r>
            <a:r>
              <a:rPr lang="en-US" b="1" dirty="0" smtClean="0"/>
              <a:t>…</a:t>
            </a:r>
            <a:r>
              <a:rPr lang="en-US" dirty="0"/>
              <a:t> ecosystem services to be included</a:t>
            </a:r>
            <a:endParaRPr lang="en-US" dirty="0"/>
          </a:p>
        </p:txBody>
      </p:sp>
    </p:spTree>
    <p:extLst>
      <p:ext uri="{BB962C8B-B14F-4D97-AF65-F5344CB8AC3E}">
        <p14:creationId xmlns:p14="http://schemas.microsoft.com/office/powerpoint/2010/main" val="1456673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10599" cy="4114800"/>
          </a:xfrm>
        </p:spPr>
        <p:txBody>
          <a:bodyPr>
            <a:normAutofit fontScale="77500" lnSpcReduction="20000"/>
          </a:bodyPr>
          <a:lstStyle/>
          <a:p>
            <a:pPr marL="514350" indent="-514350" algn="just">
              <a:buFont typeface="+mj-lt"/>
              <a:buAutoNum type="alphaLcPeriod"/>
            </a:pPr>
            <a:r>
              <a:rPr lang="en-US" dirty="0" smtClean="0"/>
              <a:t>Wildlife </a:t>
            </a:r>
            <a:r>
              <a:rPr lang="en-US" dirty="0"/>
              <a:t>habitat. Biodiversity is an ecosystem condition indicator. In addition, wildlife habitat is highly relevant for the tourism sector and it is also a final service in itself (since people appreciate and are willing to pay for nature conservation). </a:t>
            </a:r>
            <a:endParaRPr lang="en-US" dirty="0" smtClean="0"/>
          </a:p>
          <a:p>
            <a:pPr marL="514350" indent="-514350" algn="just">
              <a:buFont typeface="+mj-lt"/>
              <a:buAutoNum type="alphaLcPeriod"/>
            </a:pPr>
            <a:endParaRPr lang="en-US" dirty="0" smtClean="0"/>
          </a:p>
          <a:p>
            <a:pPr marL="514350" indent="-514350" algn="just">
              <a:buFont typeface="+mj-lt"/>
              <a:buAutoNum type="alphaLcPeriod"/>
            </a:pPr>
            <a:r>
              <a:rPr lang="en-US" dirty="0" smtClean="0"/>
              <a:t>Carbon </a:t>
            </a:r>
            <a:r>
              <a:rPr lang="en-US" dirty="0"/>
              <a:t>sequestration. Carbon sequestration is the only regulating service for which the capacity equals the flow (since it does not matter where carbon is captured, carbon capture is always a benefit for people given global climate </a:t>
            </a:r>
            <a:r>
              <a:rPr lang="en-US" dirty="0" smtClean="0"/>
              <a:t>change). </a:t>
            </a:r>
            <a:endParaRPr lang="en-US" dirty="0"/>
          </a:p>
          <a:p>
            <a:pPr algn="just"/>
            <a:endParaRPr lang="en-US" dirty="0"/>
          </a:p>
          <a:p>
            <a:pPr algn="just"/>
            <a:r>
              <a:rPr lang="en-US" dirty="0" smtClean="0"/>
              <a:t>Future potential services for consideration include: </a:t>
            </a:r>
            <a:endParaRPr lang="en-US" dirty="0"/>
          </a:p>
          <a:p>
            <a:pPr lvl="1" algn="just"/>
            <a:r>
              <a:rPr lang="en-US" dirty="0"/>
              <a:t>Wood </a:t>
            </a:r>
            <a:r>
              <a:rPr lang="en-US" dirty="0" smtClean="0"/>
              <a:t>production</a:t>
            </a:r>
          </a:p>
          <a:p>
            <a:pPr lvl="1" algn="just"/>
            <a:r>
              <a:rPr lang="en-US" dirty="0" smtClean="0"/>
              <a:t>Crop production</a:t>
            </a:r>
          </a:p>
          <a:p>
            <a:pPr lvl="1" algn="just"/>
            <a:r>
              <a:rPr lang="en-US" dirty="0" smtClean="0"/>
              <a:t>Air filtration </a:t>
            </a:r>
          </a:p>
          <a:p>
            <a:pPr lvl="1" algn="just"/>
            <a:r>
              <a:rPr lang="en-US" dirty="0" smtClean="0"/>
              <a:t>Water regulation</a:t>
            </a:r>
            <a:endParaRPr lang="en-US" dirty="0"/>
          </a:p>
          <a:p>
            <a:pPr algn="just"/>
            <a:endParaRPr lang="en-US" dirty="0"/>
          </a:p>
        </p:txBody>
      </p:sp>
      <p:sp>
        <p:nvSpPr>
          <p:cNvPr id="2" name="Title 1"/>
          <p:cNvSpPr>
            <a:spLocks noGrp="1"/>
          </p:cNvSpPr>
          <p:nvPr>
            <p:ph type="title"/>
          </p:nvPr>
        </p:nvSpPr>
        <p:spPr/>
        <p:txBody>
          <a:bodyPr>
            <a:normAutofit fontScale="90000"/>
          </a:bodyPr>
          <a:lstStyle/>
          <a:p>
            <a:pPr algn="just"/>
            <a:r>
              <a:rPr lang="en-US" b="1" dirty="0"/>
              <a:t>Potential scope …</a:t>
            </a:r>
            <a:r>
              <a:rPr lang="en-US" dirty="0"/>
              <a:t> ecosystem services to be included</a:t>
            </a:r>
          </a:p>
        </p:txBody>
      </p:sp>
    </p:spTree>
    <p:extLst>
      <p:ext uri="{BB962C8B-B14F-4D97-AF65-F5344CB8AC3E}">
        <p14:creationId xmlns:p14="http://schemas.microsoft.com/office/powerpoint/2010/main" val="2949675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Photos\Brenda &amp; David Maun Trip August 2013\DSCN52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819400"/>
            <a:ext cx="5319706" cy="3482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
            <a:ext cx="5077024" cy="3492643"/>
          </a:xfrm>
          <a:prstGeom prst="rect">
            <a:avLst/>
          </a:prstGeom>
        </p:spPr>
      </p:pic>
    </p:spTree>
    <p:extLst>
      <p:ext uri="{BB962C8B-B14F-4D97-AF65-F5344CB8AC3E}">
        <p14:creationId xmlns:p14="http://schemas.microsoft.com/office/powerpoint/2010/main" val="3684834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458199" cy="4190999"/>
          </a:xfrm>
        </p:spPr>
        <p:txBody>
          <a:bodyPr>
            <a:normAutofit lnSpcReduction="10000"/>
          </a:bodyPr>
          <a:lstStyle/>
          <a:p>
            <a:pPr marL="0" indent="0" algn="just">
              <a:buNone/>
            </a:pPr>
            <a:r>
              <a:rPr lang="en-US" sz="1800" dirty="0" smtClean="0"/>
              <a:t>Tentatively </a:t>
            </a:r>
            <a:r>
              <a:rPr lang="en-US" sz="1800" dirty="0"/>
              <a:t>the key variables to be included in the ecosystem account include </a:t>
            </a:r>
            <a:r>
              <a:rPr lang="en-US" sz="1800" dirty="0" smtClean="0"/>
              <a:t>inter alia:</a:t>
            </a:r>
            <a:endParaRPr lang="en-US" sz="1800" dirty="0"/>
          </a:p>
          <a:p>
            <a:pPr algn="just"/>
            <a:r>
              <a:rPr lang="en-US" sz="1800" dirty="0" smtClean="0"/>
              <a:t>Rainfall </a:t>
            </a:r>
            <a:r>
              <a:rPr lang="en-US" sz="1800" dirty="0"/>
              <a:t>(and its spatial and temporal distribution</a:t>
            </a:r>
            <a:r>
              <a:rPr lang="en-US" sz="1800" dirty="0" smtClean="0"/>
              <a:t>)</a:t>
            </a:r>
          </a:p>
          <a:p>
            <a:pPr lvl="1" algn="just"/>
            <a:r>
              <a:rPr lang="en-US" sz="1800" dirty="0" smtClean="0"/>
              <a:t>Since </a:t>
            </a:r>
            <a:r>
              <a:rPr lang="en-US" sz="1800" dirty="0"/>
              <a:t>water is a key constraint to ecosystem productivity, rain is a key indicator determining ecosystem services </a:t>
            </a:r>
            <a:r>
              <a:rPr lang="en-US" sz="1800" dirty="0" smtClean="0"/>
              <a:t>supply </a:t>
            </a:r>
          </a:p>
          <a:p>
            <a:pPr algn="just"/>
            <a:r>
              <a:rPr lang="en-US" sz="1800" dirty="0" smtClean="0"/>
              <a:t>Land cover</a:t>
            </a:r>
          </a:p>
          <a:p>
            <a:pPr lvl="1" algn="just"/>
            <a:r>
              <a:rPr lang="en-US" sz="1800" dirty="0" smtClean="0"/>
              <a:t>A </a:t>
            </a:r>
            <a:r>
              <a:rPr lang="en-US" sz="1800" dirty="0"/>
              <a:t>land cover </a:t>
            </a:r>
            <a:r>
              <a:rPr lang="en-US" sz="1800" dirty="0" smtClean="0"/>
              <a:t>map has been produced  </a:t>
            </a:r>
            <a:r>
              <a:rPr lang="en-US" sz="1800" dirty="0"/>
              <a:t>(completed for the country with the exception of Central District) </a:t>
            </a:r>
            <a:endParaRPr lang="en-US" sz="1800" dirty="0" smtClean="0"/>
          </a:p>
          <a:p>
            <a:pPr algn="just"/>
            <a:r>
              <a:rPr lang="en-US" sz="1800" dirty="0" smtClean="0"/>
              <a:t>Soil type</a:t>
            </a:r>
          </a:p>
          <a:p>
            <a:pPr lvl="1" algn="just"/>
            <a:r>
              <a:rPr lang="en-US" sz="1800" dirty="0" smtClean="0"/>
              <a:t>Soil </a:t>
            </a:r>
            <a:r>
              <a:rPr lang="en-US" sz="1800" dirty="0"/>
              <a:t>maps are available for Botswana and are an indicator for ecosystem </a:t>
            </a:r>
            <a:r>
              <a:rPr lang="en-US" sz="1800" dirty="0" smtClean="0"/>
              <a:t>conditions, </a:t>
            </a:r>
            <a:r>
              <a:rPr lang="en-US" sz="1800" dirty="0"/>
              <a:t>affecting soil organic matter contents, infiltration rates, </a:t>
            </a:r>
            <a:r>
              <a:rPr lang="en-US" sz="1800" dirty="0" err="1" smtClean="0"/>
              <a:t>etc</a:t>
            </a:r>
            <a:r>
              <a:rPr lang="en-US" sz="1800" dirty="0" smtClean="0"/>
              <a:t> </a:t>
            </a:r>
          </a:p>
          <a:p>
            <a:pPr algn="just"/>
            <a:r>
              <a:rPr lang="en-US" sz="1800" dirty="0"/>
              <a:t>Species composition</a:t>
            </a:r>
          </a:p>
          <a:p>
            <a:pPr lvl="1" algn="just"/>
            <a:r>
              <a:rPr lang="en-US" sz="1800" dirty="0" smtClean="0"/>
              <a:t>Dominant </a:t>
            </a:r>
            <a:r>
              <a:rPr lang="en-US" sz="1800" dirty="0"/>
              <a:t>species, both in the grass layer and in the tree </a:t>
            </a:r>
            <a:r>
              <a:rPr lang="en-US" sz="1800" dirty="0" smtClean="0"/>
              <a:t>layer</a:t>
            </a:r>
            <a:endParaRPr lang="en-US" sz="1800" dirty="0"/>
          </a:p>
        </p:txBody>
      </p:sp>
      <p:sp>
        <p:nvSpPr>
          <p:cNvPr id="2" name="Title 1"/>
          <p:cNvSpPr>
            <a:spLocks noGrp="1"/>
          </p:cNvSpPr>
          <p:nvPr>
            <p:ph type="title"/>
          </p:nvPr>
        </p:nvSpPr>
        <p:spPr/>
        <p:txBody>
          <a:bodyPr>
            <a:normAutofit fontScale="90000"/>
          </a:bodyPr>
          <a:lstStyle/>
          <a:p>
            <a:pPr algn="just"/>
            <a:r>
              <a:rPr lang="en-US" b="1" dirty="0"/>
              <a:t>Potential scope </a:t>
            </a:r>
            <a:r>
              <a:rPr lang="en-US" b="1" dirty="0" smtClean="0"/>
              <a:t>…</a:t>
            </a:r>
            <a:r>
              <a:rPr lang="en-US" dirty="0"/>
              <a:t>ecosystem properties to be addressed </a:t>
            </a:r>
          </a:p>
        </p:txBody>
      </p:sp>
    </p:spTree>
    <p:extLst>
      <p:ext uri="{BB962C8B-B14F-4D97-AF65-F5344CB8AC3E}">
        <p14:creationId xmlns:p14="http://schemas.microsoft.com/office/powerpoint/2010/main" val="3817268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10599" cy="4419600"/>
          </a:xfrm>
        </p:spPr>
        <p:txBody>
          <a:bodyPr>
            <a:normAutofit/>
          </a:bodyPr>
          <a:lstStyle/>
          <a:p>
            <a:pPr algn="just"/>
            <a:r>
              <a:rPr lang="en-US" sz="1800" dirty="0" smtClean="0"/>
              <a:t>Rain </a:t>
            </a:r>
            <a:r>
              <a:rPr lang="en-US" sz="1800" dirty="0"/>
              <a:t>Use </a:t>
            </a:r>
            <a:r>
              <a:rPr lang="en-US" sz="1800" dirty="0" smtClean="0"/>
              <a:t>Efficiency</a:t>
            </a:r>
            <a:endParaRPr lang="en-US" sz="1800" dirty="0"/>
          </a:p>
          <a:p>
            <a:pPr lvl="1" algn="just"/>
            <a:r>
              <a:rPr lang="en-US" sz="1800" dirty="0"/>
              <a:t>Rain Use Efficiency </a:t>
            </a:r>
            <a:r>
              <a:rPr lang="en-US" sz="1800" dirty="0" smtClean="0"/>
              <a:t>- </a:t>
            </a:r>
            <a:r>
              <a:rPr lang="en-US" sz="1800" dirty="0"/>
              <a:t>expresses how efficient vegetation uses rainfall for the production of </a:t>
            </a:r>
            <a:r>
              <a:rPr lang="en-US" sz="1800" dirty="0" smtClean="0"/>
              <a:t>biomass can be used in order to understand the status of rangelands </a:t>
            </a:r>
          </a:p>
          <a:p>
            <a:pPr algn="just"/>
            <a:r>
              <a:rPr lang="en-US" sz="1800" dirty="0" smtClean="0"/>
              <a:t>Carbon stock</a:t>
            </a:r>
          </a:p>
          <a:p>
            <a:pPr lvl="1" algn="just"/>
            <a:r>
              <a:rPr lang="en-US" sz="1800" dirty="0" smtClean="0"/>
              <a:t>Carbon </a:t>
            </a:r>
            <a:r>
              <a:rPr lang="en-US" sz="1800" dirty="0"/>
              <a:t>stock is an indicator for degradation status, and is linked to the services of grass production for livestock, wood production and carbon </a:t>
            </a:r>
            <a:r>
              <a:rPr lang="en-US" sz="1800" dirty="0" smtClean="0"/>
              <a:t>sequestration</a:t>
            </a:r>
            <a:endParaRPr lang="en-US" sz="1800" dirty="0"/>
          </a:p>
          <a:p>
            <a:pPr algn="just"/>
            <a:r>
              <a:rPr lang="en-US" sz="1800" dirty="0"/>
              <a:t>Soil organic Matter</a:t>
            </a:r>
          </a:p>
          <a:p>
            <a:pPr lvl="1" algn="just"/>
            <a:r>
              <a:rPr lang="en-US" sz="1800" dirty="0"/>
              <a:t>Soil organic matter </a:t>
            </a:r>
            <a:r>
              <a:rPr lang="en-US" sz="1800" dirty="0" smtClean="0"/>
              <a:t>is </a:t>
            </a:r>
            <a:r>
              <a:rPr lang="en-US" sz="1800" dirty="0"/>
              <a:t>correlated with soil carbon, and is an indicator of soil </a:t>
            </a:r>
            <a:r>
              <a:rPr lang="en-US" sz="1800" dirty="0" smtClean="0"/>
              <a:t>fertility and </a:t>
            </a:r>
            <a:r>
              <a:rPr lang="en-US" sz="1800" dirty="0"/>
              <a:t>it may also be correlated with low infiltration rates and low water holding capacity of the </a:t>
            </a:r>
            <a:r>
              <a:rPr lang="en-US" sz="1800" dirty="0" smtClean="0"/>
              <a:t>soil </a:t>
            </a:r>
            <a:endParaRPr lang="en-US" sz="1800" dirty="0"/>
          </a:p>
          <a:p>
            <a:pPr algn="just"/>
            <a:r>
              <a:rPr lang="en-US" sz="1800" dirty="0"/>
              <a:t>Fire risk</a:t>
            </a:r>
          </a:p>
          <a:p>
            <a:pPr lvl="1" algn="just"/>
            <a:r>
              <a:rPr lang="en-US" sz="1800" dirty="0"/>
              <a:t>fire occurrence / risk </a:t>
            </a:r>
            <a:r>
              <a:rPr lang="en-US" sz="1800" dirty="0" smtClean="0"/>
              <a:t>mapped building </a:t>
            </a:r>
            <a:r>
              <a:rPr lang="en-US" sz="1800" dirty="0"/>
              <a:t>upon existing </a:t>
            </a:r>
            <a:r>
              <a:rPr lang="en-US" sz="1800" dirty="0" smtClean="0"/>
              <a:t>datasets</a:t>
            </a:r>
            <a:endParaRPr lang="en-US" dirty="0"/>
          </a:p>
        </p:txBody>
      </p:sp>
      <p:sp>
        <p:nvSpPr>
          <p:cNvPr id="2" name="Title 1"/>
          <p:cNvSpPr>
            <a:spLocks noGrp="1"/>
          </p:cNvSpPr>
          <p:nvPr>
            <p:ph type="title"/>
          </p:nvPr>
        </p:nvSpPr>
        <p:spPr/>
        <p:txBody>
          <a:bodyPr>
            <a:normAutofit fontScale="90000"/>
          </a:bodyPr>
          <a:lstStyle/>
          <a:p>
            <a:pPr algn="just"/>
            <a:r>
              <a:rPr lang="en-US" b="1" dirty="0"/>
              <a:t>Potential scope …</a:t>
            </a:r>
            <a:r>
              <a:rPr lang="en-US" dirty="0"/>
              <a:t>ecosystem properties to be addressed </a:t>
            </a:r>
          </a:p>
        </p:txBody>
      </p:sp>
    </p:spTree>
    <p:extLst>
      <p:ext uri="{BB962C8B-B14F-4D97-AF65-F5344CB8AC3E}">
        <p14:creationId xmlns:p14="http://schemas.microsoft.com/office/powerpoint/2010/main" val="106894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b="1" dirty="0" smtClean="0"/>
              <a:t>Vision</a:t>
            </a:r>
          </a:p>
          <a:p>
            <a:pPr marL="457200" lvl="1" indent="0" algn="just">
              <a:buNone/>
            </a:pPr>
            <a:r>
              <a:rPr lang="en-GB" b="1" dirty="0" smtClean="0"/>
              <a:t>By </a:t>
            </a:r>
            <a:r>
              <a:rPr lang="en-GB" b="1" dirty="0"/>
              <a:t>2025, ecosystem, species and genetic diversity is valued, protected, and used sustainably and equitably, through the involvement of all sectors of society and the provision of sufficient resources for its sound management</a:t>
            </a:r>
            <a:endParaRPr lang="en-US" dirty="0"/>
          </a:p>
        </p:txBody>
      </p:sp>
      <p:sp>
        <p:nvSpPr>
          <p:cNvPr id="2" name="Title 1"/>
          <p:cNvSpPr>
            <a:spLocks noGrp="1"/>
          </p:cNvSpPr>
          <p:nvPr>
            <p:ph type="title"/>
          </p:nvPr>
        </p:nvSpPr>
        <p:spPr/>
        <p:txBody>
          <a:bodyPr/>
          <a:lstStyle/>
          <a:p>
            <a:pPr algn="just"/>
            <a:r>
              <a:rPr lang="en-US" dirty="0" smtClean="0"/>
              <a:t>Key </a:t>
            </a:r>
            <a:r>
              <a:rPr lang="en-US" dirty="0" smtClean="0"/>
              <a:t>element </a:t>
            </a:r>
            <a:r>
              <a:rPr lang="en-US" dirty="0" smtClean="0"/>
              <a:t>of NBSAP </a:t>
            </a:r>
            <a:endParaRPr lang="en-US" dirty="0"/>
          </a:p>
        </p:txBody>
      </p:sp>
    </p:spTree>
    <p:extLst>
      <p:ext uri="{BB962C8B-B14F-4D97-AF65-F5344CB8AC3E}">
        <p14:creationId xmlns:p14="http://schemas.microsoft.com/office/powerpoint/2010/main" val="1829312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600"/>
            <a:ext cx="8534400" cy="4114800"/>
          </a:xfrm>
        </p:spPr>
        <p:txBody>
          <a:bodyPr>
            <a:normAutofit fontScale="77500" lnSpcReduction="20000"/>
          </a:bodyPr>
          <a:lstStyle/>
          <a:p>
            <a:pPr marL="514350" indent="-514350" algn="just">
              <a:buFont typeface="+mj-lt"/>
              <a:buAutoNum type="arabicPeriod"/>
            </a:pPr>
            <a:r>
              <a:rPr lang="en-US" dirty="0"/>
              <a:t>Need for long-term vision and commitment. </a:t>
            </a:r>
            <a:r>
              <a:rPr lang="en-US" dirty="0" smtClean="0"/>
              <a:t> The main </a:t>
            </a:r>
            <a:r>
              <a:rPr lang="en-US" dirty="0"/>
              <a:t>added value that the accounts provide is providing the possibility to compare ecosystem capital between years, and the quality, resolution, coverage and accuracy of the accounts will increase over time as a function of the experiences to be gained. This long-term commitment should </a:t>
            </a:r>
            <a:r>
              <a:rPr lang="en-US" dirty="0" smtClean="0"/>
              <a:t>ensure </a:t>
            </a:r>
            <a:r>
              <a:rPr lang="en-US" dirty="0"/>
              <a:t>that budget for developing the accounts is made available for a certain time </a:t>
            </a:r>
            <a:r>
              <a:rPr lang="en-US" dirty="0" smtClean="0"/>
              <a:t>period</a:t>
            </a:r>
            <a:endParaRPr lang="en-US" dirty="0"/>
          </a:p>
          <a:p>
            <a:pPr marL="514350" indent="-514350" algn="just">
              <a:buFont typeface="+mj-lt"/>
              <a:buAutoNum type="arabicPeriod"/>
            </a:pPr>
            <a:r>
              <a:rPr lang="en-US" dirty="0" smtClean="0"/>
              <a:t>Need </a:t>
            </a:r>
            <a:r>
              <a:rPr lang="en-US" dirty="0"/>
              <a:t>for capacity building. </a:t>
            </a:r>
            <a:r>
              <a:rPr lang="en-US" dirty="0" smtClean="0"/>
              <a:t>In the </a:t>
            </a:r>
            <a:r>
              <a:rPr lang="en-US" dirty="0"/>
              <a:t>field of ecosystem accounting including the spatial </a:t>
            </a:r>
            <a:r>
              <a:rPr lang="en-US" dirty="0" err="1"/>
              <a:t>modelling</a:t>
            </a:r>
            <a:r>
              <a:rPr lang="en-US" dirty="0"/>
              <a:t> part, the valuation, and the linking of the accounts to the national accounts. </a:t>
            </a:r>
            <a:endParaRPr lang="en-US" dirty="0" smtClean="0"/>
          </a:p>
          <a:p>
            <a:pPr marL="514350" indent="-514350" algn="just">
              <a:buFont typeface="+mj-lt"/>
              <a:buAutoNum type="arabicPeriod"/>
            </a:pPr>
            <a:r>
              <a:rPr lang="en-US" dirty="0" smtClean="0"/>
              <a:t>Need </a:t>
            </a:r>
            <a:r>
              <a:rPr lang="en-US" dirty="0"/>
              <a:t>for external technical assistance</a:t>
            </a:r>
            <a:r>
              <a:rPr lang="en-US" dirty="0" smtClean="0"/>
              <a:t>. At  </a:t>
            </a:r>
            <a:r>
              <a:rPr lang="en-US" dirty="0"/>
              <a:t>the same time there is a need to </a:t>
            </a:r>
            <a:r>
              <a:rPr lang="en-US" dirty="0" err="1"/>
              <a:t>institutionalise</a:t>
            </a:r>
            <a:r>
              <a:rPr lang="en-US" dirty="0"/>
              <a:t> the developments and maintenance of the accounts, independent of temporary project funding. </a:t>
            </a:r>
          </a:p>
          <a:p>
            <a:pPr marL="514350" indent="-514350" algn="just">
              <a:buFont typeface="+mj-lt"/>
              <a:buAutoNum type="arabicPeriod"/>
            </a:pPr>
            <a:r>
              <a:rPr lang="en-US" dirty="0" smtClean="0"/>
              <a:t>Need </a:t>
            </a:r>
            <a:r>
              <a:rPr lang="en-US" dirty="0"/>
              <a:t>to address high staff turn-over. </a:t>
            </a:r>
            <a:r>
              <a:rPr lang="en-US" dirty="0" smtClean="0"/>
              <a:t> A </a:t>
            </a:r>
            <a:r>
              <a:rPr lang="en-US" dirty="0"/>
              <a:t>need to consider incentives for staff to stay on for a sustained period. It also means that it would be prudent to train a number of </a:t>
            </a:r>
            <a:r>
              <a:rPr lang="en-US" dirty="0" smtClean="0"/>
              <a:t>staff as back up</a:t>
            </a:r>
            <a:endParaRPr lang="en-US" dirty="0"/>
          </a:p>
        </p:txBody>
      </p:sp>
      <p:sp>
        <p:nvSpPr>
          <p:cNvPr id="2" name="Title 1"/>
          <p:cNvSpPr>
            <a:spLocks noGrp="1"/>
          </p:cNvSpPr>
          <p:nvPr>
            <p:ph type="title"/>
          </p:nvPr>
        </p:nvSpPr>
        <p:spPr/>
        <p:txBody>
          <a:bodyPr>
            <a:normAutofit fontScale="90000"/>
          </a:bodyPr>
          <a:lstStyle/>
          <a:p>
            <a:pPr algn="just"/>
            <a:r>
              <a:rPr lang="en-US" dirty="0"/>
              <a:t>Institutional </a:t>
            </a:r>
            <a:r>
              <a:rPr lang="en-US" dirty="0" smtClean="0"/>
              <a:t>setup for </a:t>
            </a:r>
            <a:r>
              <a:rPr lang="en-US" dirty="0"/>
              <a:t>Ecosystem </a:t>
            </a:r>
            <a:r>
              <a:rPr lang="en-US" dirty="0" smtClean="0"/>
              <a:t>Accounts</a:t>
            </a:r>
            <a:endParaRPr lang="en-US" dirty="0"/>
          </a:p>
        </p:txBody>
      </p:sp>
    </p:spTree>
    <p:extLst>
      <p:ext uri="{BB962C8B-B14F-4D97-AF65-F5344CB8AC3E}">
        <p14:creationId xmlns:p14="http://schemas.microsoft.com/office/powerpoint/2010/main" val="2990169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10599" cy="4495800"/>
          </a:xfrm>
        </p:spPr>
        <p:txBody>
          <a:bodyPr>
            <a:normAutofit fontScale="92500" lnSpcReduction="10000"/>
          </a:bodyPr>
          <a:lstStyle/>
          <a:p>
            <a:pPr algn="just"/>
            <a:r>
              <a:rPr lang="en-US" dirty="0" smtClean="0"/>
              <a:t>Point of entry</a:t>
            </a:r>
          </a:p>
          <a:p>
            <a:pPr lvl="1" algn="just"/>
            <a:r>
              <a:rPr lang="en-US" dirty="0"/>
              <a:t>T</a:t>
            </a:r>
            <a:r>
              <a:rPr lang="en-US" dirty="0" smtClean="0"/>
              <a:t>he </a:t>
            </a:r>
            <a:r>
              <a:rPr lang="en-US" dirty="0"/>
              <a:t>ecosystem accounting component, in the view of the potential of the ecosystem accounts to provide information on the economic benefits generated by ecosystems, and to which sectors they contribute, as well as the analysis of trends in ecosystem condition</a:t>
            </a:r>
            <a:r>
              <a:rPr lang="en-US" dirty="0" smtClean="0"/>
              <a:t>.</a:t>
            </a:r>
          </a:p>
          <a:p>
            <a:pPr lvl="1" algn="just"/>
            <a:r>
              <a:rPr lang="en-US" dirty="0" smtClean="0"/>
              <a:t>This </a:t>
            </a:r>
            <a:r>
              <a:rPr lang="en-US" dirty="0"/>
              <a:t>could be supportive to the analysis of funding opportunities and needs for biodiversity in Botswana. </a:t>
            </a:r>
            <a:endParaRPr lang="en-US" dirty="0" smtClean="0"/>
          </a:p>
          <a:p>
            <a:pPr lvl="1" algn="just"/>
            <a:r>
              <a:rPr lang="en-US" dirty="0" smtClean="0"/>
              <a:t>Making </a:t>
            </a:r>
            <a:r>
              <a:rPr lang="en-US" dirty="0"/>
              <a:t>additional data available for the ecosystem accounts, in particular on biodiversity. </a:t>
            </a:r>
            <a:endParaRPr lang="en-US" dirty="0" smtClean="0"/>
          </a:p>
          <a:p>
            <a:pPr lvl="1" algn="just"/>
            <a:r>
              <a:rPr lang="en-US" dirty="0" smtClean="0"/>
              <a:t>Discussion (DEA</a:t>
            </a:r>
            <a:r>
              <a:rPr lang="en-US" dirty="0"/>
              <a:t>, </a:t>
            </a:r>
            <a:r>
              <a:rPr lang="en-US" dirty="0" smtClean="0"/>
              <a:t>UNDP, WAVES </a:t>
            </a:r>
            <a:r>
              <a:rPr lang="en-US" dirty="0"/>
              <a:t>Botswana and </a:t>
            </a:r>
            <a:r>
              <a:rPr lang="en-US" dirty="0" smtClean="0"/>
              <a:t>MFDP) on going for BIOFIN to focus </a:t>
            </a:r>
            <a:r>
              <a:rPr lang="en-US" dirty="0"/>
              <a:t>on the same area as the WAVES Botswana ecosystem accounts in view of the synergies between the </a:t>
            </a:r>
            <a:r>
              <a:rPr lang="en-US" dirty="0" smtClean="0"/>
              <a:t>projects</a:t>
            </a:r>
            <a:endParaRPr lang="en-US" dirty="0"/>
          </a:p>
        </p:txBody>
      </p:sp>
      <p:sp>
        <p:nvSpPr>
          <p:cNvPr id="2" name="Title 1"/>
          <p:cNvSpPr>
            <a:spLocks noGrp="1"/>
          </p:cNvSpPr>
          <p:nvPr>
            <p:ph type="title"/>
          </p:nvPr>
        </p:nvSpPr>
        <p:spPr/>
        <p:txBody>
          <a:bodyPr>
            <a:normAutofit fontScale="90000"/>
          </a:bodyPr>
          <a:lstStyle/>
          <a:p>
            <a:pPr algn="just"/>
            <a:r>
              <a:rPr lang="en-US" b="1" dirty="0"/>
              <a:t>Linking up with </a:t>
            </a:r>
            <a:r>
              <a:rPr lang="en-US" b="1" dirty="0" smtClean="0"/>
              <a:t>BIOFIN</a:t>
            </a:r>
            <a:r>
              <a:rPr lang="en-US" dirty="0" smtClean="0"/>
              <a:t> </a:t>
            </a:r>
            <a:r>
              <a:rPr lang="en-US" b="1" dirty="0" smtClean="0"/>
              <a:t>as</a:t>
            </a:r>
            <a:r>
              <a:rPr lang="en-US" dirty="0" smtClean="0"/>
              <a:t> </a:t>
            </a:r>
            <a:r>
              <a:rPr lang="en-US" b="1" dirty="0" smtClean="0"/>
              <a:t>an</a:t>
            </a:r>
            <a:r>
              <a:rPr lang="en-US" dirty="0" smtClean="0"/>
              <a:t> </a:t>
            </a:r>
            <a:r>
              <a:rPr lang="en-US" b="1" dirty="0" smtClean="0"/>
              <a:t>existing initiatives </a:t>
            </a:r>
            <a:endParaRPr lang="en-US" b="1" dirty="0"/>
          </a:p>
        </p:txBody>
      </p:sp>
    </p:spTree>
    <p:extLst>
      <p:ext uri="{BB962C8B-B14F-4D97-AF65-F5344CB8AC3E}">
        <p14:creationId xmlns:p14="http://schemas.microsoft.com/office/powerpoint/2010/main" val="91103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3152" t="39642" r="42253" b="25045"/>
          <a:stretch/>
        </p:blipFill>
        <p:spPr>
          <a:xfrm>
            <a:off x="3797650" y="4506097"/>
            <a:ext cx="3039762" cy="2351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130" y="4494366"/>
            <a:ext cx="2627869" cy="23636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11" y="0"/>
            <a:ext cx="3093289" cy="239721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14335"/>
            <a:ext cx="3805937" cy="237635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9230" y="2368378"/>
            <a:ext cx="2858531" cy="2143898"/>
          </a:xfrm>
          <a:prstGeom prst="rect">
            <a:avLst/>
          </a:prstGeom>
        </p:spPr>
      </p:pic>
      <p:pic>
        <p:nvPicPr>
          <p:cNvPr id="8" name="Content Placeholder 7"/>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6073774" y="2380735"/>
            <a:ext cx="3070226" cy="2139050"/>
          </a:xfr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103374"/>
            <a:ext cx="3244248" cy="2419153"/>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1" r="45578" b="35911"/>
          <a:stretch/>
        </p:blipFill>
        <p:spPr>
          <a:xfrm>
            <a:off x="3244248" y="-8237"/>
            <a:ext cx="2794086" cy="2430162"/>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8237"/>
            <a:ext cx="3244248" cy="212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75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0"/>
            <a:ext cx="8839199" cy="4343400"/>
          </a:xfrm>
        </p:spPr>
        <p:txBody>
          <a:bodyPr>
            <a:normAutofit lnSpcReduction="10000"/>
          </a:bodyPr>
          <a:lstStyle/>
          <a:p>
            <a:pPr algn="just"/>
            <a:r>
              <a:rPr lang="en-GB" dirty="0" smtClean="0"/>
              <a:t>BIOFIN seeks to </a:t>
            </a:r>
            <a:r>
              <a:rPr lang="en-GB" dirty="0"/>
              <a:t>address the biodiversity finance challenge by building a sound business case for increased investments in the conservation and sustainable management of ecosystems and biodiversity.</a:t>
            </a:r>
            <a:r>
              <a:rPr lang="en-ZA" dirty="0"/>
              <a:t> </a:t>
            </a:r>
            <a:endParaRPr lang="en-ZA" dirty="0" smtClean="0"/>
          </a:p>
          <a:p>
            <a:pPr lvl="1" algn="just"/>
            <a:r>
              <a:rPr lang="en-ZA" dirty="0" smtClean="0"/>
              <a:t>This </a:t>
            </a:r>
            <a:r>
              <a:rPr lang="en-ZA" dirty="0"/>
              <a:t>entails </a:t>
            </a:r>
            <a:r>
              <a:rPr lang="en-GB" dirty="0"/>
              <a:t>development and piloting of </a:t>
            </a:r>
            <a:r>
              <a:rPr lang="en-ZA" dirty="0"/>
              <a:t>a methodology for quantifying the biodiversity finance gap at the national level. </a:t>
            </a:r>
            <a:endParaRPr lang="en-ZA" dirty="0" smtClean="0"/>
          </a:p>
          <a:p>
            <a:pPr lvl="1" algn="just"/>
            <a:r>
              <a:rPr lang="en-ZA" dirty="0" smtClean="0"/>
              <a:t>The </a:t>
            </a:r>
            <a:r>
              <a:rPr lang="en-ZA" dirty="0"/>
              <a:t>purpose of the methodology is to </a:t>
            </a:r>
            <a:r>
              <a:rPr lang="en-GB" dirty="0"/>
              <a:t>improve cost-effectiveness through mainstreaming of biodiversity into national development and </a:t>
            </a:r>
            <a:r>
              <a:rPr lang="en-GB" dirty="0" err="1"/>
              <a:t>sectoral</a:t>
            </a:r>
            <a:r>
              <a:rPr lang="en-GB" dirty="0"/>
              <a:t> planning, and for development of comprehensive national resource mobilising strategies.</a:t>
            </a:r>
            <a:endParaRPr lang="en-US" dirty="0"/>
          </a:p>
          <a:p>
            <a:pPr lvl="1" algn="just"/>
            <a:endParaRPr lang="en-US" dirty="0"/>
          </a:p>
        </p:txBody>
      </p:sp>
      <p:sp>
        <p:nvSpPr>
          <p:cNvPr id="2" name="Title 1"/>
          <p:cNvSpPr>
            <a:spLocks noGrp="1"/>
          </p:cNvSpPr>
          <p:nvPr>
            <p:ph type="title"/>
          </p:nvPr>
        </p:nvSpPr>
        <p:spPr/>
        <p:txBody>
          <a:bodyPr>
            <a:normAutofit fontScale="90000"/>
          </a:bodyPr>
          <a:lstStyle/>
          <a:p>
            <a:pPr algn="just"/>
            <a:r>
              <a:rPr lang="en-GB" dirty="0"/>
              <a:t>Biodiversity Finance Initiative (BIOFIN), </a:t>
            </a:r>
            <a:endParaRPr lang="en-US" dirty="0"/>
          </a:p>
        </p:txBody>
      </p:sp>
    </p:spTree>
    <p:extLst>
      <p:ext uri="{BB962C8B-B14F-4D97-AF65-F5344CB8AC3E}">
        <p14:creationId xmlns:p14="http://schemas.microsoft.com/office/powerpoint/2010/main" val="2698772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133600"/>
            <a:ext cx="8762999" cy="4343400"/>
          </a:xfrm>
        </p:spPr>
        <p:txBody>
          <a:bodyPr>
            <a:normAutofit/>
          </a:bodyPr>
          <a:lstStyle/>
          <a:p>
            <a:pPr algn="just"/>
            <a:r>
              <a:rPr lang="en-ZA" dirty="0" smtClean="0"/>
              <a:t>Effective implementation of the NBSAP as </a:t>
            </a:r>
            <a:r>
              <a:rPr lang="en-ZA" dirty="0"/>
              <a:t>the overarching </a:t>
            </a:r>
            <a:r>
              <a:rPr lang="en-ZA" dirty="0" smtClean="0"/>
              <a:t>biodiversity management </a:t>
            </a:r>
            <a:r>
              <a:rPr lang="en-ZA" dirty="0"/>
              <a:t>tool at the national </a:t>
            </a:r>
            <a:r>
              <a:rPr lang="en-ZA" dirty="0" smtClean="0"/>
              <a:t>level </a:t>
            </a:r>
            <a:r>
              <a:rPr lang="en-ZA" dirty="0"/>
              <a:t>requires </a:t>
            </a:r>
            <a:endParaRPr lang="en-ZA" dirty="0" smtClean="0"/>
          </a:p>
          <a:p>
            <a:pPr lvl="1" algn="just"/>
            <a:r>
              <a:rPr lang="en-ZA" dirty="0" smtClean="0"/>
              <a:t>Innovative sources </a:t>
            </a:r>
            <a:r>
              <a:rPr lang="en-ZA" dirty="0"/>
              <a:t>of funding for biodiversity management that can be sustained over the long term, </a:t>
            </a:r>
            <a:r>
              <a:rPr lang="en-ZA" dirty="0" smtClean="0"/>
              <a:t>in light of competing national development </a:t>
            </a:r>
            <a:r>
              <a:rPr lang="en-ZA" dirty="0"/>
              <a:t>priorities </a:t>
            </a:r>
            <a:endParaRPr lang="en-ZA" dirty="0" smtClean="0"/>
          </a:p>
          <a:p>
            <a:pPr lvl="1" algn="just"/>
            <a:r>
              <a:rPr lang="en-ZA" dirty="0" smtClean="0"/>
              <a:t>Detailed national </a:t>
            </a:r>
            <a:r>
              <a:rPr lang="en-ZA" dirty="0"/>
              <a:t>level biodiversity finance assessments to provide more robust information on the biodiversity finance gap and explore opportunities for resource </a:t>
            </a:r>
            <a:r>
              <a:rPr lang="en-ZA" dirty="0" smtClean="0"/>
              <a:t>mobilisation</a:t>
            </a:r>
            <a:r>
              <a:rPr lang="en-ZA" dirty="0"/>
              <a:t> </a:t>
            </a:r>
            <a:r>
              <a:rPr lang="en-ZA" dirty="0" smtClean="0"/>
              <a:t>so as to </a:t>
            </a:r>
            <a:r>
              <a:rPr lang="en-ZA" dirty="0"/>
              <a:t>effectively utilize existing sources of finance and identify new innovative financing </a:t>
            </a:r>
            <a:r>
              <a:rPr lang="en-ZA" dirty="0" smtClean="0"/>
              <a:t>mechanisms</a:t>
            </a:r>
            <a:endParaRPr lang="en-US" dirty="0"/>
          </a:p>
        </p:txBody>
      </p:sp>
      <p:sp>
        <p:nvSpPr>
          <p:cNvPr id="2" name="Title 1"/>
          <p:cNvSpPr>
            <a:spLocks noGrp="1"/>
          </p:cNvSpPr>
          <p:nvPr>
            <p:ph type="title"/>
          </p:nvPr>
        </p:nvSpPr>
        <p:spPr/>
        <p:txBody>
          <a:bodyPr/>
          <a:lstStyle/>
          <a:p>
            <a:pPr algn="just"/>
            <a:r>
              <a:rPr lang="en-US" dirty="0" smtClean="0"/>
              <a:t>BIOFIN &amp; NBSAP </a:t>
            </a:r>
            <a:endParaRPr lang="en-US" dirty="0"/>
          </a:p>
        </p:txBody>
      </p:sp>
    </p:spTree>
    <p:extLst>
      <p:ext uri="{BB962C8B-B14F-4D97-AF65-F5344CB8AC3E}">
        <p14:creationId xmlns:p14="http://schemas.microsoft.com/office/powerpoint/2010/main" val="2981020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686799" cy="4114800"/>
          </a:xfrm>
        </p:spPr>
        <p:txBody>
          <a:bodyPr>
            <a:normAutofit fontScale="85000" lnSpcReduction="20000"/>
          </a:bodyPr>
          <a:lstStyle/>
          <a:p>
            <a:pPr marL="0" indent="0" algn="just">
              <a:buNone/>
            </a:pPr>
            <a:r>
              <a:rPr lang="en-GB" b="1" dirty="0" smtClean="0"/>
              <a:t>Achievements:</a:t>
            </a:r>
            <a:endParaRPr lang="en-US" dirty="0"/>
          </a:p>
          <a:p>
            <a:pPr marL="0" indent="0" algn="just">
              <a:buNone/>
            </a:pPr>
            <a:r>
              <a:rPr lang="en-GB" dirty="0"/>
              <a:t> </a:t>
            </a:r>
            <a:endParaRPr lang="en-US" dirty="0"/>
          </a:p>
          <a:p>
            <a:pPr lvl="0" algn="just"/>
            <a:r>
              <a:rPr lang="en-ZA" dirty="0"/>
              <a:t>Setting up of the BIOFIN Country Team – Project Lead, Project Management Officer.</a:t>
            </a:r>
            <a:endParaRPr lang="en-US" dirty="0"/>
          </a:p>
          <a:p>
            <a:pPr lvl="0" algn="just"/>
            <a:r>
              <a:rPr lang="en-ZA" dirty="0"/>
              <a:t>Consultations with the Project Steering </a:t>
            </a:r>
            <a:r>
              <a:rPr lang="en-ZA" dirty="0" smtClean="0"/>
              <a:t>Committee (NBDA) </a:t>
            </a:r>
            <a:r>
              <a:rPr lang="en-ZA" dirty="0"/>
              <a:t>– formal introduction of the initiative to the committee was done on the 15</a:t>
            </a:r>
            <a:r>
              <a:rPr lang="en-ZA" baseline="30000" dirty="0"/>
              <a:t>th</a:t>
            </a:r>
            <a:r>
              <a:rPr lang="en-ZA" dirty="0"/>
              <a:t> July 2013.</a:t>
            </a:r>
            <a:endParaRPr lang="en-US" dirty="0"/>
          </a:p>
          <a:p>
            <a:pPr lvl="0" algn="just"/>
            <a:r>
              <a:rPr lang="en-ZA" dirty="0"/>
              <a:t>Implementation plans and methodologies </a:t>
            </a:r>
            <a:r>
              <a:rPr lang="en-ZA" dirty="0" smtClean="0"/>
              <a:t>drafted</a:t>
            </a:r>
            <a:r>
              <a:rPr lang="en-ZA" dirty="0"/>
              <a:t>.</a:t>
            </a:r>
            <a:endParaRPr lang="en-US" dirty="0"/>
          </a:p>
          <a:p>
            <a:pPr lvl="0" algn="just"/>
            <a:r>
              <a:rPr lang="en-ZA" dirty="0"/>
              <a:t>Recruitment of other experts to support the Team </a:t>
            </a:r>
            <a:r>
              <a:rPr lang="en-ZA" dirty="0" smtClean="0"/>
              <a:t> </a:t>
            </a:r>
            <a:r>
              <a:rPr lang="en-ZA" dirty="0" err="1" smtClean="0"/>
              <a:t>ongoing</a:t>
            </a:r>
            <a:endParaRPr lang="en-ZA" dirty="0" smtClean="0"/>
          </a:p>
          <a:p>
            <a:pPr lvl="1" algn="just"/>
            <a:r>
              <a:rPr lang="en-ZA" dirty="0" smtClean="0"/>
              <a:t>Policy </a:t>
            </a:r>
            <a:r>
              <a:rPr lang="en-ZA" dirty="0"/>
              <a:t>and Institutional Expert to </a:t>
            </a:r>
            <a:r>
              <a:rPr lang="en-ZA" dirty="0" smtClean="0"/>
              <a:t>start </a:t>
            </a:r>
            <a:r>
              <a:rPr lang="en-ZA" dirty="0"/>
              <a:t>on the 1</a:t>
            </a:r>
            <a:r>
              <a:rPr lang="en-ZA" baseline="30000" dirty="0"/>
              <a:t>st</a:t>
            </a:r>
            <a:r>
              <a:rPr lang="en-ZA" dirty="0"/>
              <a:t> October </a:t>
            </a:r>
            <a:r>
              <a:rPr lang="en-ZA" dirty="0" smtClean="0"/>
              <a:t>2014</a:t>
            </a:r>
          </a:p>
          <a:p>
            <a:pPr lvl="1" algn="just"/>
            <a:r>
              <a:rPr lang="en-ZA" dirty="0" smtClean="0"/>
              <a:t>Private </a:t>
            </a:r>
            <a:r>
              <a:rPr lang="en-ZA" dirty="0"/>
              <a:t>Expenditure Review Expert to be engaged in November </a:t>
            </a:r>
            <a:r>
              <a:rPr lang="en-ZA" dirty="0" smtClean="0"/>
              <a:t>2014</a:t>
            </a:r>
            <a:endParaRPr lang="en-US" dirty="0"/>
          </a:p>
          <a:p>
            <a:pPr algn="just"/>
            <a:r>
              <a:rPr lang="en-ZA" dirty="0" smtClean="0"/>
              <a:t>Communication </a:t>
            </a:r>
            <a:r>
              <a:rPr lang="en-ZA" dirty="0"/>
              <a:t>with MFDP as strategic partners  under Public Expenditure Review on-going </a:t>
            </a:r>
            <a:endParaRPr lang="en-US" dirty="0"/>
          </a:p>
          <a:p>
            <a:pPr algn="just"/>
            <a:endParaRPr lang="en-US" dirty="0"/>
          </a:p>
        </p:txBody>
      </p:sp>
      <p:sp>
        <p:nvSpPr>
          <p:cNvPr id="2" name="Title 1"/>
          <p:cNvSpPr>
            <a:spLocks noGrp="1"/>
          </p:cNvSpPr>
          <p:nvPr>
            <p:ph type="title"/>
          </p:nvPr>
        </p:nvSpPr>
        <p:spPr/>
        <p:txBody>
          <a:bodyPr>
            <a:normAutofit fontScale="90000"/>
          </a:bodyPr>
          <a:lstStyle/>
          <a:p>
            <a:pPr algn="just"/>
            <a:r>
              <a:rPr lang="en-GB" b="1" dirty="0" smtClean="0"/>
              <a:t>PROGRESS </a:t>
            </a:r>
            <a:r>
              <a:rPr lang="en-GB" b="1" dirty="0"/>
              <a:t>ON </a:t>
            </a:r>
            <a:r>
              <a:rPr lang="en-GB" b="1" dirty="0"/>
              <a:t>BIOFIN</a:t>
            </a:r>
            <a:r>
              <a:rPr lang="en-US" dirty="0"/>
              <a:t/>
            </a:r>
            <a:br>
              <a:rPr lang="en-US" dirty="0"/>
            </a:br>
            <a:r>
              <a:rPr lang="en-GB" b="1" dirty="0" smtClean="0"/>
              <a:t>IMPLEMENTATION</a:t>
            </a:r>
            <a:endParaRPr lang="en-US" dirty="0"/>
          </a:p>
        </p:txBody>
      </p:sp>
    </p:spTree>
    <p:extLst>
      <p:ext uri="{BB962C8B-B14F-4D97-AF65-F5344CB8AC3E}">
        <p14:creationId xmlns:p14="http://schemas.microsoft.com/office/powerpoint/2010/main" val="1205957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90800"/>
            <a:ext cx="8381999" cy="3733800"/>
          </a:xfrm>
        </p:spPr>
        <p:txBody>
          <a:bodyPr>
            <a:normAutofit fontScale="85000" lnSpcReduction="20000"/>
          </a:bodyPr>
          <a:lstStyle/>
          <a:p>
            <a:pPr algn="just"/>
            <a:r>
              <a:rPr lang="en-ZA" b="1" dirty="0"/>
              <a:t>Existing </a:t>
            </a:r>
            <a:r>
              <a:rPr lang="en-ZA" b="1" dirty="0" smtClean="0"/>
              <a:t>challenges: </a:t>
            </a:r>
            <a:r>
              <a:rPr lang="en-ZA" dirty="0" smtClean="0"/>
              <a:t>Turnaround </a:t>
            </a:r>
            <a:r>
              <a:rPr lang="en-ZA" dirty="0"/>
              <a:t>time for requests for meetings and providing feedback lengthy</a:t>
            </a:r>
          </a:p>
          <a:p>
            <a:pPr algn="just"/>
            <a:r>
              <a:rPr lang="en-ZA" b="1" dirty="0"/>
              <a:t>Potential </a:t>
            </a:r>
            <a:r>
              <a:rPr lang="en-ZA" b="1" dirty="0" smtClean="0"/>
              <a:t>challenges: </a:t>
            </a:r>
            <a:r>
              <a:rPr lang="en-ZA" dirty="0" smtClean="0"/>
              <a:t>Unavailability </a:t>
            </a:r>
            <a:r>
              <a:rPr lang="en-ZA" dirty="0"/>
              <a:t>of data or failure to disclose information on investments by the private sector for private expenditure review may pose a challenge for fulfilling the objectives of the project.</a:t>
            </a:r>
            <a:endParaRPr lang="en-US" dirty="0"/>
          </a:p>
          <a:p>
            <a:pPr algn="just"/>
            <a:r>
              <a:rPr lang="en-ZA" b="1" dirty="0" smtClean="0"/>
              <a:t>Opportunities</a:t>
            </a:r>
            <a:r>
              <a:rPr lang="en-ZA" dirty="0" smtClean="0"/>
              <a:t>:</a:t>
            </a:r>
          </a:p>
          <a:p>
            <a:pPr lvl="1" algn="just"/>
            <a:r>
              <a:rPr lang="en-ZA" dirty="0" smtClean="0"/>
              <a:t>BIOFIN </a:t>
            </a:r>
            <a:r>
              <a:rPr lang="en-ZA" dirty="0"/>
              <a:t>feeds into already existing national planning tools such as NBSAP. This makes it easier to lobby for government support.</a:t>
            </a:r>
            <a:endParaRPr lang="en-US" dirty="0"/>
          </a:p>
          <a:p>
            <a:pPr lvl="1" algn="just"/>
            <a:r>
              <a:rPr lang="en-ZA" dirty="0"/>
              <a:t>BIOFIN has reached an understanding with </a:t>
            </a:r>
            <a:r>
              <a:rPr lang="en-ZA" dirty="0" smtClean="0"/>
              <a:t>WAVES </a:t>
            </a:r>
            <a:r>
              <a:rPr lang="en-ZA" dirty="0"/>
              <a:t>for collaboration and consolidation of efforts on converging issues (e.g. synchronisation of missions where possible, sharing of </a:t>
            </a:r>
            <a:r>
              <a:rPr lang="en-ZA" dirty="0" smtClean="0"/>
              <a:t>information, and support on key issues of concern)</a:t>
            </a:r>
            <a:r>
              <a:rPr lang="en-ZA" dirty="0"/>
              <a:t> </a:t>
            </a:r>
            <a:endParaRPr lang="en-US" dirty="0"/>
          </a:p>
          <a:p>
            <a:pPr algn="just"/>
            <a:endParaRPr lang="en-US" dirty="0"/>
          </a:p>
        </p:txBody>
      </p:sp>
      <p:sp>
        <p:nvSpPr>
          <p:cNvPr id="2" name="Title 1"/>
          <p:cNvSpPr>
            <a:spLocks noGrp="1"/>
          </p:cNvSpPr>
          <p:nvPr>
            <p:ph type="title"/>
          </p:nvPr>
        </p:nvSpPr>
        <p:spPr/>
        <p:txBody>
          <a:bodyPr/>
          <a:lstStyle/>
          <a:p>
            <a:pPr algn="just"/>
            <a:r>
              <a:rPr lang="en-ZA" b="1" dirty="0"/>
              <a:t>Challenges </a:t>
            </a:r>
            <a:r>
              <a:rPr lang="en-ZA" b="1" dirty="0" smtClean="0"/>
              <a:t>&amp; Opportunities</a:t>
            </a:r>
            <a:endParaRPr lang="en-US" dirty="0"/>
          </a:p>
        </p:txBody>
      </p:sp>
    </p:spTree>
    <p:extLst>
      <p:ext uri="{BB962C8B-B14F-4D97-AF65-F5344CB8AC3E}">
        <p14:creationId xmlns:p14="http://schemas.microsoft.com/office/powerpoint/2010/main" val="1786317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381999" cy="4114800"/>
          </a:xfrm>
        </p:spPr>
        <p:txBody>
          <a:bodyPr>
            <a:normAutofit/>
          </a:bodyPr>
          <a:lstStyle/>
          <a:p>
            <a:pPr algn="just"/>
            <a:r>
              <a:rPr lang="en-ZA" dirty="0" smtClean="0"/>
              <a:t>Policy </a:t>
            </a:r>
            <a:r>
              <a:rPr lang="en-ZA" dirty="0"/>
              <a:t>and institutional Analysis from October 2014 - March 2015;</a:t>
            </a:r>
            <a:endParaRPr lang="en-US" dirty="0"/>
          </a:p>
          <a:p>
            <a:pPr lvl="0" algn="just"/>
            <a:r>
              <a:rPr lang="en-ZA" dirty="0"/>
              <a:t>Recruitment of other specialists – Private Finance/ Business Expert, Environmental Economist, Costing Specialist by November 2014;</a:t>
            </a:r>
            <a:endParaRPr lang="en-US" dirty="0"/>
          </a:p>
          <a:p>
            <a:pPr lvl="0" algn="just"/>
            <a:r>
              <a:rPr lang="en-ZA" dirty="0"/>
              <a:t>Private Expenditure Review process: data collection, input and analysis October 2014 - March 2015</a:t>
            </a:r>
            <a:r>
              <a:rPr lang="en-ZA" dirty="0" smtClean="0"/>
              <a:t>; with due consideration to the development of Ecosystem Accounts</a:t>
            </a:r>
            <a:endParaRPr lang="en-US" dirty="0"/>
          </a:p>
          <a:p>
            <a:pPr algn="just"/>
            <a:endParaRPr lang="en-US" dirty="0"/>
          </a:p>
        </p:txBody>
      </p:sp>
      <p:sp>
        <p:nvSpPr>
          <p:cNvPr id="2" name="Title 1"/>
          <p:cNvSpPr>
            <a:spLocks noGrp="1"/>
          </p:cNvSpPr>
          <p:nvPr>
            <p:ph type="title"/>
          </p:nvPr>
        </p:nvSpPr>
        <p:spPr/>
        <p:txBody>
          <a:bodyPr>
            <a:normAutofit/>
          </a:bodyPr>
          <a:lstStyle/>
          <a:p>
            <a:pPr algn="just"/>
            <a:r>
              <a:rPr lang="en-ZA" b="1" dirty="0" smtClean="0"/>
              <a:t>BIOFIN - Next Steps</a:t>
            </a:r>
            <a:endParaRPr lang="en-US" dirty="0"/>
          </a:p>
        </p:txBody>
      </p:sp>
    </p:spTree>
    <p:extLst>
      <p:ext uri="{BB962C8B-B14F-4D97-AF65-F5344CB8AC3E}">
        <p14:creationId xmlns:p14="http://schemas.microsoft.com/office/powerpoint/2010/main" val="598640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Botswana Scoping Mission Report: Lars Hein</a:t>
            </a:r>
          </a:p>
          <a:p>
            <a:pPr algn="just"/>
            <a:r>
              <a:rPr lang="en-US" dirty="0" smtClean="0"/>
              <a:t>Botswana WAVES Coordinator: Portia Segomelo</a:t>
            </a:r>
            <a:endParaRPr lang="en-US" dirty="0" smtClean="0"/>
          </a:p>
          <a:p>
            <a:pPr algn="just"/>
            <a:r>
              <a:rPr lang="en-US" dirty="0" smtClean="0">
                <a:hlinkClick r:id="rId2"/>
              </a:rPr>
              <a:t>www.wavespartnership.org</a:t>
            </a:r>
            <a:r>
              <a:rPr lang="en-US" dirty="0" smtClean="0"/>
              <a:t> </a:t>
            </a:r>
            <a:endParaRPr lang="en-US" dirty="0" smtClean="0"/>
          </a:p>
          <a:p>
            <a:pPr marL="0" indent="0">
              <a:buNone/>
            </a:pPr>
            <a:endParaRPr lang="en-US" dirty="0"/>
          </a:p>
          <a:p>
            <a:pPr marL="0" indent="0">
              <a:buNone/>
            </a:pPr>
            <a:r>
              <a:rPr lang="en-US" sz="5400" dirty="0" smtClean="0"/>
              <a:t>Thank </a:t>
            </a:r>
            <a:r>
              <a:rPr lang="en-US" sz="5400" dirty="0"/>
              <a:t>you </a:t>
            </a:r>
          </a:p>
          <a:p>
            <a:endParaRPr lang="en-US" dirty="0"/>
          </a:p>
        </p:txBody>
      </p:sp>
      <p:sp>
        <p:nvSpPr>
          <p:cNvPr id="2" name="Title 1"/>
          <p:cNvSpPr>
            <a:spLocks noGrp="1"/>
          </p:cNvSpPr>
          <p:nvPr>
            <p:ph type="title"/>
          </p:nvPr>
        </p:nvSpPr>
        <p:spPr/>
        <p:txBody>
          <a:bodyPr/>
          <a:lstStyle/>
          <a:p>
            <a:pPr algn="just"/>
            <a:r>
              <a:rPr lang="en-US" dirty="0" smtClean="0"/>
              <a:t>ACKNOWLEDGEMENTS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52400"/>
            <a:ext cx="3581400" cy="28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428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0" indent="0" algn="just">
              <a:buNone/>
            </a:pPr>
            <a:r>
              <a:rPr lang="en-GB" dirty="0" smtClean="0"/>
              <a:t>1. Mainstreaming biodiversity</a:t>
            </a:r>
          </a:p>
          <a:p>
            <a:pPr lvl="1" algn="just"/>
            <a:r>
              <a:rPr lang="en-GB" dirty="0" smtClean="0"/>
              <a:t>Simplification of the NBSAP, and coordination</a:t>
            </a:r>
          </a:p>
          <a:p>
            <a:pPr lvl="1" algn="just"/>
            <a:r>
              <a:rPr lang="en-GB" dirty="0" smtClean="0"/>
              <a:t>Focus on awareness</a:t>
            </a:r>
          </a:p>
          <a:p>
            <a:pPr lvl="1" algn="just"/>
            <a:r>
              <a:rPr lang="en-GB" dirty="0" smtClean="0"/>
              <a:t>Establishing cooperation:  managing cross-</a:t>
            </a:r>
            <a:r>
              <a:rPr lang="en-GB" dirty="0" err="1" smtClean="0"/>
              <a:t>sectoral</a:t>
            </a:r>
            <a:r>
              <a:rPr lang="en-GB" dirty="0" smtClean="0"/>
              <a:t> impacts</a:t>
            </a:r>
          </a:p>
          <a:p>
            <a:pPr marL="0" indent="0" algn="just">
              <a:buNone/>
            </a:pPr>
            <a:r>
              <a:rPr lang="en-GB" dirty="0" smtClean="0"/>
              <a:t>2. Valuing biodiversity</a:t>
            </a:r>
            <a:endParaRPr lang="en-GB" dirty="0"/>
          </a:p>
          <a:p>
            <a:pPr lvl="1" algn="just"/>
            <a:r>
              <a:rPr lang="en-GB" dirty="0" smtClean="0"/>
              <a:t>Economic valuation (</a:t>
            </a:r>
            <a:r>
              <a:rPr lang="en-GB" dirty="0" err="1" smtClean="0"/>
              <a:t>Dryland</a:t>
            </a:r>
            <a:r>
              <a:rPr lang="en-GB" dirty="0" smtClean="0"/>
              <a:t> ecosystems, Capturing </a:t>
            </a:r>
            <a:r>
              <a:rPr lang="en-GB" dirty="0"/>
              <a:t>not only direct use values, but also indirect, options and existence </a:t>
            </a:r>
            <a:r>
              <a:rPr lang="en-GB" dirty="0" smtClean="0"/>
              <a:t>values, and improve </a:t>
            </a:r>
            <a:r>
              <a:rPr lang="en-GB" dirty="0"/>
              <a:t>data </a:t>
            </a:r>
            <a:r>
              <a:rPr lang="en-GB" dirty="0" smtClean="0"/>
              <a:t>collection)</a:t>
            </a:r>
          </a:p>
          <a:p>
            <a:pPr lvl="1" algn="just"/>
            <a:r>
              <a:rPr lang="en-GB" dirty="0" smtClean="0"/>
              <a:t>Incentives </a:t>
            </a:r>
            <a:r>
              <a:rPr lang="en-GB" dirty="0"/>
              <a:t>and </a:t>
            </a:r>
            <a:r>
              <a:rPr lang="en-GB" dirty="0" smtClean="0"/>
              <a:t>dis-incentives (Assessment </a:t>
            </a:r>
            <a:r>
              <a:rPr lang="en-GB" dirty="0"/>
              <a:t>of applicability of Payment for Ecosystem </a:t>
            </a:r>
            <a:r>
              <a:rPr lang="en-GB" dirty="0" smtClean="0"/>
              <a:t>Services, Review </a:t>
            </a:r>
            <a:r>
              <a:rPr lang="en-GB" dirty="0"/>
              <a:t>of CBO </a:t>
            </a:r>
            <a:r>
              <a:rPr lang="en-GB" dirty="0" smtClean="0"/>
              <a:t>incentives)</a:t>
            </a:r>
            <a:endParaRPr lang="en-GB" dirty="0"/>
          </a:p>
          <a:p>
            <a:pPr lvl="1" algn="just"/>
            <a:endParaRPr lang="en-GB" dirty="0"/>
          </a:p>
          <a:p>
            <a:pPr lvl="1" algn="just"/>
            <a:endParaRPr lang="en-GB" dirty="0"/>
          </a:p>
          <a:p>
            <a:pPr marL="114300" indent="0" algn="just">
              <a:buNone/>
            </a:pPr>
            <a:endParaRPr lang="en-GB" dirty="0" smtClean="0"/>
          </a:p>
          <a:p>
            <a:pPr lvl="1" algn="just"/>
            <a:endParaRPr lang="en-GB" dirty="0"/>
          </a:p>
        </p:txBody>
      </p:sp>
      <p:sp>
        <p:nvSpPr>
          <p:cNvPr id="6" name="Title 5"/>
          <p:cNvSpPr>
            <a:spLocks noGrp="1"/>
          </p:cNvSpPr>
          <p:nvPr>
            <p:ph type="title"/>
          </p:nvPr>
        </p:nvSpPr>
        <p:spPr/>
        <p:txBody>
          <a:bodyPr>
            <a:normAutofit fontScale="90000"/>
          </a:bodyPr>
          <a:lstStyle/>
          <a:p>
            <a:pPr algn="just"/>
            <a:r>
              <a:rPr lang="en-GB" sz="4000" dirty="0" smtClean="0"/>
              <a:t>Preconditions to achieving the vision</a:t>
            </a:r>
            <a:endParaRPr lang="en-GB" dirty="0"/>
          </a:p>
        </p:txBody>
      </p:sp>
    </p:spTree>
    <p:extLst>
      <p:ext uri="{BB962C8B-B14F-4D97-AF65-F5344CB8AC3E}">
        <p14:creationId xmlns:p14="http://schemas.microsoft.com/office/powerpoint/2010/main" val="2838494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3017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286000"/>
            <a:ext cx="9143999" cy="4351282"/>
          </a:xfrm>
        </p:spPr>
        <p:txBody>
          <a:bodyPr>
            <a:normAutofit/>
          </a:bodyPr>
          <a:lstStyle/>
          <a:p>
            <a:pPr marL="0" indent="0" algn="just">
              <a:buNone/>
            </a:pPr>
            <a:r>
              <a:rPr lang="en-GB" dirty="0"/>
              <a:t>3</a:t>
            </a:r>
            <a:r>
              <a:rPr lang="en-GB" dirty="0" smtClean="0"/>
              <a:t>. Biodiversity conservation</a:t>
            </a:r>
          </a:p>
          <a:p>
            <a:pPr lvl="1" algn="just"/>
            <a:r>
              <a:rPr lang="en-GB" dirty="0" smtClean="0"/>
              <a:t>Knowledge base</a:t>
            </a:r>
          </a:p>
          <a:p>
            <a:pPr lvl="2" algn="just"/>
            <a:r>
              <a:rPr lang="en-GB" dirty="0" smtClean="0"/>
              <a:t>Inventory, studies, and monitoring of </a:t>
            </a:r>
            <a:r>
              <a:rPr lang="en-GB" dirty="0"/>
              <a:t>species, habitats and ecological processes </a:t>
            </a:r>
            <a:r>
              <a:rPr lang="en-GB" dirty="0" smtClean="0"/>
              <a:t>and provide </a:t>
            </a:r>
            <a:r>
              <a:rPr lang="en-GB" dirty="0"/>
              <a:t>feedback into adaptive management of </a:t>
            </a:r>
            <a:r>
              <a:rPr lang="en-GB" dirty="0" smtClean="0"/>
              <a:t>resources</a:t>
            </a:r>
          </a:p>
          <a:p>
            <a:pPr lvl="1" algn="just"/>
            <a:r>
              <a:rPr lang="en-US" dirty="0" smtClean="0"/>
              <a:t>Management </a:t>
            </a:r>
            <a:r>
              <a:rPr lang="en-US" dirty="0"/>
              <a:t>style</a:t>
            </a:r>
          </a:p>
          <a:p>
            <a:pPr lvl="2" algn="just"/>
            <a:r>
              <a:rPr lang="en-US" i="1" dirty="0" smtClean="0"/>
              <a:t>Adaptive </a:t>
            </a:r>
            <a:r>
              <a:rPr lang="en-US" i="1" dirty="0"/>
              <a:t>management approach</a:t>
            </a:r>
          </a:p>
          <a:p>
            <a:pPr lvl="2" algn="just"/>
            <a:r>
              <a:rPr lang="en-US" i="1" dirty="0"/>
              <a:t>Effective and open </a:t>
            </a:r>
            <a:r>
              <a:rPr lang="en-US" dirty="0"/>
              <a:t>distribution of biodiversity data and </a:t>
            </a:r>
            <a:r>
              <a:rPr lang="en-US" dirty="0" smtClean="0"/>
              <a:t>information</a:t>
            </a:r>
            <a:endParaRPr lang="en-US" dirty="0"/>
          </a:p>
          <a:p>
            <a:pPr lvl="2" algn="just"/>
            <a:r>
              <a:rPr lang="en-US" dirty="0" smtClean="0"/>
              <a:t>Reporting </a:t>
            </a:r>
            <a:r>
              <a:rPr lang="en-US" dirty="0"/>
              <a:t>on the basis of </a:t>
            </a:r>
            <a:r>
              <a:rPr lang="en-US" dirty="0" err="1" smtClean="0"/>
              <a:t>ecoregions</a:t>
            </a:r>
            <a:endParaRPr lang="en-US" dirty="0" smtClean="0"/>
          </a:p>
          <a:p>
            <a:pPr lvl="2" algn="just"/>
            <a:endParaRPr lang="en-GB" dirty="0"/>
          </a:p>
        </p:txBody>
      </p:sp>
      <p:sp>
        <p:nvSpPr>
          <p:cNvPr id="6" name="Title 5"/>
          <p:cNvSpPr>
            <a:spLocks noGrp="1"/>
          </p:cNvSpPr>
          <p:nvPr>
            <p:ph type="title"/>
          </p:nvPr>
        </p:nvSpPr>
        <p:spPr/>
        <p:txBody>
          <a:bodyPr>
            <a:normAutofit/>
          </a:bodyPr>
          <a:lstStyle/>
          <a:p>
            <a:pPr algn="just"/>
            <a:r>
              <a:rPr lang="en-GB" sz="4000" dirty="0" smtClean="0"/>
              <a:t>Preconditions…</a:t>
            </a:r>
            <a:r>
              <a:rPr lang="en-GB" sz="4000" dirty="0" err="1" smtClean="0"/>
              <a:t>cont</a:t>
            </a:r>
            <a:r>
              <a:rPr lang="en-GB" sz="4000" dirty="0" smtClean="0"/>
              <a:t>’</a:t>
            </a:r>
            <a:endParaRPr lang="en-GB" dirty="0"/>
          </a:p>
        </p:txBody>
      </p:sp>
    </p:spTree>
    <p:extLst>
      <p:ext uri="{BB962C8B-B14F-4D97-AF65-F5344CB8AC3E}">
        <p14:creationId xmlns:p14="http://schemas.microsoft.com/office/powerpoint/2010/main" val="2458873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193" y="0"/>
            <a:ext cx="7158789" cy="670542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400799" y="637679"/>
            <a:ext cx="2743201" cy="3070031"/>
          </a:xfrm>
        </p:spPr>
      </p:pic>
    </p:spTree>
    <p:extLst>
      <p:ext uri="{BB962C8B-B14F-4D97-AF65-F5344CB8AC3E}">
        <p14:creationId xmlns:p14="http://schemas.microsoft.com/office/powerpoint/2010/main" val="1496129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1" y="2057400"/>
            <a:ext cx="8991600" cy="4419600"/>
          </a:xfrm>
        </p:spPr>
        <p:txBody>
          <a:bodyPr>
            <a:normAutofit fontScale="92500" lnSpcReduction="20000"/>
          </a:bodyPr>
          <a:lstStyle/>
          <a:p>
            <a:pPr marL="114300" lvl="1" indent="0" algn="just">
              <a:buNone/>
            </a:pPr>
            <a:r>
              <a:rPr lang="en-GB" dirty="0"/>
              <a:t>4</a:t>
            </a:r>
            <a:r>
              <a:rPr lang="en-GB" dirty="0" smtClean="0"/>
              <a:t>. </a:t>
            </a:r>
            <a:r>
              <a:rPr lang="en-GB" sz="3000" dirty="0" smtClean="0"/>
              <a:t>Natural </a:t>
            </a:r>
            <a:r>
              <a:rPr lang="en-GB" sz="3000" dirty="0"/>
              <a:t>R</a:t>
            </a:r>
            <a:r>
              <a:rPr lang="en-GB" sz="3000" dirty="0" smtClean="0"/>
              <a:t>esource Accounting </a:t>
            </a:r>
            <a:r>
              <a:rPr lang="en-GB" dirty="0" smtClean="0"/>
              <a:t>to be </a:t>
            </a:r>
            <a:r>
              <a:rPr lang="en-GB" dirty="0" smtClean="0"/>
              <a:t>accounted </a:t>
            </a:r>
            <a:r>
              <a:rPr lang="en-GB" dirty="0" smtClean="0"/>
              <a:t>for in the </a:t>
            </a:r>
            <a:r>
              <a:rPr lang="en-US" dirty="0" smtClean="0"/>
              <a:t>system of national accounts or GDP to capture:</a:t>
            </a:r>
          </a:p>
          <a:p>
            <a:pPr marL="914400" lvl="1" indent="-457200" algn="just"/>
            <a:r>
              <a:rPr lang="en-US" sz="2600" dirty="0" smtClean="0"/>
              <a:t>Use </a:t>
            </a:r>
            <a:r>
              <a:rPr lang="en-US" sz="2600" dirty="0"/>
              <a:t>of natural capital – sector users and benefits…</a:t>
            </a:r>
          </a:p>
          <a:p>
            <a:pPr marL="914400" lvl="1" indent="-457200" algn="just"/>
            <a:r>
              <a:rPr lang="en-US" sz="2600" dirty="0"/>
              <a:t>Depletion of natural capital – minerals, water, forests…</a:t>
            </a:r>
          </a:p>
          <a:p>
            <a:pPr marL="914400" lvl="1" indent="-457200" algn="just"/>
            <a:r>
              <a:rPr lang="en-US" sz="2600" dirty="0"/>
              <a:t>Environmental costs – air &amp; water pollution, soil erosion…</a:t>
            </a:r>
          </a:p>
          <a:p>
            <a:pPr marL="914400" lvl="1" indent="-457200" algn="just"/>
            <a:r>
              <a:rPr lang="en-US" sz="2600" dirty="0"/>
              <a:t>Ecosystem services – carbon storage, water </a:t>
            </a:r>
            <a:r>
              <a:rPr lang="en-US" sz="2600" dirty="0" smtClean="0"/>
              <a:t>quality …</a:t>
            </a:r>
            <a:endParaRPr lang="en-US" sz="2600" dirty="0" smtClean="0"/>
          </a:p>
          <a:p>
            <a:pPr marL="57150" indent="0" algn="just">
              <a:buNone/>
            </a:pPr>
            <a:r>
              <a:rPr lang="en-GB" dirty="0"/>
              <a:t>5</a:t>
            </a:r>
            <a:r>
              <a:rPr lang="en-GB" dirty="0" smtClean="0"/>
              <a:t>. Funding</a:t>
            </a:r>
          </a:p>
          <a:p>
            <a:pPr marL="914400" lvl="1" indent="-457200" algn="just"/>
            <a:r>
              <a:rPr lang="en-GB" dirty="0" smtClean="0"/>
              <a:t>Biodiversity Expenditure data is required …….including opportunities </a:t>
            </a:r>
            <a:r>
              <a:rPr lang="en-GB" dirty="0"/>
              <a:t>for private sector investment </a:t>
            </a:r>
            <a:endParaRPr lang="en-GB" dirty="0" smtClean="0"/>
          </a:p>
          <a:p>
            <a:pPr marL="914400" lvl="1" indent="-457200" algn="just"/>
            <a:r>
              <a:rPr lang="en-GB" dirty="0" smtClean="0"/>
              <a:t>Deliberate efforts needed to finance biodiversity (NEF) including increasing </a:t>
            </a:r>
            <a:r>
              <a:rPr lang="en-GB" dirty="0" smtClean="0"/>
              <a:t>investments</a:t>
            </a:r>
            <a:endParaRPr lang="en-GB" dirty="0"/>
          </a:p>
        </p:txBody>
      </p:sp>
      <p:sp>
        <p:nvSpPr>
          <p:cNvPr id="6" name="Title 5"/>
          <p:cNvSpPr>
            <a:spLocks noGrp="1"/>
          </p:cNvSpPr>
          <p:nvPr>
            <p:ph type="title"/>
          </p:nvPr>
        </p:nvSpPr>
        <p:spPr/>
        <p:txBody>
          <a:bodyPr>
            <a:normAutofit/>
          </a:bodyPr>
          <a:lstStyle/>
          <a:p>
            <a:pPr algn="just"/>
            <a:r>
              <a:rPr lang="en-GB" sz="4000" dirty="0" smtClean="0"/>
              <a:t>Preconditions…</a:t>
            </a:r>
            <a:r>
              <a:rPr lang="en-GB" sz="4000" dirty="0" err="1" smtClean="0"/>
              <a:t>cont</a:t>
            </a:r>
            <a:r>
              <a:rPr lang="en-GB" sz="4000" dirty="0" smtClean="0"/>
              <a:t>’</a:t>
            </a:r>
            <a:endParaRPr lang="en-GB" dirty="0"/>
          </a:p>
        </p:txBody>
      </p:sp>
    </p:spTree>
    <p:extLst>
      <p:ext uri="{BB962C8B-B14F-4D97-AF65-F5344CB8AC3E}">
        <p14:creationId xmlns:p14="http://schemas.microsoft.com/office/powerpoint/2010/main" val="17025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10599" cy="4495800"/>
          </a:xfrm>
        </p:spPr>
        <p:txBody>
          <a:bodyPr>
            <a:normAutofit lnSpcReduction="10000"/>
          </a:bodyPr>
          <a:lstStyle/>
          <a:p>
            <a:pPr marL="0" indent="0" algn="just">
              <a:buNone/>
            </a:pPr>
            <a:r>
              <a:rPr lang="en-US" dirty="0" smtClean="0"/>
              <a:t>No Ecosystem accounts developed but Botswana aims to prepare Ecosystem accounts that supports </a:t>
            </a:r>
            <a:r>
              <a:rPr lang="en-US" dirty="0"/>
              <a:t>policy making </a:t>
            </a:r>
            <a:r>
              <a:rPr lang="en-US" dirty="0" smtClean="0"/>
              <a:t>by</a:t>
            </a:r>
            <a:r>
              <a:rPr lang="en-US" dirty="0"/>
              <a:t>: </a:t>
            </a:r>
          </a:p>
          <a:p>
            <a:pPr algn="just"/>
            <a:r>
              <a:rPr lang="en-US" dirty="0"/>
              <a:t>P</a:t>
            </a:r>
            <a:r>
              <a:rPr lang="en-US" dirty="0" smtClean="0"/>
              <a:t>resenting </a:t>
            </a:r>
            <a:r>
              <a:rPr lang="en-US" dirty="0"/>
              <a:t>a comprehensive overview of ecosystem capital including the different services provided by different land use and administrative units; </a:t>
            </a:r>
          </a:p>
          <a:p>
            <a:pPr algn="just"/>
            <a:r>
              <a:rPr lang="en-US" dirty="0" smtClean="0"/>
              <a:t>Indicating </a:t>
            </a:r>
            <a:r>
              <a:rPr lang="en-US" dirty="0"/>
              <a:t>interdependencies between ecosystems and economic activities</a:t>
            </a:r>
            <a:r>
              <a:rPr lang="en-US" dirty="0" smtClean="0"/>
              <a:t>;</a:t>
            </a:r>
          </a:p>
          <a:p>
            <a:pPr algn="just"/>
            <a:r>
              <a:rPr lang="en-US" dirty="0" smtClean="0"/>
              <a:t>Enabling </a:t>
            </a:r>
            <a:r>
              <a:rPr lang="en-US" dirty="0"/>
              <a:t>measuring changes in ecosystem capital over time</a:t>
            </a:r>
            <a:r>
              <a:rPr lang="en-US" dirty="0" smtClean="0"/>
              <a:t>;</a:t>
            </a:r>
            <a:endParaRPr lang="en-US" dirty="0"/>
          </a:p>
          <a:p>
            <a:pPr algn="just"/>
            <a:r>
              <a:rPr lang="en-US" dirty="0" smtClean="0"/>
              <a:t>Providing </a:t>
            </a:r>
            <a:r>
              <a:rPr lang="en-US" dirty="0"/>
              <a:t>a number of other potential applications that can support environmental </a:t>
            </a:r>
            <a:r>
              <a:rPr lang="en-US" dirty="0" smtClean="0"/>
              <a:t>management </a:t>
            </a:r>
            <a:endParaRPr lang="en-US" dirty="0"/>
          </a:p>
          <a:p>
            <a:pPr algn="just"/>
            <a:endParaRPr lang="en-US" dirty="0"/>
          </a:p>
        </p:txBody>
      </p:sp>
      <p:sp>
        <p:nvSpPr>
          <p:cNvPr id="2" name="Title 1"/>
          <p:cNvSpPr>
            <a:spLocks noGrp="1"/>
          </p:cNvSpPr>
          <p:nvPr>
            <p:ph type="title"/>
          </p:nvPr>
        </p:nvSpPr>
        <p:spPr/>
        <p:txBody>
          <a:bodyPr/>
          <a:lstStyle/>
          <a:p>
            <a:pPr algn="just"/>
            <a:r>
              <a:rPr lang="en-GB" dirty="0" smtClean="0"/>
              <a:t>Ecosystem Accounting</a:t>
            </a:r>
            <a:endParaRPr lang="en-US" dirty="0"/>
          </a:p>
        </p:txBody>
      </p:sp>
    </p:spTree>
    <p:extLst>
      <p:ext uri="{BB962C8B-B14F-4D97-AF65-F5344CB8AC3E}">
        <p14:creationId xmlns:p14="http://schemas.microsoft.com/office/powerpoint/2010/main" val="1069693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590800"/>
            <a:ext cx="8686800" cy="3886199"/>
          </a:xfrm>
        </p:spPr>
        <p:txBody>
          <a:bodyPr>
            <a:normAutofit fontScale="77500" lnSpcReduction="20000"/>
          </a:bodyPr>
          <a:lstStyle/>
          <a:p>
            <a:pPr algn="just"/>
            <a:r>
              <a:rPr lang="en-US" dirty="0"/>
              <a:t>The main policy issue is how to </a:t>
            </a:r>
            <a:r>
              <a:rPr lang="en-US" b="1" dirty="0"/>
              <a:t>ensure that natural resources (in particular ecosystem resources such as </a:t>
            </a:r>
            <a:r>
              <a:rPr lang="en-US" b="1" dirty="0" smtClean="0"/>
              <a:t>national </a:t>
            </a:r>
            <a:r>
              <a:rPr lang="en-US" b="1" dirty="0"/>
              <a:t>parks, rangelands, forests, agricultural soil and water resources) can be used in a more productive and sustainable way in support of inclusive economic development</a:t>
            </a:r>
            <a:r>
              <a:rPr lang="en-US" dirty="0"/>
              <a:t>. </a:t>
            </a:r>
            <a:endParaRPr lang="en-US" dirty="0" smtClean="0"/>
          </a:p>
          <a:p>
            <a:pPr algn="just"/>
            <a:r>
              <a:rPr lang="en-US" dirty="0" smtClean="0"/>
              <a:t>This specifically </a:t>
            </a:r>
            <a:r>
              <a:rPr lang="en-US" dirty="0"/>
              <a:t>relates to eliciting the relation </a:t>
            </a:r>
            <a:r>
              <a:rPr lang="en-US" dirty="0" smtClean="0"/>
              <a:t>between</a:t>
            </a:r>
          </a:p>
          <a:p>
            <a:pPr lvl="1" algn="just"/>
            <a:r>
              <a:rPr lang="en-US" dirty="0" smtClean="0"/>
              <a:t>ecosystems </a:t>
            </a:r>
          </a:p>
          <a:p>
            <a:pPr lvl="1" algn="just"/>
            <a:r>
              <a:rPr lang="en-US" dirty="0" smtClean="0"/>
              <a:t>economic growth and diversification,</a:t>
            </a:r>
          </a:p>
          <a:p>
            <a:pPr lvl="1" algn="just"/>
            <a:r>
              <a:rPr lang="en-US" dirty="0" smtClean="0"/>
              <a:t>poverty </a:t>
            </a:r>
            <a:r>
              <a:rPr lang="en-US" dirty="0"/>
              <a:t>reduction, </a:t>
            </a:r>
            <a:endParaRPr lang="en-US" dirty="0" smtClean="0"/>
          </a:p>
          <a:p>
            <a:pPr lvl="1" algn="just"/>
            <a:r>
              <a:rPr lang="en-US" dirty="0" smtClean="0"/>
              <a:t>employment </a:t>
            </a:r>
            <a:r>
              <a:rPr lang="en-US" dirty="0"/>
              <a:t>creation</a:t>
            </a:r>
            <a:r>
              <a:rPr lang="en-US" dirty="0" smtClean="0"/>
              <a:t>,</a:t>
            </a:r>
          </a:p>
          <a:p>
            <a:pPr lvl="1" algn="just"/>
            <a:r>
              <a:rPr lang="en-US" dirty="0" smtClean="0"/>
              <a:t>transboundary </a:t>
            </a:r>
            <a:r>
              <a:rPr lang="en-US" dirty="0"/>
              <a:t>resource management, </a:t>
            </a:r>
            <a:endParaRPr lang="en-US" dirty="0" smtClean="0"/>
          </a:p>
          <a:p>
            <a:pPr lvl="1" algn="just"/>
            <a:r>
              <a:rPr lang="en-US" dirty="0" smtClean="0"/>
              <a:t>resource </a:t>
            </a:r>
            <a:r>
              <a:rPr lang="en-US" dirty="0"/>
              <a:t>degradation, </a:t>
            </a:r>
            <a:endParaRPr lang="en-US" dirty="0" smtClean="0"/>
          </a:p>
          <a:p>
            <a:pPr lvl="1" algn="just"/>
            <a:r>
              <a:rPr lang="en-US" dirty="0" smtClean="0"/>
              <a:t>climate </a:t>
            </a:r>
            <a:r>
              <a:rPr lang="en-US" dirty="0"/>
              <a:t>change adaptation</a:t>
            </a:r>
            <a:r>
              <a:rPr lang="en-US" dirty="0" smtClean="0"/>
              <a:t>,</a:t>
            </a:r>
          </a:p>
          <a:p>
            <a:pPr lvl="1" algn="just"/>
            <a:r>
              <a:rPr lang="en-US" dirty="0" smtClean="0"/>
              <a:t>supporting the implementation of the NSSD </a:t>
            </a:r>
            <a:endParaRPr lang="en-US" dirty="0"/>
          </a:p>
        </p:txBody>
      </p:sp>
      <p:sp>
        <p:nvSpPr>
          <p:cNvPr id="2" name="Title 1"/>
          <p:cNvSpPr>
            <a:spLocks noGrp="1"/>
          </p:cNvSpPr>
          <p:nvPr>
            <p:ph type="title"/>
          </p:nvPr>
        </p:nvSpPr>
        <p:spPr/>
        <p:txBody>
          <a:bodyPr/>
          <a:lstStyle/>
          <a:p>
            <a:pPr algn="just"/>
            <a:r>
              <a:rPr lang="en-US" dirty="0" smtClean="0"/>
              <a:t>Scoping Exercise in Botswana</a:t>
            </a:r>
            <a:endParaRPr lang="en-US" dirty="0"/>
          </a:p>
        </p:txBody>
      </p:sp>
    </p:spTree>
    <p:extLst>
      <p:ext uri="{BB962C8B-B14F-4D97-AF65-F5344CB8AC3E}">
        <p14:creationId xmlns:p14="http://schemas.microsoft.com/office/powerpoint/2010/main" val="1444577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TotalTime>
  <Words>1986</Words>
  <Application>Microsoft Office PowerPoint</Application>
  <PresentationFormat>On-screen Show (4:3)</PresentationFormat>
  <Paragraphs>161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Waveform</vt:lpstr>
      <vt:lpstr>Transformative Biodiversity Financing in Botswana</vt:lpstr>
      <vt:lpstr>Key element of NBSAP </vt:lpstr>
      <vt:lpstr>Preconditions to achieving the vision</vt:lpstr>
      <vt:lpstr>PowerPoint Presentation</vt:lpstr>
      <vt:lpstr>Preconditions…cont’</vt:lpstr>
      <vt:lpstr>PowerPoint Presentation</vt:lpstr>
      <vt:lpstr>Preconditions…cont’</vt:lpstr>
      <vt:lpstr>Ecosystem Accounting</vt:lpstr>
      <vt:lpstr>Scoping Exercise in Botswana</vt:lpstr>
      <vt:lpstr>Botswana specific needs for the ecosystem accounts</vt:lpstr>
      <vt:lpstr>Potential scope of Botswana ecosystem accounts </vt:lpstr>
      <vt:lpstr>PowerPoint Presentation</vt:lpstr>
      <vt:lpstr>Potential scope … delineation of area to be covered</vt:lpstr>
      <vt:lpstr>Potential scope … delineation of area to be covered</vt:lpstr>
      <vt:lpstr>Potential scope … ecosystem services to be included</vt:lpstr>
      <vt:lpstr>Potential scope … ecosystem services to be included</vt:lpstr>
      <vt:lpstr>PowerPoint Presentation</vt:lpstr>
      <vt:lpstr>Potential scope …ecosystem properties to be addressed </vt:lpstr>
      <vt:lpstr>Potential scope …ecosystem properties to be addressed </vt:lpstr>
      <vt:lpstr>Institutional setup for Ecosystem Accounts</vt:lpstr>
      <vt:lpstr>Linking up with BIOFIN as an existing initiatives </vt:lpstr>
      <vt:lpstr>PowerPoint Presentation</vt:lpstr>
      <vt:lpstr>Biodiversity Finance Initiative (BIOFIN), </vt:lpstr>
      <vt:lpstr>BIOFIN &amp; NBSAP </vt:lpstr>
      <vt:lpstr>PROGRESS ON BIOFIN IMPLEMENTATION</vt:lpstr>
      <vt:lpstr>Challenges &amp; Opportunities</vt:lpstr>
      <vt:lpstr>BIOFIN - Next Steps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 Dinah Gaborekwe</dc:creator>
  <cp:lastModifiedBy>Dineo Dinah Gaborekwe</cp:lastModifiedBy>
  <cp:revision>60</cp:revision>
  <dcterms:created xsi:type="dcterms:W3CDTF">2014-10-13T12:35:14Z</dcterms:created>
  <dcterms:modified xsi:type="dcterms:W3CDTF">2014-10-15T12:36:47Z</dcterms:modified>
</cp:coreProperties>
</file>