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1" r:id="rId4"/>
    <p:sldId id="263" r:id="rId5"/>
    <p:sldId id="265" r:id="rId6"/>
    <p:sldId id="270" r:id="rId7"/>
    <p:sldId id="275" r:id="rId8"/>
    <p:sldId id="271" r:id="rId9"/>
    <p:sldId id="278" r:id="rId10"/>
    <p:sldId id="286" r:id="rId11"/>
    <p:sldId id="279" r:id="rId12"/>
    <p:sldId id="282" r:id="rId13"/>
    <p:sldId id="280" r:id="rId14"/>
    <p:sldId id="281" r:id="rId15"/>
    <p:sldId id="283" r:id="rId16"/>
    <p:sldId id="284" r:id="rId17"/>
    <p:sldId id="285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315">
              <a:schemeClr val="bg1"/>
            </a:gs>
            <a:gs pos="38000">
              <a:schemeClr val="bg1">
                <a:lumMod val="95000"/>
              </a:schemeClr>
            </a:gs>
            <a:gs pos="83000">
              <a:srgbClr val="CDDCF3"/>
            </a:gs>
            <a:gs pos="100000">
              <a:schemeClr val="bg2">
                <a:lumMod val="9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690" y="758952"/>
            <a:ext cx="9946990" cy="3566160"/>
          </a:xfrm>
          <a:ln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GB" sz="4000" b="1" spc="100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en-GB" sz="4000" b="1" spc="1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GB" sz="4000" b="1" spc="100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en-GB" sz="4000" b="1" spc="1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GB" sz="4000" b="1" spc="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Corporate </a:t>
            </a:r>
            <a:r>
              <a:rPr lang="en-GB" sz="4000" b="1" spc="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Biodiversity Finance</a:t>
            </a:r>
            <a:r>
              <a:rPr lang="en-GB" sz="3600" spc="100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en-GB" sz="3600" spc="1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GB" sz="3600" spc="100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en-GB" sz="3600" spc="1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GB" sz="2700" b="1" spc="100" dirty="0" smtClean="0">
                <a:solidFill>
                  <a:schemeClr val="tx2"/>
                </a:solidFill>
              </a:rPr>
              <a:t>Financing </a:t>
            </a:r>
            <a:r>
              <a:rPr lang="en-GB" sz="2700" b="1" spc="100" dirty="0">
                <a:solidFill>
                  <a:schemeClr val="tx2"/>
                </a:solidFill>
              </a:rPr>
              <a:t>no net loss &amp; positive impacts</a:t>
            </a:r>
            <a:r>
              <a:rPr lang="en-GB" sz="2700" spc="100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en-GB" sz="2700" spc="1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GB" sz="3600" spc="100" dirty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en-GB" sz="3600" spc="1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GB" sz="2000" spc="100" dirty="0" smtClean="0">
                <a:solidFill>
                  <a:schemeClr val="tx2"/>
                </a:solidFill>
                <a:ea typeface="+mn-ea"/>
                <a:cs typeface="+mn-cs"/>
              </a:rPr>
              <a:t>Dr Francis Vorhies</a:t>
            </a:r>
            <a:br>
              <a:rPr lang="en-GB" sz="2000" spc="1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GB" sz="2000" spc="100" dirty="0" smtClean="0">
                <a:solidFill>
                  <a:schemeClr val="tx2"/>
                </a:solidFill>
                <a:ea typeface="+mn-ea"/>
                <a:cs typeface="+mn-cs"/>
              </a:rPr>
              <a:t>Earthmind</a:t>
            </a:r>
            <a:endParaRPr lang="en-GB" sz="2000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690" y="4539703"/>
            <a:ext cx="9946990" cy="1143000"/>
          </a:xfrm>
        </p:spPr>
        <p:txBody>
          <a:bodyPr>
            <a:normAutofit fontScale="85000" lnSpcReduction="20000"/>
          </a:bodyPr>
          <a:lstStyle/>
          <a:p>
            <a:r>
              <a:rPr lang="en-GB" cap="none" spc="100" dirty="0" smtClean="0"/>
              <a:t>Panel 1B: Resource Mobilisation</a:t>
            </a:r>
          </a:p>
          <a:p>
            <a:r>
              <a:rPr lang="en-GB" cap="none" spc="100" dirty="0" smtClean="0"/>
              <a:t>CBD Cop12 Business &amp; Biodiversity Forum</a:t>
            </a:r>
          </a:p>
          <a:p>
            <a:r>
              <a:rPr lang="en-GB" cap="none" spc="100" dirty="0" smtClean="0"/>
              <a:t>12-14 October 2015 – Pyeongchang, Korea</a:t>
            </a:r>
            <a:endParaRPr lang="en-GB" cap="none" spc="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80" y="1867112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GB" sz="3200" b="1" spc="100" dirty="0">
                <a:solidFill>
                  <a:schemeClr val="tx2"/>
                </a:solidFill>
                <a:ea typeface="+mn-ea"/>
                <a:cs typeface="+mn-cs"/>
              </a:rPr>
              <a:t>Nacala 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Corridor, Mozambique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rgbClr val="242852"/>
                </a:solidFill>
              </a:rPr>
              <a:t>Corporate biodiversity mitigation</a:t>
            </a:r>
            <a:endParaRPr lang="en-GB" sz="1600" b="1" spc="100" dirty="0">
              <a:solidFill>
                <a:srgbClr val="24285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031" y="2251512"/>
            <a:ext cx="3429000" cy="24765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771" y="2251212"/>
            <a:ext cx="3302400" cy="24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8483" y="2196950"/>
            <a:ext cx="2537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Linking </a:t>
            </a:r>
            <a:r>
              <a:rPr lang="en-GB" dirty="0">
                <a:solidFill>
                  <a:srgbClr val="002060"/>
                </a:solidFill>
              </a:rPr>
              <a:t>the Moatize coal mine to </a:t>
            </a:r>
            <a:r>
              <a:rPr lang="en-GB" dirty="0" smtClean="0">
                <a:solidFill>
                  <a:srgbClr val="002060"/>
                </a:solidFill>
              </a:rPr>
              <a:t>Nacala, </a:t>
            </a:r>
            <a:r>
              <a:rPr lang="en-GB" dirty="0">
                <a:solidFill>
                  <a:srgbClr val="002060"/>
                </a:solidFill>
              </a:rPr>
              <a:t>where Vale will build a deep-water sea </a:t>
            </a:r>
            <a:r>
              <a:rPr lang="en-GB" dirty="0" smtClean="0">
                <a:solidFill>
                  <a:srgbClr val="002060"/>
                </a:solidFill>
              </a:rPr>
              <a:t>port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Revamping some 682 </a:t>
            </a:r>
            <a:r>
              <a:rPr lang="en-GB" dirty="0">
                <a:solidFill>
                  <a:srgbClr val="002060"/>
                </a:solidFill>
              </a:rPr>
              <a:t>kilometres of existing railroads </a:t>
            </a:r>
            <a:r>
              <a:rPr lang="en-GB" dirty="0" smtClean="0">
                <a:solidFill>
                  <a:srgbClr val="002060"/>
                </a:solidFill>
              </a:rPr>
              <a:t>&amp; laying 230 new kilometres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384" y="471980"/>
            <a:ext cx="1970296" cy="10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2771" y="5033562"/>
            <a:ext cx="743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Associated facilities: coal mine, railroad &amp; port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400" b="1" spc="100" dirty="0" smtClean="0">
                <a:solidFill>
                  <a:schemeClr val="tx2"/>
                </a:solidFill>
                <a:ea typeface="+mn-ea"/>
                <a:cs typeface="+mn-cs"/>
              </a:rPr>
              <a:t>2</a:t>
            </a:r>
            <a:r>
              <a:rPr lang="en-GB" sz="2400" b="1" spc="100" baseline="30000" dirty="0" smtClean="0">
                <a:solidFill>
                  <a:schemeClr val="tx2"/>
                </a:solidFill>
                <a:ea typeface="+mn-ea"/>
                <a:cs typeface="+mn-cs"/>
              </a:rPr>
              <a:t>nd</a:t>
            </a:r>
            <a:r>
              <a:rPr lang="en-GB" sz="2400" b="1" spc="100" dirty="0" smtClean="0">
                <a:solidFill>
                  <a:schemeClr val="tx2"/>
                </a:solidFill>
                <a:ea typeface="+mn-ea"/>
                <a:cs typeface="+mn-cs"/>
              </a:rPr>
              <a:t> tool: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Verified 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Conservation Areas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710" y="1845734"/>
            <a:ext cx="992597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spc="100" dirty="0" smtClean="0">
                <a:solidFill>
                  <a:schemeClr val="tx2"/>
                </a:solidFill>
                <a:latin typeface="+mj-lt"/>
              </a:rPr>
              <a:t>The </a:t>
            </a:r>
            <a:r>
              <a:rPr lang="en-GB" sz="2800" b="1" spc="100" dirty="0">
                <a:solidFill>
                  <a:schemeClr val="tx2"/>
                </a:solidFill>
                <a:latin typeface="+mj-lt"/>
              </a:rPr>
              <a:t>VCA </a:t>
            </a:r>
            <a:r>
              <a:rPr lang="en-GB" sz="2800" b="1" spc="100" dirty="0" smtClean="0">
                <a:solidFill>
                  <a:schemeClr val="tx2"/>
                </a:solidFill>
                <a:latin typeface="+mj-lt"/>
              </a:rPr>
              <a:t>Registry</a:t>
            </a:r>
          </a:p>
          <a:p>
            <a:pPr marL="0" indent="0">
              <a:buNone/>
            </a:pPr>
            <a:r>
              <a:rPr lang="en-GB" spc="100" dirty="0" smtClean="0">
                <a:solidFill>
                  <a:schemeClr val="tx2"/>
                </a:solidFill>
              </a:rPr>
              <a:t>Making </a:t>
            </a:r>
            <a:r>
              <a:rPr lang="en-GB" spc="100" dirty="0">
                <a:solidFill>
                  <a:schemeClr val="tx2"/>
                </a:solidFill>
              </a:rPr>
              <a:t>conservation visible, accountable &amp; </a:t>
            </a:r>
            <a:r>
              <a:rPr lang="en-GB" spc="100" dirty="0" smtClean="0">
                <a:solidFill>
                  <a:schemeClr val="tx2"/>
                </a:solidFill>
              </a:rPr>
              <a:t>marketable</a:t>
            </a:r>
          </a:p>
          <a:p>
            <a:pPr marL="0" indent="0">
              <a:buNone/>
            </a:pPr>
            <a:endParaRPr lang="en-GB" sz="1600" spc="100" dirty="0">
              <a:solidFill>
                <a:schemeClr val="tx2"/>
              </a:solidFill>
            </a:endParaRPr>
          </a:p>
          <a:p>
            <a:pPr marL="536575" indent="-357188">
              <a:buFont typeface="Arial" panose="020B0604020202020204" pitchFamily="34" charset="0"/>
              <a:buChar char="•"/>
            </a:pPr>
            <a:r>
              <a:rPr lang="en-GB" spc="100" dirty="0" smtClean="0">
                <a:solidFill>
                  <a:schemeClr val="tx2"/>
                </a:solidFill>
              </a:rPr>
              <a:t>To </a:t>
            </a:r>
            <a:r>
              <a:rPr lang="en-GB" spc="100" dirty="0">
                <a:solidFill>
                  <a:schemeClr val="tx2"/>
                </a:solidFill>
              </a:rPr>
              <a:t>register a </a:t>
            </a:r>
            <a:r>
              <a:rPr lang="en-GB" spc="100" dirty="0" smtClean="0">
                <a:solidFill>
                  <a:schemeClr val="tx2"/>
                </a:solidFill>
              </a:rPr>
              <a:t>VCA, submit an audited </a:t>
            </a:r>
            <a:r>
              <a:rPr lang="en-GB" spc="100" dirty="0">
                <a:solidFill>
                  <a:schemeClr val="tx2"/>
                </a:solidFill>
              </a:rPr>
              <a:t>Management </a:t>
            </a:r>
            <a:r>
              <a:rPr lang="en-GB" spc="100" dirty="0" smtClean="0">
                <a:solidFill>
                  <a:schemeClr val="tx2"/>
                </a:solidFill>
              </a:rPr>
              <a:t>Plan</a:t>
            </a:r>
          </a:p>
          <a:p>
            <a:pPr marL="536575" indent="-357188">
              <a:buFont typeface="Arial" panose="020B0604020202020204" pitchFamily="34" charset="0"/>
              <a:buChar char="•"/>
            </a:pPr>
            <a:r>
              <a:rPr lang="en-GB" spc="100" dirty="0" smtClean="0">
                <a:solidFill>
                  <a:schemeClr val="tx2"/>
                </a:solidFill>
              </a:rPr>
              <a:t>To remain registered, submit an audited Performance Report yearly</a:t>
            </a:r>
          </a:p>
          <a:p>
            <a:pPr marL="0" indent="0">
              <a:buNone/>
            </a:pPr>
            <a:endParaRPr lang="en-GB" spc="1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b="1" spc="1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800" b="1" spc="100" dirty="0" smtClean="0">
                <a:solidFill>
                  <a:schemeClr val="tx2"/>
                </a:solidFill>
              </a:rPr>
              <a:t>v-c-a.org</a:t>
            </a:r>
            <a:endParaRPr lang="en-GB" b="1" spc="100" dirty="0">
              <a:solidFill>
                <a:schemeClr val="tx2"/>
              </a:solidFill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rgbClr val="242852"/>
                </a:solidFill>
              </a:rPr>
              <a:t>Verified conservation areas</a:t>
            </a:r>
            <a:endParaRPr lang="en-GB" sz="1600" b="1" spc="100" dirty="0">
              <a:solidFill>
                <a:srgbClr val="24285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946" y="407794"/>
            <a:ext cx="2273467" cy="1080000"/>
          </a:xfrm>
          <a:prstGeom prst="rect">
            <a:avLst/>
          </a:prstGeom>
        </p:spPr>
      </p:pic>
      <p:pic>
        <p:nvPicPr>
          <p:cNvPr id="9" name="Picture 3" descr="Macintosh HD:Users:simonlamb:Desktop:1309001-PE-LOMAS-FLORA-200x2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5110" y="471746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cintosh HD:Users:simonlamb:Desktop:tetepar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395" y="471746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Macintosh HD:Users:simonlamb:Desktop:Antelop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5680" y="471746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Investing in verified conservation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178" y="1845734"/>
            <a:ext cx="9957501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spc="100" dirty="0" smtClean="0">
                <a:solidFill>
                  <a:schemeClr val="tx2"/>
                </a:solidFill>
                <a:latin typeface="+mj-lt"/>
              </a:rPr>
              <a:t> Opportunities for business</a:t>
            </a:r>
          </a:p>
          <a:p>
            <a:pPr marL="0" indent="0">
              <a:buNone/>
            </a:pPr>
            <a:endParaRPr lang="en-GB" sz="1800" b="1" spc="100" dirty="0">
              <a:solidFill>
                <a:schemeClr val="tx2"/>
              </a:solidFill>
              <a:latin typeface="+mj-lt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VCAs ‘inside the fence’</a:t>
            </a:r>
          </a:p>
          <a:p>
            <a:pPr marL="292608" lvl="1" indent="0">
              <a:buNone/>
            </a:pPr>
            <a:r>
              <a:rPr lang="en-GB" sz="2200" spc="100" dirty="0" smtClean="0">
                <a:solidFill>
                  <a:schemeClr val="tx2"/>
                </a:solidFill>
                <a:latin typeface="+mj-lt"/>
              </a:rPr>
              <a:t>– minimisation, avoidance, lifecycle management, decommissioning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GB" sz="2400" spc="100" dirty="0" smtClean="0">
              <a:solidFill>
                <a:schemeClr val="tx2"/>
              </a:solidFill>
              <a:latin typeface="+mj-lt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VCAs ‘outside the fence’</a:t>
            </a:r>
          </a:p>
          <a:p>
            <a:pPr marL="292608" lvl="1" indent="0">
              <a:buNone/>
            </a:pPr>
            <a:r>
              <a:rPr lang="en-GB" sz="2200" spc="100" dirty="0" smtClean="0">
                <a:solidFill>
                  <a:schemeClr val="tx2"/>
                </a:solidFill>
                <a:latin typeface="+mj-lt"/>
              </a:rPr>
              <a:t>– avoided areas, offsets, compensation, strategic CSR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GB" sz="2400" spc="100" dirty="0">
              <a:solidFill>
                <a:schemeClr val="tx2"/>
              </a:solidFill>
              <a:latin typeface="+mj-lt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VCAs in supply chains</a:t>
            </a:r>
          </a:p>
          <a:p>
            <a:pPr marL="292608" lvl="1" indent="0">
              <a:buNone/>
            </a:pPr>
            <a:r>
              <a:rPr lang="en-GB" sz="2200" spc="100" dirty="0" smtClean="0">
                <a:solidFill>
                  <a:schemeClr val="tx2"/>
                </a:solidFill>
                <a:latin typeface="+mj-lt"/>
              </a:rPr>
              <a:t>– adds landscape-level conservation to commodity standards:</a:t>
            </a:r>
          </a:p>
          <a:p>
            <a:pPr marL="292608" lvl="1" indent="0">
              <a:buNone/>
            </a:pPr>
            <a:r>
              <a:rPr lang="en-GB" sz="2200" spc="1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200" spc="100" dirty="0" smtClean="0">
                <a:solidFill>
                  <a:schemeClr val="tx2"/>
                </a:solidFill>
                <a:latin typeface="+mj-lt"/>
              </a:rPr>
              <a:t> CCBA, FSC, MSC, RSPO, RTRS, UFZ,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rgbClr val="242852"/>
                </a:solidFill>
              </a:rPr>
              <a:t>Verified conservation areas</a:t>
            </a:r>
            <a:endParaRPr lang="en-GB" sz="1600" b="1" spc="100" dirty="0">
              <a:solidFill>
                <a:srgbClr val="24285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213" y="548881"/>
            <a:ext cx="227346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Yemen LNG marine conservation area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48" y="1922738"/>
            <a:ext cx="9881663" cy="3888000"/>
          </a:xfr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rgbClr val="242852"/>
                </a:solidFill>
              </a:rPr>
              <a:t>Verified conservation areas</a:t>
            </a:r>
            <a:endParaRPr lang="en-GB" sz="1600" b="1" spc="100" dirty="0">
              <a:solidFill>
                <a:srgbClr val="24285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122" y="471981"/>
            <a:ext cx="16182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Coutada 5, Mozambique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rgbClr val="242852"/>
                </a:solidFill>
              </a:rPr>
              <a:t>Verified conservation areas</a:t>
            </a:r>
            <a:endParaRPr lang="en-GB" sz="1600" b="1" spc="100" dirty="0">
              <a:solidFill>
                <a:srgbClr val="242852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45" y="1961876"/>
            <a:ext cx="5848314" cy="42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9805680" y="533441"/>
            <a:ext cx="1350000" cy="957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4632" y="2201800"/>
            <a:ext cx="36265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687,000 hectares hunting concession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Large-scale private wilderness restoration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Large-scale sustainable agriculture &amp; ranching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Community-based conservation farming </a:t>
            </a:r>
            <a:endParaRPr lang="en-US" sz="20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400" b="1" spc="100" dirty="0" smtClean="0">
                <a:solidFill>
                  <a:schemeClr val="tx2"/>
                </a:solidFill>
                <a:ea typeface="+mn-ea"/>
                <a:cs typeface="+mn-cs"/>
              </a:rPr>
              <a:t>3</a:t>
            </a:r>
            <a:r>
              <a:rPr lang="en-GB" sz="2400" b="1" spc="100" baseline="30000" dirty="0" smtClean="0">
                <a:solidFill>
                  <a:schemeClr val="tx2"/>
                </a:solidFill>
                <a:ea typeface="+mn-ea"/>
                <a:cs typeface="+mn-cs"/>
              </a:rPr>
              <a:t>rd</a:t>
            </a:r>
            <a:r>
              <a:rPr lang="en-GB" sz="2400" b="1" spc="100" dirty="0" smtClean="0">
                <a:solidFill>
                  <a:schemeClr val="tx2"/>
                </a:solidFill>
                <a:ea typeface="+mn-ea"/>
                <a:cs typeface="+mn-cs"/>
              </a:rPr>
              <a:t> tool: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Conservation 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Capital </a:t>
            </a:r>
            <a:r>
              <a:rPr lang="en-GB" sz="3200" b="1" spc="100" dirty="0">
                <a:solidFill>
                  <a:schemeClr val="tx2"/>
                </a:solidFill>
                <a:ea typeface="+mn-ea"/>
                <a:cs typeface="+mn-cs"/>
              </a:rPr>
              <a:t>F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unds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2400" spc="100" dirty="0" smtClean="0">
                <a:solidFill>
                  <a:srgbClr val="002060"/>
                </a:solidFill>
                <a:latin typeface="+mj-lt"/>
              </a:rPr>
              <a:t>Securing long-term capital for biodiversity conservation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endParaRPr lang="en-GB" sz="2400" spc="100" dirty="0">
              <a:solidFill>
                <a:srgbClr val="002060"/>
              </a:solidFill>
              <a:latin typeface="+mj-lt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2400" spc="100" dirty="0" smtClean="0">
                <a:solidFill>
                  <a:srgbClr val="002060"/>
                </a:solidFill>
              </a:rPr>
              <a:t>Providing </a:t>
            </a:r>
            <a:r>
              <a:rPr lang="en-GB" sz="2400" spc="100" dirty="0">
                <a:solidFill>
                  <a:srgbClr val="002060"/>
                </a:solidFill>
              </a:rPr>
              <a:t>independent </a:t>
            </a:r>
            <a:r>
              <a:rPr lang="en-GB" sz="2400" spc="100" dirty="0" smtClean="0">
                <a:solidFill>
                  <a:srgbClr val="002060"/>
                </a:solidFill>
              </a:rPr>
              <a:t>assurance &amp; accountability</a:t>
            </a:r>
            <a:endParaRPr lang="en-GB" sz="2400" spc="100" dirty="0" smtClean="0">
              <a:solidFill>
                <a:srgbClr val="002060"/>
              </a:solidFill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endParaRPr lang="en-GB" sz="2400" spc="100" dirty="0">
              <a:solidFill>
                <a:srgbClr val="002060"/>
              </a:solidFill>
              <a:latin typeface="+mj-lt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2400" spc="100" dirty="0" smtClean="0">
                <a:solidFill>
                  <a:srgbClr val="002060"/>
                </a:solidFill>
                <a:latin typeface="+mj-lt"/>
              </a:rPr>
              <a:t>Can finance biodiversity mitigation &amp; verified conservation</a:t>
            </a:r>
          </a:p>
          <a:p>
            <a:pPr marL="0" indent="0">
              <a:buNone/>
            </a:pPr>
            <a:endParaRPr lang="en-GB" sz="1800" spc="1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sz="1800" spc="100" dirty="0" smtClean="0">
              <a:solidFill>
                <a:srgbClr val="002060"/>
              </a:solidFill>
              <a:latin typeface="+mj-lt"/>
            </a:endParaRPr>
          </a:p>
          <a:p>
            <a:pPr marL="292608" lvl="1" indent="0">
              <a:buNone/>
            </a:pPr>
            <a:r>
              <a:rPr lang="en-GB" sz="2200" b="1" spc="100" dirty="0" smtClean="0">
                <a:solidFill>
                  <a:srgbClr val="002060"/>
                </a:solidFill>
                <a:latin typeface="+mj-lt"/>
              </a:rPr>
              <a:t>CAFÉ</a:t>
            </a:r>
            <a:r>
              <a:rPr lang="en-GB" sz="1600" spc="1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600" spc="1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en-GB" sz="1700" spc="100" dirty="0" smtClean="0">
                <a:solidFill>
                  <a:srgbClr val="002060"/>
                </a:solidFill>
                <a:latin typeface="+mj-lt"/>
              </a:rPr>
              <a:t>Consortium of African Funds for the Environment </a:t>
            </a:r>
            <a:endParaRPr lang="en-GB" sz="1600" spc="100" dirty="0">
              <a:solidFill>
                <a:srgbClr val="002060"/>
              </a:solidFill>
              <a:latin typeface="+mj-lt"/>
            </a:endParaRPr>
          </a:p>
          <a:p>
            <a:pPr marL="292608" lvl="1" indent="0">
              <a:buNone/>
            </a:pPr>
            <a:r>
              <a:rPr lang="en-GB" sz="2200" b="1" spc="100" dirty="0" smtClean="0">
                <a:solidFill>
                  <a:srgbClr val="002060"/>
                </a:solidFill>
                <a:latin typeface="+mj-lt"/>
              </a:rPr>
              <a:t>RedLAC</a:t>
            </a:r>
            <a:r>
              <a:rPr lang="en-GB" sz="1700" spc="1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700" spc="100" dirty="0" smtClean="0">
                <a:solidFill>
                  <a:srgbClr val="002060"/>
                </a:solidFill>
                <a:latin typeface="+mj-lt"/>
              </a:rPr>
              <a:t>- The </a:t>
            </a:r>
            <a:r>
              <a:rPr lang="en-GB" sz="1700" spc="100" dirty="0">
                <a:solidFill>
                  <a:srgbClr val="002060"/>
                </a:solidFill>
                <a:latin typeface="+mj-lt"/>
              </a:rPr>
              <a:t>Latin American and Caribbean Network of Environmental </a:t>
            </a:r>
            <a:r>
              <a:rPr lang="en-GB" sz="1700" spc="100" dirty="0" smtClean="0">
                <a:solidFill>
                  <a:srgbClr val="002060"/>
                </a:solidFill>
                <a:latin typeface="+mj-lt"/>
              </a:rPr>
              <a:t>Funds</a:t>
            </a:r>
            <a:endParaRPr lang="en-GB" sz="1700" spc="1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sz="1800" spc="100" dirty="0" smtClean="0">
              <a:solidFill>
                <a:srgbClr val="002060"/>
              </a:solidFill>
              <a:latin typeface="+mj-lt"/>
            </a:endParaRPr>
          </a:p>
          <a:p>
            <a:pPr marL="292608" lvl="1" indent="0">
              <a:buNone/>
            </a:pPr>
            <a:r>
              <a:rPr lang="en-GB" sz="1700" b="1" spc="100" dirty="0" smtClean="0">
                <a:solidFill>
                  <a:srgbClr val="002060"/>
                </a:solidFill>
                <a:latin typeface="+mj-lt"/>
              </a:rPr>
              <a:t>redlac10.earthmind.net</a:t>
            </a:r>
            <a:endParaRPr lang="en-GB" sz="2400" spc="1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>
                <a:solidFill>
                  <a:srgbClr val="242852"/>
                </a:solidFill>
              </a:rPr>
              <a:t>C</a:t>
            </a:r>
            <a:r>
              <a:rPr lang="en-GB" sz="1600" b="1" spc="100" dirty="0" smtClean="0">
                <a:solidFill>
                  <a:srgbClr val="242852"/>
                </a:solidFill>
              </a:rPr>
              <a:t>onservation capital funds</a:t>
            </a:r>
            <a:endParaRPr lang="en-GB" sz="1600" b="1" spc="100" dirty="0">
              <a:solidFill>
                <a:srgbClr val="24285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680" y="1958738"/>
            <a:ext cx="1008000" cy="10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680" y="507981"/>
            <a:ext cx="1512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La </a:t>
            </a:r>
            <a:r>
              <a:rPr lang="fr-FR" sz="3200" b="1" spc="100" dirty="0">
                <a:solidFill>
                  <a:schemeClr val="tx2"/>
                </a:solidFill>
                <a:ea typeface="+mn-ea"/>
                <a:cs typeface="+mn-cs"/>
              </a:rPr>
              <a:t>Fondation pour l'Environnement </a:t>
            </a:r>
            <a:r>
              <a:rPr lang="fr-FR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et</a:t>
            </a:r>
            <a:br>
              <a:rPr lang="fr-FR" sz="3200" b="1" spc="1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fr-FR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le </a:t>
            </a:r>
            <a:r>
              <a:rPr lang="fr-FR" sz="3200" b="1" spc="100" dirty="0">
                <a:solidFill>
                  <a:schemeClr val="tx2"/>
                </a:solidFill>
                <a:ea typeface="+mn-ea"/>
                <a:cs typeface="+mn-cs"/>
              </a:rPr>
              <a:t>Développement au </a:t>
            </a:r>
            <a:r>
              <a:rPr lang="fr-FR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Cameroun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046" y="2254633"/>
            <a:ext cx="7620000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80" y="471981"/>
            <a:ext cx="1459200" cy="10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1046" y="5056388"/>
            <a:ext cx="934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Trust fund set up as an </a:t>
            </a:r>
            <a:r>
              <a:rPr lang="en-GB" sz="2000" dirty="0">
                <a:solidFill>
                  <a:srgbClr val="002060"/>
                </a:solidFill>
              </a:rPr>
              <a:t>environmental compensatory </a:t>
            </a:r>
            <a:r>
              <a:rPr lang="en-GB" sz="2000" dirty="0" smtClean="0">
                <a:solidFill>
                  <a:srgbClr val="002060"/>
                </a:solidFill>
              </a:rPr>
              <a:t>mechanism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under the Chad-Cameroon </a:t>
            </a:r>
            <a:r>
              <a:rPr lang="en-GB" sz="2000" dirty="0">
                <a:solidFill>
                  <a:srgbClr val="002060"/>
                </a:solidFill>
              </a:rPr>
              <a:t>Pipeline Construction </a:t>
            </a:r>
            <a:r>
              <a:rPr lang="en-GB" sz="2000" dirty="0" smtClean="0">
                <a:solidFill>
                  <a:srgbClr val="002060"/>
                </a:solidFill>
              </a:rPr>
              <a:t>Project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>
                <a:solidFill>
                  <a:srgbClr val="242852"/>
                </a:solidFill>
              </a:rPr>
              <a:t>C</a:t>
            </a:r>
            <a:r>
              <a:rPr lang="en-GB" sz="1600" b="1" spc="100" dirty="0" smtClean="0">
                <a:solidFill>
                  <a:srgbClr val="242852"/>
                </a:solidFill>
              </a:rPr>
              <a:t>onservation capital funds</a:t>
            </a:r>
            <a:endParaRPr lang="en-GB" sz="1600" b="1" spc="100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Niger Delta Biodiversity Trust Fund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632" y="1909325"/>
            <a:ext cx="6612855" cy="40227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680" y="475593"/>
            <a:ext cx="1440000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7352" y="1909325"/>
            <a:ext cx="3178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</a:rPr>
              <a:t>Under development by a UNDP/GEF Project</a:t>
            </a:r>
          </a:p>
          <a:p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 smtClean="0">
                <a:solidFill>
                  <a:srgbClr val="002060"/>
                </a:solidFill>
              </a:rPr>
              <a:t>Support to long-term </a:t>
            </a:r>
            <a:r>
              <a:rPr lang="en-GB" sz="2200" dirty="0">
                <a:solidFill>
                  <a:srgbClr val="002060"/>
                </a:solidFill>
              </a:rPr>
              <a:t>biodiversity management </a:t>
            </a:r>
            <a:r>
              <a:rPr lang="en-GB" sz="2200" dirty="0" smtClean="0">
                <a:solidFill>
                  <a:srgbClr val="002060"/>
                </a:solidFill>
              </a:rPr>
              <a:t>as </a:t>
            </a:r>
            <a:r>
              <a:rPr lang="en-GB" sz="2200" dirty="0">
                <a:solidFill>
                  <a:srgbClr val="002060"/>
                </a:solidFill>
              </a:rPr>
              <a:t>a collaborative engagement mechanism </a:t>
            </a:r>
            <a:r>
              <a:rPr lang="en-GB" sz="2200" dirty="0" smtClean="0">
                <a:solidFill>
                  <a:srgbClr val="002060"/>
                </a:solidFill>
              </a:rPr>
              <a:t>for </a:t>
            </a:r>
            <a:r>
              <a:rPr lang="en-GB" sz="2200" dirty="0">
                <a:solidFill>
                  <a:srgbClr val="002060"/>
                </a:solidFill>
              </a:rPr>
              <a:t>local communities, </a:t>
            </a:r>
            <a:r>
              <a:rPr lang="en-GB" sz="2200" dirty="0" smtClean="0">
                <a:solidFill>
                  <a:srgbClr val="002060"/>
                </a:solidFill>
              </a:rPr>
              <a:t>oil &amp; gas companies, </a:t>
            </a:r>
            <a:r>
              <a:rPr lang="en-GB" sz="2200" dirty="0">
                <a:solidFill>
                  <a:srgbClr val="002060"/>
                </a:solidFill>
              </a:rPr>
              <a:t>and Government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>
                <a:solidFill>
                  <a:srgbClr val="242852"/>
                </a:solidFill>
              </a:rPr>
              <a:t>C</a:t>
            </a:r>
            <a:r>
              <a:rPr lang="en-GB" sz="1600" b="1" spc="100" dirty="0" smtClean="0">
                <a:solidFill>
                  <a:srgbClr val="242852"/>
                </a:solidFill>
              </a:rPr>
              <a:t>onservation capital funds</a:t>
            </a:r>
            <a:endParaRPr lang="en-GB" sz="1600" b="1" spc="100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Financing no net loss &amp; positive impact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spc="100" dirty="0">
              <a:solidFill>
                <a:schemeClr val="tx2"/>
              </a:solidFill>
              <a:latin typeface="+mj-lt"/>
            </a:endParaRP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pc="100" dirty="0" smtClean="0">
                <a:solidFill>
                  <a:schemeClr val="tx2"/>
                </a:solidFill>
                <a:latin typeface="+mj-lt"/>
              </a:rPr>
              <a:t>Three tools for corporate biodiversity finance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b="1" spc="100" dirty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Corporate 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Biodiversity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M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itigation</a:t>
            </a:r>
            <a:endParaRPr lang="en-GB" sz="2400" b="1" spc="100" dirty="0" smtClean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2400" b="1" spc="100" dirty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Verified 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Conservation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A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reas</a:t>
            </a:r>
            <a:endParaRPr lang="en-GB" sz="2400" b="1" spc="100" dirty="0" smtClean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2400" b="1" spc="100" dirty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Conservation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apital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F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unds</a:t>
            </a:r>
            <a:endParaRPr lang="en-GB" sz="2400" b="1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61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100" dirty="0" smtClean="0">
                <a:solidFill>
                  <a:schemeClr val="tx2"/>
                </a:solidFill>
              </a:rPr>
              <a:t>Thank you!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  <p:pic>
        <p:nvPicPr>
          <p:cNvPr id="8" name="Picture 3" descr="Macintosh HD:Users:simonlamb:Desktop:1309001-PE-LOMAS-FLORA-200x2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701" y="475063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cintosh HD:Users:simonlamb:Desktop:tetepar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190" y="475063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Macintosh HD:Users:simonlamb:Desktop:Antelop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5680" y="471746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680" y="381981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spc="100" dirty="0">
                <a:solidFill>
                  <a:schemeClr val="tx2"/>
                </a:solidFill>
                <a:latin typeface="+mn-lt"/>
              </a:rPr>
              <a:t>Financing no net loss &amp; positive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220" y="1845734"/>
            <a:ext cx="9915459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spc="100" dirty="0" smtClean="0">
                <a:solidFill>
                  <a:schemeClr val="tx2"/>
                </a:solidFill>
              </a:rPr>
              <a:t>Three tools for corporate biodiversity finance</a:t>
            </a:r>
            <a:endParaRPr lang="en-GB" sz="3000" b="1" spc="100" dirty="0">
              <a:solidFill>
                <a:schemeClr val="tx2"/>
              </a:solidFill>
            </a:endParaRP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b="1" spc="100" dirty="0" smtClean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Corporate 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Biodiversity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M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itigation</a:t>
            </a:r>
            <a:endParaRPr lang="en-GB" sz="2400" b="1" spc="100" dirty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2400" b="1" spc="100" dirty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Verified 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Conservation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A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reas</a:t>
            </a:r>
            <a:endParaRPr lang="en-GB" sz="2400" b="1" spc="100" dirty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2400" b="1" spc="100" dirty="0">
              <a:solidFill>
                <a:schemeClr val="tx2"/>
              </a:solidFill>
              <a:latin typeface="+mj-lt"/>
            </a:endParaRPr>
          </a:p>
          <a:p>
            <a:pPr marL="932688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Conservation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apital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F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unds</a:t>
            </a:r>
            <a:endParaRPr lang="en-GB" sz="2400" b="1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61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100" dirty="0" smtClean="0">
                <a:solidFill>
                  <a:schemeClr val="tx2"/>
                </a:solidFill>
              </a:rPr>
              <a:t>Corporate biodiversity finance tools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680" y="531482"/>
            <a:ext cx="1440000" cy="9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en-GB" sz="2400" b="1" spc="100" baseline="30000" dirty="0" smtClean="0">
                <a:solidFill>
                  <a:schemeClr val="tx2"/>
                </a:solidFill>
                <a:latin typeface="+mj-lt"/>
              </a:rPr>
              <a:t>st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 tool:</a:t>
            </a:r>
            <a:r>
              <a:rPr lang="en-GB" sz="3200" b="1" spc="100" dirty="0" smtClean="0">
                <a:solidFill>
                  <a:schemeClr val="tx2"/>
                </a:solidFill>
                <a:latin typeface="+mj-lt"/>
              </a:rPr>
              <a:t> Corporate Biodiversity Mitigation</a:t>
            </a:r>
            <a:endParaRPr lang="en-GB" sz="3200" b="1" spc="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pc="100" dirty="0" smtClean="0">
                <a:solidFill>
                  <a:schemeClr val="tx2"/>
                </a:solidFill>
              </a:rPr>
              <a:t>IFC </a:t>
            </a:r>
            <a:r>
              <a:rPr lang="en-GB" sz="2800" b="1" spc="100" dirty="0">
                <a:solidFill>
                  <a:schemeClr val="tx2"/>
                </a:solidFill>
              </a:rPr>
              <a:t>Performance Standard 6</a:t>
            </a:r>
            <a:endParaRPr lang="en-GB" sz="2800" b="1" spc="100" dirty="0">
              <a:solidFill>
                <a:schemeClr val="tx2"/>
              </a:solidFill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pc="100" dirty="0" smtClean="0">
                <a:solidFill>
                  <a:schemeClr val="tx2"/>
                </a:solidFill>
              </a:rPr>
              <a:t>To </a:t>
            </a:r>
            <a:r>
              <a:rPr lang="en-GB" sz="2000" spc="100" dirty="0">
                <a:solidFill>
                  <a:schemeClr val="tx2"/>
                </a:solidFill>
              </a:rPr>
              <a:t>protect and conserve </a:t>
            </a:r>
            <a:r>
              <a:rPr lang="en-GB" sz="2000" spc="100" dirty="0" smtClean="0">
                <a:solidFill>
                  <a:schemeClr val="tx2"/>
                </a:solidFill>
              </a:rPr>
              <a:t>biodiversity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spc="1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pc="100" dirty="0" smtClean="0">
                <a:solidFill>
                  <a:schemeClr val="tx2"/>
                </a:solidFill>
              </a:rPr>
              <a:t>To </a:t>
            </a:r>
            <a:r>
              <a:rPr lang="en-GB" sz="2000" spc="100" dirty="0">
                <a:solidFill>
                  <a:schemeClr val="tx2"/>
                </a:solidFill>
              </a:rPr>
              <a:t>maintain the benefits from ecosystem </a:t>
            </a:r>
            <a:r>
              <a:rPr lang="en-GB" sz="2000" spc="100" dirty="0" smtClean="0">
                <a:solidFill>
                  <a:schemeClr val="tx2"/>
                </a:solidFill>
              </a:rPr>
              <a:t>services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spc="1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spc="100" dirty="0" smtClean="0">
                <a:solidFill>
                  <a:schemeClr val="tx2"/>
                </a:solidFill>
              </a:rPr>
              <a:t>To </a:t>
            </a:r>
            <a:r>
              <a:rPr lang="en-GB" sz="2000" spc="100" dirty="0">
                <a:solidFill>
                  <a:schemeClr val="tx2"/>
                </a:solidFill>
              </a:rPr>
              <a:t>promote the sustainable management of living natural resources through the adoption of practices that integrate conservation needs and development </a:t>
            </a:r>
            <a:r>
              <a:rPr lang="en-GB" sz="2000" spc="100" dirty="0" smtClean="0">
                <a:solidFill>
                  <a:schemeClr val="tx2"/>
                </a:solidFill>
              </a:rPr>
              <a:t>priorities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spc="1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spc="100" dirty="0" smtClean="0">
              <a:solidFill>
                <a:schemeClr val="tx2"/>
              </a:solidFill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pc="100" dirty="0">
                <a:solidFill>
                  <a:schemeClr val="tx2"/>
                </a:solidFill>
              </a:rPr>
              <a:t>i</a:t>
            </a:r>
            <a:r>
              <a:rPr lang="en-GB" b="1" spc="100" dirty="0" smtClean="0">
                <a:solidFill>
                  <a:schemeClr val="tx2"/>
                </a:solidFill>
              </a:rPr>
              <a:t>fc.org/sustainability</a:t>
            </a:r>
            <a:endParaRPr lang="en-GB" sz="2000" b="1" spc="100" dirty="0" smtClean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spc="100" dirty="0">
              <a:solidFill>
                <a:schemeClr val="tx2"/>
              </a:solidFill>
            </a:endParaRPr>
          </a:p>
          <a:p>
            <a:pPr marL="91440" lvl="1" indent="-9144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endParaRPr lang="en-GB" sz="1600" spc="1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chemeClr val="tx2"/>
                </a:solidFill>
              </a:rPr>
              <a:t>Corporate biodiversity mitigation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819" y="669981"/>
            <a:ext cx="164686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IFC PS6 paragraphs 7 &amp; 10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4203"/>
            <a:ext cx="10058400" cy="4023360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spc="100" dirty="0" smtClean="0">
                <a:solidFill>
                  <a:schemeClr val="tx2"/>
                </a:solidFill>
                <a:latin typeface="+mj-lt"/>
              </a:rPr>
              <a:t>7.  As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a matter of priority, the client should seek to 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avoid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impacts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on biodiversity and ecosystem services. When avoidance of impacts is not possible, measures to 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minimize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impacts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and 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restore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biodiversity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and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ecosystem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services should be implemented. </a:t>
            </a:r>
            <a:r>
              <a:rPr lang="en-GB" sz="2000" spc="100" dirty="0" smtClean="0">
                <a:solidFill>
                  <a:schemeClr val="tx2"/>
                </a:solidFill>
                <a:latin typeface="+mj-lt"/>
              </a:rPr>
              <a:t>…The client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should adopt a practice of 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adaptive management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in which the implementation of mitigation and management measures are responsive to changing conditions and the results of monitoring throughout the project’s 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lifecycle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. </a:t>
            </a:r>
            <a:endParaRPr lang="en-GB" sz="20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spc="100" dirty="0">
                <a:solidFill>
                  <a:schemeClr val="tx2"/>
                </a:solidFill>
                <a:latin typeface="+mj-lt"/>
              </a:rPr>
              <a:t>10. For the protection and conservation of biodiversity, 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the mitigation hierarchy 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includes biodiversity </a:t>
            </a:r>
            <a:r>
              <a:rPr lang="en-GB" sz="2000" b="1" spc="100" dirty="0">
                <a:solidFill>
                  <a:schemeClr val="tx2"/>
                </a:solidFill>
                <a:latin typeface="+mj-lt"/>
              </a:rPr>
              <a:t>offsets</a:t>
            </a:r>
            <a:r>
              <a:rPr lang="en-GB" sz="2000" spc="100" dirty="0">
                <a:solidFill>
                  <a:schemeClr val="tx2"/>
                </a:solidFill>
                <a:latin typeface="+mj-lt"/>
              </a:rPr>
              <a:t>, which may be considered only after appropriate avoidance, minimization, and restoration measures have been applied.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chemeClr val="tx2"/>
                </a:solidFill>
              </a:rPr>
              <a:t>Corporate biodiversity mitigation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680" y="471981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Biodiversity mitigation strategy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b="1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pc="100" dirty="0" smtClean="0">
                <a:solidFill>
                  <a:schemeClr val="tx2"/>
                </a:solidFill>
                <a:latin typeface="+mj-lt"/>
              </a:rPr>
              <a:t>Avoid 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en-GB" sz="2800" b="1" spc="100" dirty="0" smtClean="0">
                <a:solidFill>
                  <a:schemeClr val="tx2"/>
                </a:solidFill>
                <a:latin typeface="+mj-lt"/>
              </a:rPr>
              <a:t>Minimize </a:t>
            </a:r>
            <a:r>
              <a:rPr lang="en-GB" sz="2400" b="1" spc="100" dirty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en-GB" sz="2800" b="1" spc="100" dirty="0" smtClean="0">
                <a:solidFill>
                  <a:schemeClr val="tx2"/>
                </a:solidFill>
                <a:latin typeface="+mj-lt"/>
              </a:rPr>
              <a:t>Restore </a:t>
            </a:r>
            <a:r>
              <a:rPr lang="en-GB" sz="2400" b="1" spc="100" dirty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en-GB" sz="2800" b="1" spc="100" dirty="0" smtClean="0">
                <a:solidFill>
                  <a:schemeClr val="tx2"/>
                </a:solidFill>
                <a:latin typeface="+mj-lt"/>
              </a:rPr>
              <a:t>Offset</a:t>
            </a:r>
            <a:endParaRPr lang="en-GB" sz="2400" b="1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spc="100" dirty="0" smtClean="0">
              <a:solidFill>
                <a:schemeClr val="tx2"/>
              </a:solidFill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pc="100" dirty="0" smtClean="0">
                <a:solidFill>
                  <a:schemeClr val="tx2"/>
                </a:solidFill>
              </a:rPr>
              <a:t>Through </a:t>
            </a:r>
            <a:r>
              <a:rPr lang="en-GB" sz="2400" spc="100" dirty="0">
                <a:solidFill>
                  <a:schemeClr val="tx2"/>
                </a:solidFill>
              </a:rPr>
              <a:t>a process of </a:t>
            </a:r>
            <a:r>
              <a:rPr lang="en-GB" sz="2400" b="1" spc="100" dirty="0">
                <a:solidFill>
                  <a:schemeClr val="tx2"/>
                </a:solidFill>
              </a:rPr>
              <a:t>adaptive </a:t>
            </a:r>
            <a:r>
              <a:rPr lang="en-GB" sz="2400" b="1" spc="100" dirty="0" smtClean="0">
                <a:solidFill>
                  <a:schemeClr val="tx2"/>
                </a:solidFill>
              </a:rPr>
              <a:t>management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b="1" spc="100" dirty="0">
              <a:solidFill>
                <a:schemeClr val="tx2"/>
              </a:solidFill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spc="100" dirty="0" smtClean="0">
                <a:solidFill>
                  <a:schemeClr val="tx2"/>
                </a:solidFill>
              </a:rPr>
              <a:t>O</a:t>
            </a:r>
            <a:r>
              <a:rPr lang="en-GB" sz="2400" spc="100" dirty="0" smtClean="0">
                <a:solidFill>
                  <a:schemeClr val="tx2"/>
                </a:solidFill>
              </a:rPr>
              <a:t>ver </a:t>
            </a:r>
            <a:r>
              <a:rPr lang="en-GB" sz="2400" spc="100" dirty="0">
                <a:solidFill>
                  <a:schemeClr val="tx2"/>
                </a:solidFill>
              </a:rPr>
              <a:t>the </a:t>
            </a:r>
            <a:r>
              <a:rPr lang="en-GB" sz="2400" b="1" spc="100" dirty="0">
                <a:solidFill>
                  <a:schemeClr val="tx2"/>
                </a:solidFill>
              </a:rPr>
              <a:t>lifecycle</a:t>
            </a:r>
            <a:r>
              <a:rPr lang="en-GB" sz="2400" spc="100" dirty="0">
                <a:solidFill>
                  <a:schemeClr val="tx2"/>
                </a:solidFill>
              </a:rPr>
              <a:t> of the project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spc="100" dirty="0">
              <a:solidFill>
                <a:schemeClr val="tx2"/>
              </a:solidFill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pc="1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en-GB" sz="2400" spc="100" dirty="0" smtClean="0">
                <a:solidFill>
                  <a:schemeClr val="tx2"/>
                </a:solidFill>
              </a:rPr>
              <a:t>“No net loss and preferably a net gain of biodiversity”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680" y="471981"/>
            <a:ext cx="144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chemeClr val="tx2"/>
                </a:solidFill>
              </a:rPr>
              <a:t>Corporate biodiversity mitigation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105" y="1845734"/>
            <a:ext cx="9172575" cy="3838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Biodiversity mitigation hierarchy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pc="1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2384" y="5863825"/>
            <a:ext cx="525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(The Biodiversity Consultancy)</a:t>
            </a:r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680" y="471981"/>
            <a:ext cx="1440000" cy="10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chemeClr val="tx2"/>
                </a:solidFill>
              </a:rPr>
              <a:t>Corporate biodiversity mitigation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9617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Biodiversity mitigation </a:t>
            </a:r>
            <a:r>
              <a:rPr lang="en-GB" sz="3200" b="1" spc="100" dirty="0">
                <a:solidFill>
                  <a:schemeClr val="tx2"/>
                </a:solidFill>
                <a:ea typeface="+mn-ea"/>
                <a:cs typeface="+mn-cs"/>
              </a:rPr>
              <a:t>t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imeline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pc="1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" y="5869094"/>
            <a:ext cx="525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(</a:t>
            </a:r>
            <a:r>
              <a:rPr lang="en-GB" sz="1600" dirty="0">
                <a:solidFill>
                  <a:schemeClr val="tx2"/>
                </a:solidFill>
              </a:rPr>
              <a:t>Cross-Sector Biodiversity </a:t>
            </a:r>
            <a:r>
              <a:rPr lang="en-GB" sz="1600" dirty="0" smtClean="0">
                <a:solidFill>
                  <a:schemeClr val="tx2"/>
                </a:solidFill>
              </a:rPr>
              <a:t>Initiative)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384" y="1859937"/>
            <a:ext cx="8373242" cy="38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5626" y="2072668"/>
            <a:ext cx="168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Adaptive </a:t>
            </a:r>
            <a:r>
              <a:rPr lang="en-GB" sz="2000" dirty="0">
                <a:solidFill>
                  <a:schemeClr val="tx2"/>
                </a:solidFill>
              </a:rPr>
              <a:t>management over the </a:t>
            </a:r>
            <a:r>
              <a:rPr lang="en-GB" sz="2000" dirty="0" smtClean="0">
                <a:solidFill>
                  <a:schemeClr val="tx2"/>
                </a:solidFill>
              </a:rPr>
              <a:t>project lifecycle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Aligning financing, management &amp; mitigation  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chemeClr val="tx2"/>
                </a:solidFill>
              </a:rPr>
              <a:t>Corporate biodiversity mitigation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161" y="440675"/>
            <a:ext cx="160351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The financing </a:t>
            </a:r>
            <a:r>
              <a:rPr lang="en-GB" sz="3200" b="1" spc="100" dirty="0">
                <a:solidFill>
                  <a:schemeClr val="tx2"/>
                </a:solidFill>
                <a:ea typeface="+mn-ea"/>
                <a:cs typeface="+mn-cs"/>
              </a:rPr>
              <a:t>c</a:t>
            </a:r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ase for IFC PS6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178" y="1845734"/>
            <a:ext cx="9957501" cy="4023360"/>
          </a:xfrm>
        </p:spPr>
        <p:txBody>
          <a:bodyPr>
            <a:normAutofit/>
          </a:bodyPr>
          <a:lstStyle/>
          <a:p>
            <a:pPr marL="8413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Export credit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a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gencies under the OECD Common Approaches</a:t>
            </a:r>
            <a:endParaRPr lang="en-GB" sz="2400" b="1" spc="100" dirty="0">
              <a:solidFill>
                <a:schemeClr val="tx2"/>
              </a:solidFill>
              <a:latin typeface="+mj-lt"/>
            </a:endParaRP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 smtClean="0">
              <a:solidFill>
                <a:schemeClr val="tx2"/>
              </a:solidFill>
              <a:latin typeface="+mj-lt"/>
            </a:endParaRPr>
          </a:p>
          <a:p>
            <a:pPr marL="35718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100" dirty="0" smtClean="0">
                <a:solidFill>
                  <a:schemeClr val="tx2"/>
                </a:solidFill>
                <a:latin typeface="+mj-lt"/>
              </a:rPr>
              <a:t>“When </a:t>
            </a:r>
            <a:r>
              <a:rPr lang="en-GB" spc="100" dirty="0">
                <a:solidFill>
                  <a:schemeClr val="tx2"/>
                </a:solidFill>
                <a:latin typeface="+mj-lt"/>
              </a:rPr>
              <a:t>undertaking a review, Members should </a:t>
            </a:r>
            <a:r>
              <a:rPr lang="en-GB" spc="100" dirty="0" smtClean="0">
                <a:solidFill>
                  <a:schemeClr val="tx2"/>
                </a:solidFill>
                <a:latin typeface="+mj-lt"/>
              </a:rPr>
              <a:t>benchmark … </a:t>
            </a:r>
            <a:r>
              <a:rPr lang="en-GB" b="1" spc="100" dirty="0" smtClean="0">
                <a:solidFill>
                  <a:schemeClr val="tx2"/>
                </a:solidFill>
                <a:latin typeface="+mj-lt"/>
              </a:rPr>
              <a:t>all </a:t>
            </a:r>
            <a:r>
              <a:rPr lang="en-GB" b="1" spc="100" dirty="0">
                <a:solidFill>
                  <a:schemeClr val="tx2"/>
                </a:solidFill>
                <a:latin typeface="+mj-lt"/>
              </a:rPr>
              <a:t>eight IFC Performance Standards</a:t>
            </a:r>
            <a:r>
              <a:rPr lang="en-GB" spc="100" dirty="0">
                <a:solidFill>
                  <a:schemeClr val="tx2"/>
                </a:solidFill>
                <a:latin typeface="+mj-lt"/>
              </a:rPr>
              <a:t>, in particular where justified and/or practicable due to the size and/or structure of the </a:t>
            </a:r>
            <a:r>
              <a:rPr lang="en-GB" spc="100" dirty="0" smtClean="0">
                <a:solidFill>
                  <a:schemeClr val="tx2"/>
                </a:solidFill>
                <a:latin typeface="+mj-lt"/>
              </a:rPr>
              <a:t>transaction…”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spc="100" dirty="0">
              <a:solidFill>
                <a:schemeClr val="tx2"/>
              </a:solidFill>
              <a:latin typeface="+mj-lt"/>
            </a:endParaRPr>
          </a:p>
          <a:p>
            <a:pPr marL="8413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Commercial </a:t>
            </a:r>
            <a:r>
              <a:rPr lang="en-GB" sz="2400" b="1" spc="100" dirty="0" smtClean="0">
                <a:solidFill>
                  <a:schemeClr val="tx2"/>
                </a:solidFill>
                <a:latin typeface="+mj-lt"/>
              </a:rPr>
              <a:t>banks under the </a:t>
            </a:r>
            <a:r>
              <a:rPr lang="en-GB" sz="2400" b="1" spc="100" dirty="0">
                <a:solidFill>
                  <a:schemeClr val="tx2"/>
                </a:solidFill>
                <a:latin typeface="+mj-lt"/>
              </a:rPr>
              <a:t>Equator Principles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spc="100" dirty="0" smtClean="0">
              <a:solidFill>
                <a:schemeClr val="tx2"/>
              </a:solidFill>
              <a:latin typeface="+mj-lt"/>
            </a:endParaRPr>
          </a:p>
          <a:p>
            <a:pPr marL="35718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100" dirty="0">
                <a:solidFill>
                  <a:schemeClr val="tx2"/>
                </a:solidFill>
              </a:rPr>
              <a:t>For Projects located in Non-Designated Countries, the Assessment process evaluates compliance with the then applicable </a:t>
            </a:r>
            <a:r>
              <a:rPr lang="en-GB" b="1" spc="100" dirty="0">
                <a:solidFill>
                  <a:schemeClr val="tx2"/>
                </a:solidFill>
              </a:rPr>
              <a:t>IFC Performance Standards on Environmental and Social Sustainability</a:t>
            </a:r>
            <a:r>
              <a:rPr lang="en-GB" spc="100" dirty="0">
                <a:solidFill>
                  <a:schemeClr val="tx2"/>
                </a:solidFill>
              </a:rPr>
              <a:t> and the World Bank Group Environmental, Health and Safety Guidelines. 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pc="1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488" y="651981"/>
            <a:ext cx="74717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680" y="759437"/>
            <a:ext cx="1524000" cy="507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chemeClr val="tx2"/>
                </a:solidFill>
              </a:rPr>
              <a:t>Corporate biodiversity mitigation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b="1" spc="100" dirty="0" smtClean="0">
                <a:solidFill>
                  <a:schemeClr val="tx2"/>
                </a:solidFill>
                <a:ea typeface="+mn-ea"/>
                <a:cs typeface="+mn-cs"/>
              </a:rPr>
              <a:t>South Stream Offshore Pipeline</a:t>
            </a:r>
            <a:endParaRPr lang="en-GB" sz="3200" b="1" spc="1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404" y="6519213"/>
            <a:ext cx="1190791" cy="20005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218" y="1855720"/>
            <a:ext cx="8217590" cy="4284000"/>
          </a:xfrm>
        </p:spPr>
      </p:pic>
      <p:sp>
        <p:nvSpPr>
          <p:cNvPr id="6" name="TextBox 5"/>
          <p:cNvSpPr txBox="1"/>
          <p:nvPr/>
        </p:nvSpPr>
        <p:spPr>
          <a:xfrm>
            <a:off x="1097280" y="6449962"/>
            <a:ext cx="40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spc="100" dirty="0" smtClean="0">
                <a:solidFill>
                  <a:schemeClr val="tx2"/>
                </a:solidFill>
              </a:rPr>
              <a:t>Corporate biodiversity mitigation</a:t>
            </a:r>
            <a:endParaRPr lang="en-GB" sz="1600" b="1" spc="1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959" y="471981"/>
            <a:ext cx="1440000" cy="1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9042" y="2258782"/>
            <a:ext cx="16436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ESIAs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f</a:t>
            </a:r>
            <a:r>
              <a:rPr lang="en-GB" sz="2000" dirty="0" smtClean="0">
                <a:solidFill>
                  <a:srgbClr val="002060"/>
                </a:solidFill>
              </a:rPr>
              <a:t>or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Russia,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Turkey &amp;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Bulgaria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IFC-compliant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as required by the ECAs &amp; banks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712</Words>
  <Application>Microsoft Office PowerPoint</Application>
  <PresentationFormat>Widescreen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Retrospect</vt:lpstr>
      <vt:lpstr>  Corporate Biodiversity Finance  Financing no net loss &amp; positive impacts  Dr Francis Vorhies Earthmind</vt:lpstr>
      <vt:lpstr>Financing no net loss &amp; positive impacts</vt:lpstr>
      <vt:lpstr>1st tool: Corporate Biodiversity Mitigation</vt:lpstr>
      <vt:lpstr>IFC PS6 paragraphs 7 &amp; 10</vt:lpstr>
      <vt:lpstr>Biodiversity mitigation strategy</vt:lpstr>
      <vt:lpstr>Biodiversity mitigation hierarchy</vt:lpstr>
      <vt:lpstr>Biodiversity mitigation timeline</vt:lpstr>
      <vt:lpstr>The financing case for IFC PS6</vt:lpstr>
      <vt:lpstr>South Stream Offshore Pipeline</vt:lpstr>
      <vt:lpstr>Nacala Corridor, Mozambique</vt:lpstr>
      <vt:lpstr>2nd tool: Verified Conservation Areas</vt:lpstr>
      <vt:lpstr>Investing in verified conservation</vt:lpstr>
      <vt:lpstr>Yemen LNG marine conservation area</vt:lpstr>
      <vt:lpstr>Coutada 5, Mozambique</vt:lpstr>
      <vt:lpstr>3rd tool: Conservation Capital Funds</vt:lpstr>
      <vt:lpstr>La Fondation pour l'Environnement et le Développement au Cameroun </vt:lpstr>
      <vt:lpstr>Niger Delta Biodiversity Trust Fund</vt:lpstr>
      <vt:lpstr>Financing no net loss &amp; positive impact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Mitigation strategies International implementation practices  Dr Francis Vorhies Business &amp; biodiversity consultant</dc:title>
  <dc:creator>Francis Vorhies</dc:creator>
  <cp:lastModifiedBy>Francis Vorhies</cp:lastModifiedBy>
  <cp:revision>94</cp:revision>
  <dcterms:created xsi:type="dcterms:W3CDTF">2014-09-28T09:30:17Z</dcterms:created>
  <dcterms:modified xsi:type="dcterms:W3CDTF">2014-10-12T00:48:12Z</dcterms:modified>
</cp:coreProperties>
</file>