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88" r:id="rId2"/>
    <p:sldId id="454" r:id="rId3"/>
    <p:sldId id="459" r:id="rId4"/>
    <p:sldId id="460" r:id="rId5"/>
    <p:sldId id="461" r:id="rId6"/>
    <p:sldId id="455" r:id="rId7"/>
    <p:sldId id="462" r:id="rId8"/>
    <p:sldId id="463" r:id="rId9"/>
    <p:sldId id="464" r:id="rId10"/>
    <p:sldId id="452" r:id="rId1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55" autoAdjust="0"/>
    <p:restoredTop sz="93073" autoAdjust="0"/>
  </p:normalViewPr>
  <p:slideViewPr>
    <p:cSldViewPr snapToGrid="0" snapToObjects="1" showGuides="1">
      <p:cViewPr>
        <p:scale>
          <a:sx n="90" d="100"/>
          <a:sy n="90" d="100"/>
        </p:scale>
        <p:origin x="-582" y="-72"/>
      </p:cViewPr>
      <p:guideLst>
        <p:guide orient="horz" pos="376"/>
        <p:guide pos="3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-47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78EB5-A365-5749-92E4-7FF4568CABA5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D93CA-B3E9-B14E-8426-F1B3F0E35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Kehittää</a:t>
            </a:r>
            <a:r>
              <a:rPr lang="en-US" dirty="0" smtClean="0"/>
              <a:t> </a:t>
            </a:r>
            <a:r>
              <a:rPr lang="en-US" dirty="0" err="1" smtClean="0"/>
              <a:t>toiminnan</a:t>
            </a:r>
            <a:r>
              <a:rPr lang="en-US" dirty="0" smtClean="0"/>
              <a:t> </a:t>
            </a:r>
            <a:r>
              <a:rPr lang="en-US" dirty="0" err="1" smtClean="0"/>
              <a:t>vaikuttavuuden</a:t>
            </a:r>
            <a:r>
              <a:rPr lang="en-US" dirty="0" smtClean="0"/>
              <a:t> </a:t>
            </a:r>
            <a:r>
              <a:rPr lang="en-US" dirty="0" err="1" smtClean="0"/>
              <a:t>raportointia</a:t>
            </a:r>
            <a:endParaRPr lang="en-US" dirty="0" smtClean="0"/>
          </a:p>
          <a:p>
            <a:r>
              <a:rPr lang="en-US" dirty="0" err="1" smtClean="0"/>
              <a:t>Tunnettuvuuden</a:t>
            </a:r>
            <a:r>
              <a:rPr lang="en-US" dirty="0" smtClean="0"/>
              <a:t> </a:t>
            </a:r>
            <a:r>
              <a:rPr lang="en-US" dirty="0" err="1" smtClean="0"/>
              <a:t>lisääminen</a:t>
            </a:r>
            <a:endParaRPr lang="en-US" dirty="0" smtClean="0"/>
          </a:p>
          <a:p>
            <a:r>
              <a:rPr lang="en-US" dirty="0" err="1" smtClean="0"/>
              <a:t>Kannustaa</a:t>
            </a:r>
            <a:r>
              <a:rPr lang="en-US" dirty="0" smtClean="0"/>
              <a:t> </a:t>
            </a:r>
            <a:r>
              <a:rPr lang="en-US" dirty="0" err="1" smtClean="0"/>
              <a:t>uusia</a:t>
            </a:r>
            <a:r>
              <a:rPr lang="en-US" dirty="0" smtClean="0"/>
              <a:t> </a:t>
            </a:r>
            <a:r>
              <a:rPr lang="en-US" dirty="0" err="1" smtClean="0"/>
              <a:t>toimijoita</a:t>
            </a:r>
            <a:r>
              <a:rPr lang="en-US" dirty="0" smtClean="0"/>
              <a:t> </a:t>
            </a:r>
            <a:r>
              <a:rPr lang="en-US" dirty="0" err="1" smtClean="0"/>
              <a:t>mukaan</a:t>
            </a:r>
            <a:r>
              <a:rPr lang="en-US" dirty="0" smtClean="0"/>
              <a:t> </a:t>
            </a:r>
            <a:r>
              <a:rPr lang="en-US" dirty="0" err="1" smtClean="0"/>
              <a:t>verkostoon</a:t>
            </a:r>
            <a:endParaRPr lang="en-US" dirty="0" smtClean="0"/>
          </a:p>
          <a:p>
            <a:r>
              <a:rPr lang="en-US" dirty="0" err="1" smtClean="0"/>
              <a:t>Uudet</a:t>
            </a:r>
            <a:r>
              <a:rPr lang="en-US" dirty="0" smtClean="0"/>
              <a:t> </a:t>
            </a:r>
            <a:r>
              <a:rPr lang="en-US" dirty="0" err="1" smtClean="0"/>
              <a:t>rahoitusmallit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rohoituspohjan</a:t>
            </a:r>
            <a:r>
              <a:rPr lang="en-US" dirty="0" smtClean="0"/>
              <a:t> </a:t>
            </a:r>
            <a:r>
              <a:rPr lang="en-US" dirty="0" err="1" smtClean="0"/>
              <a:t>kehittäminen</a:t>
            </a:r>
            <a:endParaRPr lang="en-US" dirty="0" smtClean="0"/>
          </a:p>
          <a:p>
            <a:pPr lvl="1"/>
            <a:r>
              <a:rPr lang="en-US" dirty="0" smtClean="0"/>
              <a:t>Natural Capital Finance (</a:t>
            </a:r>
            <a:r>
              <a:rPr lang="en-US" dirty="0" err="1" smtClean="0"/>
              <a:t>Metso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Kehittämisehdotukset</a:t>
            </a:r>
            <a:r>
              <a:rPr lang="en-US" dirty="0" smtClean="0"/>
              <a:t> </a:t>
            </a:r>
            <a:r>
              <a:rPr lang="en-US" dirty="0" err="1" smtClean="0"/>
              <a:t>YM:lle</a:t>
            </a:r>
            <a:endParaRPr lang="en-US" dirty="0" smtClean="0"/>
          </a:p>
          <a:p>
            <a:r>
              <a:rPr lang="en-US" dirty="0" err="1" smtClean="0"/>
              <a:t>Mukana</a:t>
            </a:r>
            <a:r>
              <a:rPr lang="en-US" dirty="0" smtClean="0"/>
              <a:t> NGO, </a:t>
            </a:r>
            <a:r>
              <a:rPr lang="en-US" dirty="0" err="1" smtClean="0"/>
              <a:t>yritykset</a:t>
            </a:r>
            <a:r>
              <a:rPr lang="en-US" dirty="0" smtClean="0"/>
              <a:t>, </a:t>
            </a:r>
            <a:r>
              <a:rPr lang="en-US" dirty="0" err="1" smtClean="0"/>
              <a:t>hallinto</a:t>
            </a:r>
            <a:r>
              <a:rPr lang="en-US" dirty="0" smtClean="0"/>
              <a:t>, </a:t>
            </a:r>
            <a:r>
              <a:rPr lang="en-US" dirty="0" err="1" smtClean="0"/>
              <a:t>tutkimus</a:t>
            </a:r>
            <a:endParaRPr lang="en-US" dirty="0" smtClean="0"/>
          </a:p>
          <a:p>
            <a:r>
              <a:rPr lang="en-US" dirty="0" err="1" smtClean="0"/>
              <a:t>Toimikausi</a:t>
            </a:r>
            <a:r>
              <a:rPr lang="en-US" dirty="0" smtClean="0"/>
              <a:t> 2015 </a:t>
            </a:r>
            <a:r>
              <a:rPr lang="en-US" dirty="0" err="1" smtClean="0"/>
              <a:t>loppuun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7C6D5-D873-8246-9B17-D75F370A5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do this through seminars, workshops, magazine, newsletters, sustainability tools, networking, competitions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93CA-B3E9-B14E-8426-F1B3F0E35A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8/10 </a:t>
            </a:r>
            <a:r>
              <a:rPr lang="en-US" dirty="0" err="1" smtClean="0"/>
              <a:t>suuryrityksestä</a:t>
            </a:r>
            <a:endParaRPr lang="en-US" dirty="0" smtClean="0"/>
          </a:p>
          <a:p>
            <a:r>
              <a:rPr lang="en-US" dirty="0" err="1" smtClean="0"/>
              <a:t>Suurin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yrityksiä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yliopistoja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yms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93CA-B3E9-B14E-8426-F1B3F0E35A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93CA-B3E9-B14E-8426-F1B3F0E35A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013F-C45B-4940-AD9C-D268939F6F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013F-C45B-4940-AD9C-D268939F6F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9013F-C45B-4940-AD9C-D268939F6F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93CA-B3E9-B14E-8426-F1B3F0E35A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2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uvaton otsikkodia (väri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0" y="3794670"/>
            <a:ext cx="6839999" cy="2160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 descr="FiBS_logo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9" y="6195479"/>
            <a:ext cx="1080000" cy="63052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24001" y="3888000"/>
            <a:ext cx="6479992" cy="1332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4800" b="0" spc="100" baseline="0">
                <a:solidFill>
                  <a:srgbClr val="FFFFFF"/>
                </a:solidFill>
                <a:latin typeface="Populaire"/>
                <a:cs typeface="Populaire"/>
              </a:defRPr>
            </a:lvl1pPr>
          </a:lstStyle>
          <a:p>
            <a:r>
              <a:rPr lang="fi-FI" noProof="0" dirty="0" smtClean="0"/>
              <a:t>Muokkaa esityksen otsikkoa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2001" y="5219999"/>
            <a:ext cx="6479996" cy="720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800" b="0" i="0" spc="100">
                <a:solidFill>
                  <a:schemeClr val="bg1"/>
                </a:solidFill>
                <a:latin typeface="Populaire"/>
                <a:cs typeface="Populair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 smtClean="0"/>
              <a:t>Muokkaa alaotsikkoa</a:t>
            </a:r>
            <a:endParaRPr lang="fi-FI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BFD-FBF3-444F-9EFA-26903AB32B0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BFD-FBF3-444F-9EFA-26903AB32B0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on päätösdia (väri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1" y="3794670"/>
            <a:ext cx="6840000" cy="2160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/>
          <p:cNvSpPr txBox="1">
            <a:spLocks/>
          </p:cNvSpPr>
          <p:nvPr userDrawn="1"/>
        </p:nvSpPr>
        <p:spPr>
          <a:xfrm>
            <a:off x="323495" y="4847149"/>
            <a:ext cx="6480000" cy="1331999"/>
          </a:xfrm>
          <a:prstGeom prst="rect">
            <a:avLst/>
          </a:prstGeo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ulaire"/>
                <a:ea typeface="+mj-ea"/>
                <a:cs typeface="Populaire"/>
              </a:rPr>
              <a:t>Kiitos</a:t>
            </a:r>
            <a:r>
              <a:rPr kumimoji="0" lang="fi-FI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ulaire"/>
                <a:ea typeface="+mj-ea"/>
                <a:cs typeface="Populaire"/>
              </a:rPr>
              <a:t>!</a:t>
            </a:r>
            <a:endParaRPr kumimoji="0" lang="fi-FI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ulaire"/>
              <a:ea typeface="+mj-ea"/>
              <a:cs typeface="Populaire"/>
            </a:endParaRPr>
          </a:p>
        </p:txBody>
      </p:sp>
      <p:pic>
        <p:nvPicPr>
          <p:cNvPr id="17" name="Kuva 16" descr="FiBS_logo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9" y="6195479"/>
            <a:ext cx="1080000" cy="630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päätösdia (nega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1" y="3794670"/>
            <a:ext cx="6840000" cy="2160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/>
          <p:cNvSpPr txBox="1">
            <a:spLocks/>
          </p:cNvSpPr>
          <p:nvPr userDrawn="1"/>
        </p:nvSpPr>
        <p:spPr>
          <a:xfrm>
            <a:off x="323495" y="4847147"/>
            <a:ext cx="6480000" cy="1332000"/>
          </a:xfrm>
          <a:prstGeom prst="rect">
            <a:avLst/>
          </a:prstGeo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800" b="1" cap="none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0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ulaire"/>
                <a:ea typeface="+mj-ea"/>
                <a:cs typeface="Populaire"/>
              </a:rPr>
              <a:t>Kiitos!</a:t>
            </a:r>
            <a:endParaRPr kumimoji="0" lang="fi-FI" sz="50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ulaire"/>
              <a:ea typeface="+mj-ea"/>
              <a:cs typeface="Populaire"/>
            </a:endParaRPr>
          </a:p>
        </p:txBody>
      </p:sp>
      <p:pic>
        <p:nvPicPr>
          <p:cNvPr id="16" name="Kuva 15" descr="FiBS_logo_valk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" y="6195477"/>
            <a:ext cx="1080000" cy="630520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llinen sitaattidia (nega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323495" y="1100667"/>
            <a:ext cx="8391880" cy="4528608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t">
            <a:noAutofit/>
          </a:bodyPr>
          <a:lstStyle>
            <a:lvl1pPr algn="ctr">
              <a:defRPr sz="4800" b="0" cap="none" spc="100">
                <a:solidFill>
                  <a:srgbClr val="FFFFFF"/>
                </a:solidFill>
                <a:latin typeface="Populaire"/>
                <a:cs typeface="Populaire"/>
              </a:defRPr>
            </a:lvl1pPr>
          </a:lstStyle>
          <a:p>
            <a:r>
              <a:rPr lang="fi-FI" dirty="0" smtClean="0"/>
              <a:t>Nosto </a:t>
            </a:r>
            <a:br>
              <a:rPr lang="fi-FI" dirty="0" smtClean="0"/>
            </a:br>
            <a:r>
              <a:rPr lang="fi-FI" dirty="0" smtClean="0"/>
              <a:t>tai sitaattisivu. </a:t>
            </a:r>
            <a:br>
              <a:rPr lang="fi-FI" dirty="0" smtClean="0"/>
            </a:br>
            <a:r>
              <a:rPr lang="fi-FI" dirty="0" smtClean="0"/>
              <a:t>Lisää taustakuva tai väritausta.</a:t>
            </a:r>
            <a:endParaRPr lang="fi-FI" dirty="0"/>
          </a:p>
        </p:txBody>
      </p:sp>
      <p:pic>
        <p:nvPicPr>
          <p:cNvPr id="8" name="Kuva 5" descr="FiBS_logo_valk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" y="6195477"/>
            <a:ext cx="1080000" cy="630520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8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90"/>
    </mc:Choice>
    <mc:Fallback xmlns="" xmlns:mv="urn:schemas-microsoft-com:mac:vml">
      <p:transition spd="slow" advClick="0" advTm="609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format</a:t>
            </a:r>
            <a:endParaRPr lang="fi-FI"/>
          </a:p>
        </p:txBody>
      </p:sp>
      <p:sp>
        <p:nvSpPr>
          <p:cNvPr id="3" name="Content Placeholder 6"/>
          <p:cNvSpPr txBox="1">
            <a:spLocks noGrp="1"/>
          </p:cNvSpPr>
          <p:nvPr>
            <p:ph idx="4294967295"/>
          </p:nvPr>
        </p:nvSpPr>
        <p:spPr>
          <a:xfrm>
            <a:off x="467541" y="1556793"/>
            <a:ext cx="8208916" cy="46085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/>
          </a:p>
        </p:txBody>
      </p:sp>
      <p:sp>
        <p:nvSpPr>
          <p:cNvPr id="4" name="Footer Placeholder 14"/>
          <p:cNvSpPr txBox="1"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solidFill>
                  <a:srgbClr val="1F497D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i-FI"/>
              <a:t>Copyright © Eltekon Ltd.</a:t>
            </a:r>
          </a:p>
        </p:txBody>
      </p:sp>
      <p:sp>
        <p:nvSpPr>
          <p:cNvPr id="5" name="Slide Number Placeholder 15"/>
          <p:cNvSpPr txBox="1">
            <a:spLocks noGrp="1"/>
          </p:cNvSpPr>
          <p:nvPr>
            <p:ph type="sldNum" sz="quarter" idx="11"/>
          </p:nvPr>
        </p:nvSpPr>
        <p:spPr>
          <a:xfrm>
            <a:off x="468313" y="6351588"/>
            <a:ext cx="1008062" cy="365125"/>
          </a:xfrm>
        </p:spPr>
        <p:txBody>
          <a:bodyPr/>
          <a:lstStyle>
            <a:lvl1pPr eaLnBrk="1" hangingPunct="1">
              <a:defRPr>
                <a:solidFill>
                  <a:srgbClr val="1F497D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3CFA61-33BB-3E43-81CA-E3A2ACFA744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574357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uvallinen otsikkodia (nega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3" y="3794670"/>
            <a:ext cx="6839996" cy="2160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 descr="FiBS_logo_valk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" y="6195477"/>
            <a:ext cx="1080000" cy="630520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24000" y="3888000"/>
            <a:ext cx="6480000" cy="1332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4800" b="0" spc="100" baseline="0">
                <a:solidFill>
                  <a:srgbClr val="FFFFFF"/>
                </a:solidFill>
                <a:latin typeface="Populaire"/>
                <a:cs typeface="Populaire"/>
              </a:defRPr>
            </a:lvl1pPr>
          </a:lstStyle>
          <a:p>
            <a:r>
              <a:rPr lang="fi-FI" noProof="0" dirty="0" smtClean="0"/>
              <a:t>Muokkaa esityksen otsikkoa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42000" y="5220000"/>
            <a:ext cx="6480000" cy="720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800" b="0" i="0" spc="100">
                <a:solidFill>
                  <a:schemeClr val="bg1"/>
                </a:solidFill>
                <a:latin typeface="Populaire"/>
                <a:cs typeface="Populair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 smtClean="0"/>
              <a:t>Muokkaa alaotsikkoa</a:t>
            </a:r>
            <a:endParaRPr lang="fi-F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co 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3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24001" y="270003"/>
            <a:ext cx="8408838" cy="71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25066" y="1001726"/>
            <a:ext cx="8407772" cy="4860000"/>
          </a:xfrm>
        </p:spPr>
        <p:txBody>
          <a:bodyPr/>
          <a:lstStyle/>
          <a:p>
            <a:pPr lvl="0"/>
            <a:r>
              <a:rPr lang="fi-FI" dirty="0" smtClean="0"/>
              <a:t>Lisää teksti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BFD-FBF3-444F-9EFA-26903AB32B0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uvaton välisivu (väri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1" y="3794670"/>
            <a:ext cx="6840000" cy="2160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23495" y="4965685"/>
            <a:ext cx="6480000" cy="1296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t">
            <a:noAutofit/>
          </a:bodyPr>
          <a:lstStyle>
            <a:lvl1pPr algn="l">
              <a:defRPr sz="4800" b="0" cap="none" spc="100">
                <a:solidFill>
                  <a:srgbClr val="FFFFFF"/>
                </a:solidFill>
                <a:latin typeface="Populaire"/>
                <a:cs typeface="Populaire"/>
              </a:defRPr>
            </a:lvl1pPr>
          </a:lstStyle>
          <a:p>
            <a:r>
              <a:rPr lang="fi-FI" dirty="0" smtClean="0"/>
              <a:t>Muokkaa välisivun otsikkoa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42000" y="4434152"/>
            <a:ext cx="6480000" cy="540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b">
            <a:normAutofit/>
          </a:bodyPr>
          <a:lstStyle>
            <a:lvl1pPr marL="0" indent="0">
              <a:buNone/>
              <a:defRPr sz="2800" b="0" i="0" spc="100">
                <a:solidFill>
                  <a:srgbClr val="FFFFFF"/>
                </a:solidFill>
                <a:latin typeface="Populaire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yläotsikkoa</a:t>
            </a:r>
          </a:p>
        </p:txBody>
      </p:sp>
      <p:pic>
        <p:nvPicPr>
          <p:cNvPr id="10" name="Kuva 9" descr="FiBS_logo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9" y="6195479"/>
            <a:ext cx="1080000" cy="630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uvallinen välisivu (nega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1" y="3794670"/>
            <a:ext cx="6840000" cy="2160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23495" y="4965685"/>
            <a:ext cx="6480000" cy="1332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t">
            <a:noAutofit/>
          </a:bodyPr>
          <a:lstStyle>
            <a:lvl1pPr algn="l">
              <a:defRPr sz="4800" b="0" cap="none" spc="100">
                <a:solidFill>
                  <a:srgbClr val="FFFFFF"/>
                </a:solidFill>
                <a:latin typeface="Populaire"/>
                <a:cs typeface="Populaire"/>
              </a:defRPr>
            </a:lvl1pPr>
          </a:lstStyle>
          <a:p>
            <a:r>
              <a:rPr lang="fi-FI" dirty="0" smtClean="0"/>
              <a:t>Muokkaa välisivun otsikkoa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42000" y="4434152"/>
            <a:ext cx="6480000" cy="540000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b">
            <a:normAutofit/>
          </a:bodyPr>
          <a:lstStyle>
            <a:lvl1pPr marL="0" indent="0">
              <a:buNone/>
              <a:defRPr sz="2800" b="0" i="0" spc="100">
                <a:solidFill>
                  <a:srgbClr val="FFFFFF"/>
                </a:solidFill>
                <a:latin typeface="Populaire"/>
                <a:cs typeface="Helvetic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yläotsikkoa</a:t>
            </a:r>
          </a:p>
        </p:txBody>
      </p:sp>
      <p:pic>
        <p:nvPicPr>
          <p:cNvPr id="6" name="Kuva 5" descr="FiBS_logo_valk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" y="6195477"/>
            <a:ext cx="1080000" cy="630520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sitaattisivu (nega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23495" y="1100667"/>
            <a:ext cx="8391880" cy="4528608"/>
          </a:xfrm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anchor="t">
            <a:noAutofit/>
          </a:bodyPr>
          <a:lstStyle>
            <a:lvl1pPr algn="ctr">
              <a:defRPr sz="4800" b="0" cap="none" spc="100">
                <a:solidFill>
                  <a:srgbClr val="FFFFFF"/>
                </a:solidFill>
                <a:latin typeface="Populaire"/>
                <a:cs typeface="Populaire"/>
              </a:defRPr>
            </a:lvl1pPr>
          </a:lstStyle>
          <a:p>
            <a:r>
              <a:rPr lang="fi-FI" dirty="0" smtClean="0"/>
              <a:t>Nosto </a:t>
            </a:r>
            <a:br>
              <a:rPr lang="fi-FI" dirty="0" smtClean="0"/>
            </a:br>
            <a:r>
              <a:rPr lang="fi-FI" dirty="0" smtClean="0"/>
              <a:t>tai sitaattisivu. </a:t>
            </a:r>
            <a:br>
              <a:rPr lang="fi-FI" dirty="0" smtClean="0"/>
            </a:br>
            <a:r>
              <a:rPr lang="fi-FI" dirty="0" smtClean="0"/>
              <a:t>Lisää taustakuva tai väritausta.</a:t>
            </a:r>
            <a:endParaRPr lang="fi-FI" dirty="0"/>
          </a:p>
        </p:txBody>
      </p:sp>
      <p:pic>
        <p:nvPicPr>
          <p:cNvPr id="6" name="Kuva 5" descr="FiBS_logo_valk_ppt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" y="6195477"/>
            <a:ext cx="1080000" cy="630520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63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18593" y="999078"/>
            <a:ext cx="4140000" cy="4862049"/>
          </a:xfrm>
        </p:spPr>
        <p:txBody>
          <a:bodyPr/>
          <a:lstStyle>
            <a:lvl1pPr marL="162000"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4505" y="999077"/>
            <a:ext cx="4140000" cy="486204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BFD-FBF3-444F-9EFA-26903AB32B0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24002" y="270003"/>
            <a:ext cx="8387999" cy="719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otsikkoa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325066" y="999393"/>
            <a:ext cx="414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325066" y="1550445"/>
            <a:ext cx="4140000" cy="4320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999393"/>
            <a:ext cx="414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572000" y="1550445"/>
            <a:ext cx="4140000" cy="4320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BFD-FBF3-444F-9EFA-26903AB32B0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uora yhdysviiva 14"/>
          <p:cNvCxnSpPr/>
          <p:nvPr/>
        </p:nvCxnSpPr>
        <p:spPr>
          <a:xfrm>
            <a:off x="0" y="5884333"/>
            <a:ext cx="91440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4000" y="270003"/>
            <a:ext cx="8388000" cy="71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 smtClean="0"/>
              <a:t>Muokkaa otsikkoa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5065" y="1001726"/>
            <a:ext cx="8388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 smtClean="0"/>
              <a:t>Lisää teksti osoittamalla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203292" y="6301788"/>
            <a:ext cx="3240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Helvetica Light"/>
                <a:cs typeface="Helvetica Ligh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49524" y="630178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Helvetica Light"/>
                <a:cs typeface="Helvetica Light"/>
              </a:defRPr>
            </a:lvl1pPr>
          </a:lstStyle>
          <a:p>
            <a:fld id="{0C38CBFD-FBF3-444F-9EFA-26903AB32B0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/>
        </p:nvCxnSpPr>
        <p:spPr>
          <a:xfrm rot="5400000">
            <a:off x="1606421" y="6401924"/>
            <a:ext cx="5760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FiBS_logo_ppt.eps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69" y="6195479"/>
            <a:ext cx="1080000" cy="6305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50" r:id="rId4"/>
    <p:sldLayoutId id="2147483651" r:id="rId5"/>
    <p:sldLayoutId id="2147483660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61" r:id="rId13"/>
    <p:sldLayoutId id="2147483664" r:id="rId14"/>
    <p:sldLayoutId id="2147483665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4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emf"/><Relationship Id="rId5" Type="http://schemas.openxmlformats.org/officeDocument/2006/relationships/hyperlink" Target="mailto:leila.rasanen@fibsry.fi" TargetMode="External"/><Relationship Id="rId4" Type="http://schemas.openxmlformats.org/officeDocument/2006/relationships/hyperlink" Target="mailto:kristiina.niikkonen@ymparisto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11.jpeg"/><Relationship Id="rId4" Type="http://schemas.openxmlformats.org/officeDocument/2006/relationships/hyperlink" Target="http://www.rudus.fi/ymparisto/rudus-lumo-ohjel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e-julkaisu.fi/fibs/sustainable_finland_201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2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81"/>
            <a:ext cx="9144000" cy="6829778"/>
          </a:xfrm>
          <a:prstGeom prst="rect">
            <a:avLst/>
          </a:prstGeom>
        </p:spPr>
      </p:pic>
      <p:sp>
        <p:nvSpPr>
          <p:cNvPr id="5" name="Suorakulmio 10"/>
          <p:cNvSpPr/>
          <p:nvPr/>
        </p:nvSpPr>
        <p:spPr>
          <a:xfrm>
            <a:off x="279998" y="416277"/>
            <a:ext cx="6916218" cy="1792111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17" descr="FiBS_logo_valk_ppt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5" y="6195477"/>
            <a:ext cx="1080000" cy="630520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374" y="634998"/>
            <a:ext cx="5698703" cy="157339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>What </a:t>
            </a:r>
            <a:r>
              <a:rPr lang="en-US" sz="3200" dirty="0" smtClean="0">
                <a:latin typeface="+mn-lt"/>
              </a:rPr>
              <a:t>Are </a:t>
            </a:r>
            <a:r>
              <a:rPr lang="en-US" sz="3200" dirty="0" smtClean="0">
                <a:latin typeface="+mn-lt"/>
              </a:rPr>
              <a:t>the Opportunities and </a:t>
            </a:r>
            <a:r>
              <a:rPr lang="en-US" sz="3200" dirty="0" smtClean="0">
                <a:latin typeface="+mn-lt"/>
              </a:rPr>
              <a:t>Challenges </a:t>
            </a:r>
            <a:r>
              <a:rPr lang="en-US" sz="3200" dirty="0" smtClean="0">
                <a:latin typeface="+mn-lt"/>
              </a:rPr>
              <a:t>for </a:t>
            </a:r>
            <a:r>
              <a:rPr lang="en-US" sz="3200" dirty="0" smtClean="0">
                <a:latin typeface="+mn-lt"/>
              </a:rPr>
              <a:t>Initiatives </a:t>
            </a:r>
            <a:r>
              <a:rPr lang="en-US" sz="3200" dirty="0" smtClean="0">
                <a:latin typeface="+mn-lt"/>
              </a:rPr>
              <a:t>and the </a:t>
            </a:r>
            <a:r>
              <a:rPr lang="en-US" sz="3200" dirty="0" smtClean="0">
                <a:latin typeface="+mn-lt"/>
              </a:rPr>
              <a:t>Global </a:t>
            </a:r>
            <a:r>
              <a:rPr lang="en-US" sz="3200" dirty="0">
                <a:latin typeface="+mn-lt"/>
              </a:rPr>
              <a:t>P</a:t>
            </a:r>
            <a:r>
              <a:rPr lang="en-US" sz="3200" dirty="0" smtClean="0">
                <a:latin typeface="+mn-lt"/>
              </a:rPr>
              <a:t>artnership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-Case Finland</a:t>
            </a:r>
            <a:endParaRPr lang="fi-FI" sz="32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68445" y="5701588"/>
            <a:ext cx="6264444" cy="493889"/>
          </a:xfrm>
          <a:prstGeom prst="rect">
            <a:avLst/>
          </a:prstGeom>
          <a:solidFill>
            <a:schemeClr val="tx2">
              <a:alpha val="76000"/>
            </a:schemeClr>
          </a:solidFill>
          <a:effectLst>
            <a:outerShdw blurRad="38100" dist="25400" dir="2700000">
              <a:srgbClr val="000000">
                <a:alpha val="25000"/>
              </a:srgbClr>
            </a:outerShdw>
          </a:effectLst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 spc="100" baseline="0">
                <a:solidFill>
                  <a:srgbClr val="FFFFFF"/>
                </a:solidFill>
                <a:latin typeface="Populaire"/>
                <a:ea typeface="+mj-ea"/>
                <a:cs typeface="Populaire"/>
              </a:defRPr>
            </a:lvl1pPr>
          </a:lstStyle>
          <a:p>
            <a:endParaRPr lang="en-US" sz="3200" dirty="0" smtClean="0">
              <a:latin typeface="+mn-lt"/>
            </a:endParaRPr>
          </a:p>
          <a:p>
            <a:r>
              <a:rPr lang="en-US" sz="4200" dirty="0" smtClean="0">
                <a:latin typeface="+mn-lt"/>
              </a:rPr>
              <a:t>CBD COP 12 business and biodiversity forum 12.10.2014</a:t>
            </a:r>
          </a:p>
          <a:p>
            <a:endParaRPr lang="en-US" sz="3200" dirty="0" smtClean="0">
              <a:latin typeface="+mn-lt"/>
            </a:endParaRPr>
          </a:p>
        </p:txBody>
      </p:sp>
      <p:pic>
        <p:nvPicPr>
          <p:cNvPr id="8" name="Picture 7" descr="YM_logo_rgb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35" y="6195477"/>
            <a:ext cx="2033154" cy="520982"/>
          </a:xfrm>
          <a:prstGeom prst="rect">
            <a:avLst/>
          </a:prstGeom>
        </p:spPr>
      </p:pic>
      <p:pic>
        <p:nvPicPr>
          <p:cNvPr id="9" name="Picture 8" descr="YB-logo_keskisininen[1]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0" y="1484472"/>
            <a:ext cx="1870717" cy="5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maapall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90272" y="-149544"/>
            <a:ext cx="9334271" cy="70075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12201" y="6302377"/>
            <a:ext cx="431800" cy="365125"/>
          </a:xfrm>
        </p:spPr>
        <p:txBody>
          <a:bodyPr/>
          <a:lstStyle/>
          <a:p>
            <a:fld id="{0C38CBFD-FBF3-444F-9EFA-26903AB32B0F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0645" y="2737555"/>
            <a:ext cx="8501556" cy="762001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Thank you!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  <a:hlinkClick r:id="rId4"/>
              </a:rPr>
              <a:t>kristiina.niikkonen@ymparisto.fi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, www.ym.fi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  <a:hlinkClick r:id="rId5"/>
              </a:rPr>
              <a:t>leila.rasanen@fibsry.fi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www.fibsry.fi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Kuva 8" descr="FiBS_logo_valk_ppt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45" y="6106075"/>
            <a:ext cx="1287955" cy="751927"/>
          </a:xfrm>
          <a:prstGeom prst="rect">
            <a:avLst/>
          </a:prstGeom>
          <a:effectLst>
            <a:outerShdw blurRad="25400" dist="12700" dir="2700000">
              <a:srgbClr val="000000">
                <a:alpha val="25000"/>
              </a:srgbClr>
            </a:outerShdw>
          </a:effectLst>
        </p:spPr>
      </p:pic>
      <p:pic>
        <p:nvPicPr>
          <p:cNvPr id="7" name="Picture 6" descr="YB-logo_keskisininen[1]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38" y="1255889"/>
            <a:ext cx="3972163" cy="1162585"/>
          </a:xfrm>
          <a:prstGeom prst="rect">
            <a:avLst/>
          </a:prstGeom>
        </p:spPr>
      </p:pic>
      <p:pic>
        <p:nvPicPr>
          <p:cNvPr id="11" name="Picture 10" descr="YM_logo_rgb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799" y="6106075"/>
            <a:ext cx="2502401" cy="6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90"/>
    </mc:Choice>
    <mc:Fallback xmlns:mv="urn:schemas-microsoft-com:mac:vml" xmlns="">
      <p:transition spd="slow" advClick="0" advTm="60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Finnish B &amp; BD Initiative, 28</a:t>
            </a:r>
            <a:r>
              <a:rPr lang="en-US" baseline="30000" dirty="0" smtClean="0"/>
              <a:t>th</a:t>
            </a:r>
            <a:r>
              <a:rPr lang="en-US" dirty="0" smtClean="0"/>
              <a:t> of Jan,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90000"/>
            <a:ext cx="8407772" cy="486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purpose</a:t>
            </a:r>
            <a:endParaRPr lang="en-US" dirty="0" smtClean="0"/>
          </a:p>
          <a:p>
            <a:r>
              <a:rPr lang="en-US" dirty="0" smtClean="0"/>
              <a:t>In line with global CBD </a:t>
            </a:r>
            <a:r>
              <a:rPr lang="en-US" dirty="0"/>
              <a:t>Aichi </a:t>
            </a:r>
            <a:r>
              <a:rPr lang="en-US" dirty="0" smtClean="0"/>
              <a:t>targets -&gt; integrates biodiversity into business practices</a:t>
            </a:r>
            <a:endParaRPr lang="en-US" dirty="0"/>
          </a:p>
          <a:p>
            <a:r>
              <a:rPr lang="en-US" dirty="0" smtClean="0"/>
              <a:t>Creates the platform for the key stakeholders</a:t>
            </a:r>
          </a:p>
          <a:p>
            <a:r>
              <a:rPr lang="en-US" dirty="0" smtClean="0"/>
              <a:t>Aims at inventing new ways of doing sustainable business</a:t>
            </a:r>
          </a:p>
          <a:p>
            <a:r>
              <a:rPr lang="en-US" dirty="0" smtClean="0"/>
              <a:t>Provides tools for integrating biodiversity and ecosystem services into the environmental CR work</a:t>
            </a:r>
            <a:endParaRPr lang="en-US" dirty="0"/>
          </a:p>
          <a:p>
            <a:pPr marL="0" lvl="0" indent="0">
              <a:buNone/>
            </a:pPr>
            <a:endParaRPr lang="en-US" b="1" dirty="0" smtClean="0">
              <a:solidFill>
                <a:srgbClr val="3C3C3C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3C3C3C"/>
                </a:solidFill>
              </a:rPr>
              <a:t>Steering committee </a:t>
            </a:r>
            <a:r>
              <a:rPr lang="en-US" b="1" dirty="0" smtClean="0">
                <a:solidFill>
                  <a:srgbClr val="3C3C3C"/>
                </a:solidFill>
              </a:rPr>
              <a:t>of the Initiative</a:t>
            </a:r>
            <a:endParaRPr lang="en-US" b="1" dirty="0" smtClean="0">
              <a:solidFill>
                <a:srgbClr val="3C3C3C"/>
              </a:solidFill>
            </a:endParaRPr>
          </a:p>
          <a:p>
            <a:r>
              <a:rPr lang="en-US" dirty="0" smtClean="0">
                <a:solidFill>
                  <a:srgbClr val="3C3C3C"/>
                </a:solidFill>
              </a:rPr>
              <a:t>Consists </a:t>
            </a:r>
            <a:r>
              <a:rPr lang="en-US" dirty="0" smtClean="0">
                <a:solidFill>
                  <a:srgbClr val="3C3C3C"/>
                </a:solidFill>
              </a:rPr>
              <a:t>of members from ministries, other public authorities, NGOs, research, business sector representatives</a:t>
            </a:r>
            <a:endParaRPr lang="en-US" dirty="0">
              <a:solidFill>
                <a:srgbClr val="3C3C3C"/>
              </a:solidFill>
            </a:endParaRPr>
          </a:p>
          <a:p>
            <a:r>
              <a:rPr lang="en-US" dirty="0" smtClean="0"/>
              <a:t>FIBS </a:t>
            </a:r>
            <a:r>
              <a:rPr lang="en-US" dirty="0"/>
              <a:t>Corporate Responsibility </a:t>
            </a:r>
            <a:r>
              <a:rPr lang="en-US" dirty="0" smtClean="0"/>
              <a:t>Network and Finnish Environment Institute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pic>
        <p:nvPicPr>
          <p:cNvPr id="4" name="Picture 3" descr="YM_logo_rgb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92" y="6113448"/>
            <a:ext cx="2569729" cy="658476"/>
          </a:xfrm>
          <a:prstGeom prst="rect">
            <a:avLst/>
          </a:prstGeom>
        </p:spPr>
      </p:pic>
      <p:pic>
        <p:nvPicPr>
          <p:cNvPr id="6" name="Picture 5" descr="YB-logo_keskisininen[1]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charset="0"/>
                <a:ea typeface="ＭＳ Ｐゴシック" charset="0"/>
                <a:cs typeface="ＭＳ Ｐゴシック" charset="0"/>
              </a:rPr>
              <a:t>FIBS – </a:t>
            </a:r>
            <a:r>
              <a:rPr lang="fi-FI" dirty="0" err="1" smtClean="0">
                <a:latin typeface="Arial" charset="0"/>
                <a:ea typeface="ＭＳ Ｐゴシック" charset="0"/>
                <a:cs typeface="ＭＳ Ｐゴシック" charset="0"/>
              </a:rPr>
              <a:t>Runs</a:t>
            </a:r>
            <a:r>
              <a:rPr lang="fi-FI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i-FI" dirty="0" err="1" smtClean="0">
                <a:latin typeface="Arial" charset="0"/>
                <a:ea typeface="ＭＳ Ｐゴシック" charset="0"/>
                <a:cs typeface="ＭＳ Ｐゴシック" charset="0"/>
              </a:rPr>
              <a:t>Finnish</a:t>
            </a:r>
            <a:r>
              <a:rPr lang="fi-FI" dirty="0" smtClean="0">
                <a:latin typeface="Arial" charset="0"/>
                <a:ea typeface="ＭＳ Ｐゴシック" charset="0"/>
                <a:cs typeface="ＭＳ Ｐゴシック" charset="0"/>
              </a:rPr>
              <a:t> B &amp; BD </a:t>
            </a:r>
            <a:r>
              <a:rPr lang="fi-FI" dirty="0" err="1" smtClean="0">
                <a:latin typeface="Arial" charset="0"/>
                <a:ea typeface="ＭＳ Ｐゴシック" charset="0"/>
                <a:cs typeface="ＭＳ Ｐゴシック" charset="0"/>
              </a:rPr>
              <a:t>Initiative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01" y="1023702"/>
            <a:ext cx="8407772" cy="4860000"/>
          </a:xfrm>
        </p:spPr>
        <p:txBody>
          <a:bodyPr>
            <a:normAutofit/>
          </a:bodyPr>
          <a:lstStyle/>
          <a:p>
            <a:r>
              <a:rPr lang="en-US" dirty="0" smtClean="0"/>
              <a:t>Is the leading network for responsible business in Finland</a:t>
            </a:r>
          </a:p>
          <a:p>
            <a:r>
              <a:rPr lang="en-US" dirty="0" smtClean="0"/>
              <a:t>Promotes financially, socially and environmentally sustainable business in Finland</a:t>
            </a:r>
          </a:p>
          <a:p>
            <a:r>
              <a:rPr lang="en-US" dirty="0" smtClean="0"/>
              <a:t>Encourages companies to embrace sustainability in the strategic planning and day-to-day management – as a key success factor </a:t>
            </a:r>
          </a:p>
          <a:p>
            <a:r>
              <a:rPr lang="en-US" dirty="0" smtClean="0"/>
              <a:t>Conducts the Corporate </a:t>
            </a:r>
            <a:r>
              <a:rPr lang="en-US" dirty="0"/>
              <a:t>S</a:t>
            </a:r>
            <a:r>
              <a:rPr lang="en-US" dirty="0" smtClean="0"/>
              <a:t>ustainability </a:t>
            </a:r>
            <a:r>
              <a:rPr lang="en-US" dirty="0"/>
              <a:t>S</a:t>
            </a:r>
            <a:r>
              <a:rPr lang="en-US" dirty="0" smtClean="0"/>
              <a:t>urvey </a:t>
            </a:r>
            <a:endParaRPr lang="en-US" dirty="0"/>
          </a:p>
          <a:p>
            <a:r>
              <a:rPr lang="en-US" dirty="0" smtClean="0"/>
              <a:t>Brings together companies, NGOs, decision-makers, public sector and research </a:t>
            </a:r>
          </a:p>
          <a:p>
            <a:r>
              <a:rPr lang="en-US" dirty="0" smtClean="0"/>
              <a:t>Has recently joined  CBD Global Partnership, WBCSD &amp;  EU Business &amp; Biodiversity Platform</a:t>
            </a:r>
          </a:p>
          <a:p>
            <a:r>
              <a:rPr lang="en-US" dirty="0"/>
              <a:t>Actively participates international forums </a:t>
            </a:r>
            <a:r>
              <a:rPr lang="en-US" dirty="0" smtClean="0"/>
              <a:t>e.g. </a:t>
            </a:r>
            <a:r>
              <a:rPr lang="en-US" dirty="0"/>
              <a:t>CSR </a:t>
            </a:r>
            <a:r>
              <a:rPr lang="en-US" dirty="0" smtClean="0"/>
              <a:t>360</a:t>
            </a:r>
            <a:r>
              <a:rPr lang="en-US" dirty="0"/>
              <a:t> </a:t>
            </a:r>
            <a:r>
              <a:rPr lang="en-US" dirty="0" smtClean="0"/>
              <a:t>and CSR Europe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CBFD-FBF3-444F-9EFA-26903AB32B0F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7" name="Picture 6" descr="YM_logo_rgb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92" y="6113448"/>
            <a:ext cx="2569729" cy="658476"/>
          </a:xfrm>
          <a:prstGeom prst="rect">
            <a:avLst/>
          </a:prstGeom>
        </p:spPr>
      </p:pic>
      <p:pic>
        <p:nvPicPr>
          <p:cNvPr id="8" name="Picture 7" descr="YB-logo_keskisininen[1]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</a:rPr>
              <a:t>FIBS has over 240 members</a:t>
            </a:r>
            <a:endParaRPr lang="en-US" dirty="0">
              <a:latin typeface="Helvetica" charset="0"/>
            </a:endParaRPr>
          </a:p>
        </p:txBody>
      </p:sp>
      <p:pic>
        <p:nvPicPr>
          <p:cNvPr id="19458" name="Kuv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1" y="3541888"/>
            <a:ext cx="6625445" cy="206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isällön paikkamerkki 4"/>
          <p:cNvPicPr>
            <a:picLocks noGrp="1" noChangeAspect="1"/>
          </p:cNvPicPr>
          <p:nvPr>
            <p:ph idx="4294967295"/>
          </p:nvPr>
        </p:nvPicPr>
        <p:blipFill>
          <a:blip r:embed="rId4"/>
          <a:srcRect t="1206" b="1206"/>
          <a:stretch>
            <a:fillRect/>
          </a:stretch>
        </p:blipFill>
        <p:spPr>
          <a:xfrm>
            <a:off x="467540" y="1100667"/>
            <a:ext cx="6625445" cy="2300111"/>
          </a:xfrm>
          <a:prstGeom prst="rect">
            <a:avLst/>
          </a:prstGeom>
        </p:spPr>
      </p:pic>
      <p:pic>
        <p:nvPicPr>
          <p:cNvPr id="6" name="Picture 5" descr="YM_logo_rgb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92" y="6113448"/>
            <a:ext cx="2569729" cy="658476"/>
          </a:xfrm>
          <a:prstGeom prst="rect">
            <a:avLst/>
          </a:prstGeom>
        </p:spPr>
      </p:pic>
      <p:pic>
        <p:nvPicPr>
          <p:cNvPr id="7" name="Picture 6" descr="YB-logo_keskisininen[1]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97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Finnish B &amp; BD </a:t>
            </a:r>
            <a:r>
              <a:rPr lang="en-US" dirty="0" smtClean="0"/>
              <a:t>Initiative in </a:t>
            </a:r>
            <a:r>
              <a:rPr lang="en-US" dirty="0" err="1" smtClean="0"/>
              <a:t>Practise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Open seminars and workshops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Master Class –training</a:t>
            </a:r>
          </a:p>
          <a:p>
            <a:pPr lvl="1"/>
            <a:r>
              <a:rPr lang="en-US" dirty="0" smtClean="0"/>
              <a:t>Food industry, aggregates, energy, construction</a:t>
            </a:r>
          </a:p>
          <a:p>
            <a:pPr lvl="1"/>
            <a:r>
              <a:rPr lang="en-US" dirty="0" smtClean="0"/>
              <a:t>Based on BET training model (IUCN/WBCSD)</a:t>
            </a:r>
          </a:p>
          <a:p>
            <a:pPr lvl="1"/>
            <a:r>
              <a:rPr lang="en-US" dirty="0" smtClean="0"/>
              <a:t>Has inspired deeper dialogue and collaboration e.g. field excursion, communication workshop, visit to parliament (the environment committee)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88" y="4182505"/>
            <a:ext cx="7187403" cy="16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70" y="6066798"/>
            <a:ext cx="2682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38" y="6074594"/>
            <a:ext cx="20732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Finnish B &amp; BD </a:t>
            </a:r>
            <a:r>
              <a:rPr lang="en-US" sz="3200" dirty="0" smtClean="0"/>
              <a:t>Initiative- Challenges</a:t>
            </a:r>
            <a:endParaRPr lang="en-US" sz="3200" dirty="0">
              <a:solidFill>
                <a:srgbClr val="3C3C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The awareness of biodiversity is poor </a:t>
            </a:r>
            <a:endParaRPr lang="en-US" sz="2000" dirty="0"/>
          </a:p>
          <a:p>
            <a:pPr marL="742950" lvl="2" indent="-342900"/>
            <a:r>
              <a:rPr lang="en-US" sz="1600" dirty="0" smtClean="0"/>
              <a:t>Difficult to attract companies</a:t>
            </a:r>
          </a:p>
          <a:p>
            <a:pPr marL="742950" lvl="2" indent="-342900"/>
            <a:r>
              <a:rPr lang="en-US" sz="1600" dirty="0" smtClean="0"/>
              <a:t>The lack of examples</a:t>
            </a:r>
          </a:p>
          <a:p>
            <a:pPr marL="742950" lvl="2" indent="-342900"/>
            <a:r>
              <a:rPr lang="en-US" sz="1600" dirty="0" smtClean="0"/>
              <a:t>Terms and concepts of biodiversity and ecosystem services are difficult to understand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The top priority for CR work is to ensure continuity of the business operations*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The Finnish companies prioritize environmental as CR-work* </a:t>
            </a:r>
          </a:p>
          <a:p>
            <a:pPr marL="742950" lvl="2" indent="-342900"/>
            <a:r>
              <a:rPr lang="en-US" sz="1600" dirty="0" smtClean="0"/>
              <a:t>Most of the development work is targeted to environmental performance</a:t>
            </a:r>
          </a:p>
          <a:p>
            <a:pPr marL="742950" lvl="2" indent="-342900"/>
            <a:r>
              <a:rPr lang="en-US" sz="1600" dirty="0" smtClean="0"/>
              <a:t>Companies are involved with energy efficiency, waste  and water management</a:t>
            </a:r>
          </a:p>
          <a:p>
            <a:pPr marL="742950" lvl="2" indent="-342900"/>
            <a:r>
              <a:rPr lang="en-US" sz="1600" dirty="0" smtClean="0"/>
              <a:t>Biodiversity is hardly recognized, although it should be a key component in ensuring the 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Creating new </a:t>
            </a:r>
            <a:r>
              <a:rPr lang="en-US" sz="2000" dirty="0"/>
              <a:t>ways of doing sustainable business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Financing </a:t>
            </a:r>
            <a:r>
              <a:rPr lang="en-US" sz="2000" dirty="0" smtClean="0"/>
              <a:t>of </a:t>
            </a:r>
            <a:r>
              <a:rPr lang="en-US" sz="2000" dirty="0" smtClean="0"/>
              <a:t>the Initiative at the starting phase</a:t>
            </a:r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How </a:t>
            </a:r>
            <a:r>
              <a:rPr lang="en-US" sz="2000" dirty="0" smtClean="0"/>
              <a:t>to keep companies involved after Master Class </a:t>
            </a:r>
            <a:r>
              <a:rPr lang="en-US" sz="2000" dirty="0" smtClean="0"/>
              <a:t>training?</a:t>
            </a:r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What is the effectiveness </a:t>
            </a:r>
            <a:r>
              <a:rPr lang="en-US" sz="2000" dirty="0" smtClean="0"/>
              <a:t>of B &amp; BD </a:t>
            </a:r>
            <a:r>
              <a:rPr lang="en-US" sz="2000" dirty="0" smtClean="0"/>
              <a:t>Initiative?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What is the added value of international networking?</a:t>
            </a:r>
            <a:endParaRPr lang="en-US" sz="2000" dirty="0" smtClean="0"/>
          </a:p>
          <a:p>
            <a:pPr marL="400050" lvl="2" indent="0">
              <a:buNone/>
            </a:pPr>
            <a:endParaRPr lang="en-US" sz="1600" dirty="0" smtClean="0"/>
          </a:p>
          <a:p>
            <a:pPr marL="400050" lvl="2" indent="0">
              <a:buNone/>
            </a:pPr>
            <a:r>
              <a:rPr lang="en-US" sz="1600" dirty="0" smtClean="0"/>
              <a:t>*Source: FIBS Corporate Responsibility Survey 2014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857250" lvl="1" indent="-457200"/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YM_logo_rgb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491" y="6058845"/>
            <a:ext cx="2686718" cy="688453"/>
          </a:xfrm>
          <a:prstGeom prst="rect">
            <a:avLst/>
          </a:prstGeom>
        </p:spPr>
      </p:pic>
      <p:pic>
        <p:nvPicPr>
          <p:cNvPr id="10" name="Picture 9" descr="YB-logo_keskisininen[1]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4" y="4261088"/>
            <a:ext cx="1858026" cy="139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Finnish B &amp; BD </a:t>
            </a:r>
            <a:r>
              <a:rPr lang="en-US" sz="3200" dirty="0" smtClean="0"/>
              <a:t>Initiative- Opportunities</a:t>
            </a:r>
            <a:endParaRPr lang="en-US" sz="3200" dirty="0">
              <a:solidFill>
                <a:srgbClr val="3C3C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66" y="1001726"/>
            <a:ext cx="8407772" cy="4996854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Raises </a:t>
            </a:r>
            <a:r>
              <a:rPr lang="en-US" sz="2000" dirty="0" smtClean="0"/>
              <a:t>the awareness and understanding of BD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Enables to companies to get involved with Aichi targets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Leads to </a:t>
            </a:r>
            <a:r>
              <a:rPr lang="en-US" sz="2000" dirty="0"/>
              <a:t>m</a:t>
            </a:r>
            <a:r>
              <a:rPr lang="en-US" sz="2000" dirty="0" smtClean="0"/>
              <a:t>ultisectoral collaboration and arises interest for </a:t>
            </a:r>
            <a:r>
              <a:rPr lang="en-US" sz="2000" dirty="0" smtClean="0"/>
              <a:t>studies</a:t>
            </a:r>
            <a:endParaRPr lang="en-US" sz="2000" dirty="0" smtClean="0"/>
          </a:p>
          <a:p>
            <a:pPr marL="742950" lvl="2" indent="-342900"/>
            <a:r>
              <a:rPr lang="en-US" sz="1600" dirty="0" smtClean="0"/>
              <a:t>Partnership as a </a:t>
            </a:r>
            <a:r>
              <a:rPr lang="en-US" sz="1600" dirty="0" smtClean="0"/>
              <a:t>goal, to build win-win cases</a:t>
            </a:r>
            <a:endParaRPr lang="en-US" sz="1600" dirty="0" smtClean="0"/>
          </a:p>
          <a:p>
            <a:pPr marL="400050" lvl="2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sz="2000" b="1" dirty="0" smtClean="0"/>
              <a:t>From the perspective of the </a:t>
            </a:r>
            <a:r>
              <a:rPr lang="en-US" sz="2000" b="1" dirty="0" smtClean="0"/>
              <a:t>companies:</a:t>
            </a:r>
            <a:endParaRPr lang="en-US" sz="2000" b="1" dirty="0" smtClean="0"/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Increases BD knowledge and introduces applicable tools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Inspires companies to assess the critical ecosystem </a:t>
            </a:r>
            <a:r>
              <a:rPr lang="en-US" sz="2000" dirty="0" smtClean="0"/>
              <a:t>services, </a:t>
            </a:r>
            <a:r>
              <a:rPr lang="en-US" sz="2000" dirty="0" smtClean="0"/>
              <a:t>provides a new point of view to environmental CR work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CR reporting compulsory </a:t>
            </a:r>
            <a:r>
              <a:rPr lang="en-US" sz="2000" dirty="0" smtClean="0"/>
              <a:t>from 2017 on at EU-level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Enables </a:t>
            </a:r>
            <a:r>
              <a:rPr lang="en-US" sz="2000" dirty="0" smtClean="0"/>
              <a:t>the continuity of the business in the long run 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smtClean="0"/>
              <a:t>and </a:t>
            </a:r>
            <a:r>
              <a:rPr lang="en-US" sz="2000" dirty="0" smtClean="0"/>
              <a:t>helps to discover new business opportunities</a:t>
            </a:r>
          </a:p>
          <a:p>
            <a:pPr marL="742950" lvl="2" indent="-342900"/>
            <a:r>
              <a:rPr lang="en-US" sz="1600" dirty="0" err="1" smtClean="0"/>
              <a:t>Rudus</a:t>
            </a:r>
            <a:r>
              <a:rPr lang="en-US" sz="1600" dirty="0" smtClean="0"/>
              <a:t> &amp; gravel pits -&gt; </a:t>
            </a:r>
            <a:r>
              <a:rPr lang="en-US" sz="1600" dirty="0" smtClean="0"/>
              <a:t>compensational </a:t>
            </a:r>
            <a:r>
              <a:rPr lang="en-US" sz="1600" dirty="0" smtClean="0"/>
              <a:t>ponds for </a:t>
            </a:r>
            <a:r>
              <a:rPr lang="en-US" sz="1600" i="1" dirty="0" err="1"/>
              <a:t>R</a:t>
            </a:r>
            <a:r>
              <a:rPr lang="en-US" sz="1600" i="1" dirty="0" err="1" smtClean="0"/>
              <a:t>ana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arvalis</a:t>
            </a:r>
            <a:endParaRPr lang="en-US" sz="1600" i="1" dirty="0" smtClean="0"/>
          </a:p>
          <a:p>
            <a:pPr marL="742950" lvl="2" indent="-342900"/>
            <a:r>
              <a:rPr lang="en-US" sz="1600" dirty="0" smtClean="0"/>
              <a:t>New nests for </a:t>
            </a:r>
            <a:r>
              <a:rPr lang="en-US" sz="1600" i="1" dirty="0" err="1"/>
              <a:t>Riparia</a:t>
            </a:r>
            <a:r>
              <a:rPr lang="en-US" sz="1600" i="1" dirty="0"/>
              <a:t> </a:t>
            </a:r>
            <a:r>
              <a:rPr lang="en-US" sz="1600" i="1" dirty="0" err="1"/>
              <a:t>riparia</a:t>
            </a:r>
            <a:r>
              <a:rPr lang="en-US" sz="1600" i="1" dirty="0"/>
              <a:t> </a:t>
            </a:r>
            <a:r>
              <a:rPr lang="en-US" sz="1600" dirty="0" smtClean="0"/>
              <a:t>from </a:t>
            </a:r>
            <a:r>
              <a:rPr lang="en-US" sz="1600" dirty="0" smtClean="0"/>
              <a:t>handmade </a:t>
            </a:r>
            <a:r>
              <a:rPr lang="en-US" sz="1600" dirty="0" smtClean="0"/>
              <a:t>sand cliffs</a:t>
            </a:r>
          </a:p>
          <a:p>
            <a:pPr marL="742950" lvl="2" indent="-342900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www.rudus.fi/ymparisto/rudus-lumo-ohjelma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marL="742950" lvl="2" indent="-342900"/>
            <a:endParaRPr lang="en-US" sz="2000" dirty="0" smtClean="0"/>
          </a:p>
          <a:p>
            <a:pPr marL="400050" lvl="2" indent="0">
              <a:buNone/>
            </a:pPr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endParaRPr lang="en-US" sz="1600" dirty="0" smtClean="0"/>
          </a:p>
          <a:p>
            <a:pPr marL="742950" lvl="2" indent="-342900"/>
            <a:endParaRPr lang="en-US" sz="1600" dirty="0" smtClean="0"/>
          </a:p>
          <a:p>
            <a:pPr marL="742950" lvl="2" indent="-342900"/>
            <a:endParaRPr lang="en-US" sz="1600" dirty="0" smtClean="0"/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857250" lvl="1" indent="-457200"/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YM_logo_rgb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491" y="6058845"/>
            <a:ext cx="2686718" cy="688453"/>
          </a:xfrm>
          <a:prstGeom prst="rect">
            <a:avLst/>
          </a:prstGeom>
        </p:spPr>
      </p:pic>
      <p:pic>
        <p:nvPicPr>
          <p:cNvPr id="10" name="Picture 9" descr="YB-logo_keskisininen[1].pd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Finnish B &amp; BD </a:t>
            </a:r>
            <a:r>
              <a:rPr lang="en-US" sz="3200" dirty="0" smtClean="0"/>
              <a:t>Initiative- +2015</a:t>
            </a:r>
            <a:endParaRPr lang="en-US" sz="3200" dirty="0">
              <a:solidFill>
                <a:srgbClr val="3C3C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066" y="2232836"/>
            <a:ext cx="8407772" cy="376574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Workbook on B &amp;BD Master Class training to be published 01/2015</a:t>
            </a:r>
          </a:p>
          <a:p>
            <a:pPr marL="742950" lvl="2" indent="-342900"/>
            <a:r>
              <a:rPr lang="en-US" sz="1600" dirty="0" smtClean="0"/>
              <a:t>Cases and experiences for others to share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Master Class 2014 continues the </a:t>
            </a:r>
            <a:r>
              <a:rPr lang="en-US" sz="2000" dirty="0" smtClean="0"/>
              <a:t>work with round </a:t>
            </a:r>
            <a:r>
              <a:rPr lang="en-US" sz="2000" dirty="0" smtClean="0"/>
              <a:t>table sessions 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New Master </a:t>
            </a:r>
            <a:r>
              <a:rPr lang="en-US" sz="2000" dirty="0"/>
              <a:t>Class </a:t>
            </a:r>
            <a:r>
              <a:rPr lang="en-US" sz="2000" dirty="0" smtClean="0"/>
              <a:t>2015 begins 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Participants interested in international seminar on </a:t>
            </a:r>
            <a:r>
              <a:rPr lang="en-US" sz="2000" dirty="0" smtClean="0"/>
              <a:t>Biodiversity</a:t>
            </a:r>
            <a:endParaRPr lang="en-US" sz="2000" dirty="0" smtClean="0"/>
          </a:p>
          <a:p>
            <a:pPr marL="400050" lvl="2" indent="0">
              <a:buNone/>
            </a:pPr>
            <a:endParaRPr lang="en-US" sz="2000" dirty="0" smtClean="0"/>
          </a:p>
          <a:p>
            <a:pPr marL="342900" lvl="1" indent="-342900">
              <a:buFont typeface="Arial"/>
              <a:buChar char="•"/>
            </a:pPr>
            <a:endParaRPr lang="en-US" sz="1600" dirty="0" smtClean="0"/>
          </a:p>
          <a:p>
            <a:pPr marL="742950" lvl="2" indent="-342900"/>
            <a:endParaRPr lang="en-US" sz="1600" dirty="0" smtClean="0"/>
          </a:p>
          <a:p>
            <a:pPr marL="742950" lvl="2" indent="-342900"/>
            <a:endParaRPr lang="en-US" sz="1600" dirty="0" smtClean="0"/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857250" lvl="1" indent="-457200"/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YM_logo_rgb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491" y="6058845"/>
            <a:ext cx="2686718" cy="688453"/>
          </a:xfrm>
          <a:prstGeom prst="rect">
            <a:avLst/>
          </a:prstGeom>
        </p:spPr>
      </p:pic>
      <p:pic>
        <p:nvPicPr>
          <p:cNvPr id="10" name="Picture 9" descr="YB-logo_keskisininen[1]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Sustainable</a:t>
            </a:r>
            <a:r>
              <a:rPr lang="fi-FI" dirty="0" smtClean="0"/>
              <a:t> Finland 2014 </a:t>
            </a:r>
            <a:r>
              <a:rPr lang="fi-FI" dirty="0" err="1" smtClean="0"/>
              <a:t>-report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www.e-julkaisu.fi/fibs/sustainable_finland_2014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84" y="2041451"/>
            <a:ext cx="4812632" cy="3200400"/>
          </a:xfrm>
          <a:prstGeom prst="rect">
            <a:avLst/>
          </a:prstGeom>
        </p:spPr>
      </p:pic>
      <p:pic>
        <p:nvPicPr>
          <p:cNvPr id="7" name="Picture 5" descr="YM_logo_rgb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491" y="6058845"/>
            <a:ext cx="2686718" cy="688453"/>
          </a:xfrm>
          <a:prstGeom prst="rect">
            <a:avLst/>
          </a:prstGeom>
        </p:spPr>
      </p:pic>
      <p:pic>
        <p:nvPicPr>
          <p:cNvPr id="8" name="Picture 9" descr="YB-logo_keskisininen[1]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618" y="5998580"/>
            <a:ext cx="2071906" cy="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BS_ppt-theme_2013">
  <a:themeElements>
    <a:clrScheme name="FIBS_colors_2013">
      <a:dk1>
        <a:srgbClr val="3C3C3C"/>
      </a:dk1>
      <a:lt1>
        <a:sysClr val="window" lastClr="FFFFFF"/>
      </a:lt1>
      <a:dk2>
        <a:srgbClr val="86BD37"/>
      </a:dk2>
      <a:lt2>
        <a:srgbClr val="EEECE1"/>
      </a:lt2>
      <a:accent1>
        <a:srgbClr val="86BD37"/>
      </a:accent1>
      <a:accent2>
        <a:srgbClr val="D7D7D7"/>
      </a:accent2>
      <a:accent3>
        <a:srgbClr val="EF9200"/>
      </a:accent3>
      <a:accent4>
        <a:srgbClr val="9C266F"/>
      </a:accent4>
      <a:accent5>
        <a:srgbClr val="878787"/>
      </a:accent5>
      <a:accent6>
        <a:srgbClr val="0081C9"/>
      </a:accent6>
      <a:hlink>
        <a:srgbClr val="EF9200"/>
      </a:hlink>
      <a:folHlink>
        <a:srgbClr val="9C26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FIBS_ppt-theme_2013.thmx</Template>
  <TotalTime>6633</TotalTime>
  <Words>649</Words>
  <Application>Microsoft Office PowerPoint</Application>
  <PresentationFormat>Näytössä katseltava diaesitys (4:3)</PresentationFormat>
  <Paragraphs>112</Paragraphs>
  <Slides>10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FIBS_ppt-theme_2013</vt:lpstr>
      <vt:lpstr>What Are the Opportunities and Challenges for Initiatives and the Global Partnership -Case Finland</vt:lpstr>
      <vt:lpstr>Finnish B &amp; BD Initiative, 28th of Jan, 2014</vt:lpstr>
      <vt:lpstr>FIBS – Runs Finnish B &amp; BD Initiative</vt:lpstr>
      <vt:lpstr>FIBS has over 240 members</vt:lpstr>
      <vt:lpstr>Finnish B &amp; BD Initiative in Practise</vt:lpstr>
      <vt:lpstr>Finnish B &amp; BD Initiative- Challenges</vt:lpstr>
      <vt:lpstr>Finnish B &amp; BD Initiative- Opportunities</vt:lpstr>
      <vt:lpstr>Finnish B &amp; BD Initiative- +2015</vt:lpstr>
      <vt:lpstr>Sustainable Finland 2014 -report</vt:lpstr>
      <vt:lpstr>Thank you! kristiina.niikkonen@ymparisto.fi, www.ym.fi leila.rasanen@fibsry.fi, www.fibsry.fi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Yritysvastuuverkosto fibs</dc:title>
  <dc:creator>FIBS</dc:creator>
  <cp:lastModifiedBy>user</cp:lastModifiedBy>
  <cp:revision>267</cp:revision>
  <cp:lastPrinted>2013-07-30T12:00:21Z</cp:lastPrinted>
  <dcterms:created xsi:type="dcterms:W3CDTF">2013-08-21T08:33:41Z</dcterms:created>
  <dcterms:modified xsi:type="dcterms:W3CDTF">2014-10-11T14:40:18Z</dcterms:modified>
</cp:coreProperties>
</file>