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2.xml" ContentType="application/vnd.openxmlformats-officedocument.themeOverride+xml"/>
  <Override PartName="/ppt/charts/chart28.xml" ContentType="application/vnd.openxmlformats-officedocument.drawingml.chart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1" r:id="rId3"/>
    <p:sldId id="260" r:id="rId4"/>
    <p:sldId id="265" r:id="rId5"/>
    <p:sldId id="304" r:id="rId6"/>
    <p:sldId id="303" r:id="rId7"/>
    <p:sldId id="302" r:id="rId8"/>
    <p:sldId id="269" r:id="rId9"/>
    <p:sldId id="307" r:id="rId10"/>
    <p:sldId id="306" r:id="rId11"/>
    <p:sldId id="305" r:id="rId12"/>
    <p:sldId id="270" r:id="rId13"/>
    <p:sldId id="271" r:id="rId14"/>
    <p:sldId id="272" r:id="rId15"/>
    <p:sldId id="295" r:id="rId16"/>
    <p:sldId id="279" r:id="rId17"/>
    <p:sldId id="313" r:id="rId18"/>
    <p:sldId id="312" r:id="rId19"/>
    <p:sldId id="311" r:id="rId20"/>
    <p:sldId id="310" r:id="rId21"/>
    <p:sldId id="309" r:id="rId22"/>
    <p:sldId id="308" r:id="rId23"/>
    <p:sldId id="283" r:id="rId24"/>
    <p:sldId id="284" r:id="rId25"/>
    <p:sldId id="285" r:id="rId26"/>
    <p:sldId id="296" r:id="rId27"/>
    <p:sldId id="318" r:id="rId28"/>
    <p:sldId id="317" r:id="rId29"/>
    <p:sldId id="316" r:id="rId30"/>
    <p:sldId id="315" r:id="rId31"/>
    <p:sldId id="314" r:id="rId32"/>
    <p:sldId id="288" r:id="rId33"/>
    <p:sldId id="290" r:id="rId34"/>
    <p:sldId id="291" r:id="rId35"/>
    <p:sldId id="293" r:id="rId36"/>
    <p:sldId id="294" r:id="rId37"/>
    <p:sldId id="31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Untitled:Biodiversity%20Baseline:MET%20Budget%20and%20Expenditure%20Estimates_2708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Biodiversity%20Baseline\Calculation%20of%20other%20biodiverity%20budgets2708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O%20NAME:Biodiversity%20Baseline:Calculation%20of%20other%20biodiverity%20budgets2209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oleObject" Target="NO%20NAME:Biodiversity%20Baseline:Calculation%20of%20other%20biodiverity%20budgets2209201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oleObject" Target="file:///E:\Biodiversity%20Baseline\Calculation%20of%20other%20biodiverity%20budgets3008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Untitled:Biodiversity%20Baseline:MET%20Budget%20and%20Expenditure%20Estimates_270820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oleObject" Target="file:///E:\Biodiversity%20Baseline\Calculation%20of%20other%20biodiverity%20budgets3008201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oleObject" Target="file:///E:\Biodiversity%20Baseline\Calculation%20of%20other%20biodiverity%20budgets3008201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oleObject" Target="file:///E:\Biodiversity%20Baseline\Calculation%20of%20other%20biodiverity%20budgets3008201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oleObject" Target="file:///E:\Biodiversity%20Baseline\Calculation%20of%20other%20biodiverity%20budgets3008201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oleObject" Target="file:///E:\Biodiversity%20Baseline\Calculation%20of%20other%20biodiverity%20budgets300820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iodiversity%20Baseline\Calculation%20of%20other%20biodiverity%20budgets300820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NO%20NAME:Biodiversity%20Baseline:Expenditure%20GDP%20comparison_300814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oleObject" Target="NO%20NAME:Biodiversity%20Baseline:Expenditure%20GDP%20comparison_300814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oleObject" Target="NO%20NAME:Biodiversity%20Baseline:Expenditure%20GDP%20comparison_3008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Untitled:Biodiversity%20Baseline:MET%20Budget%20and%20Expenditure%20Estimates_2708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Untitled:Biodiversity%20Baseline:MET%20Budget%20and%20Expenditure%20Estimates_2708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O%20NAME:Biodiversity%20Baseline:MET%20Budget%20and%20Expenditure%20Estimates_2708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NO%20NAME:Biodiversity%20Baseline:MET%20Budget%20and%20Expenditure%20Estimates_2708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NO%20NAME:Biodiversity%20Baseline:MET%20Budget%20and%20Expenditure%20Estimates_2708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NO%20NAME:Biodiversity%20Baseline:MET%20Budget%20and%20Expenditure%20Estimates_2708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NO%20NAME:Biodiversity%20Baseline:Calculation%20of%20other%20biodiverity%20budgets22092014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84354565569414"/>
          <c:y val="0.0334011907048204"/>
          <c:w val="0.896446804039605"/>
          <c:h val="0.815688923030962"/>
        </c:manualLayout>
      </c:layout>
      <c:lineChart>
        <c:grouping val="standard"/>
        <c:varyColors val="0"/>
        <c:ser>
          <c:idx val="1"/>
          <c:order val="0"/>
          <c:tx>
            <c:strRef>
              <c:f>ExpenditureBiodiv!$C$56</c:f>
              <c:strCache>
                <c:ptCount val="1"/>
                <c:pt idx="0">
                  <c:v>MET Budget</c:v>
                </c:pt>
              </c:strCache>
            </c:strRef>
          </c:tx>
          <c:spPr>
            <a:ln w="38100"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ExpenditureBiodiv!$D$56:$J$56</c:f>
              <c:numCache>
                <c:formatCode>#,##0</c:formatCode>
                <c:ptCount val="7"/>
                <c:pt idx="0">
                  <c:v>151.149</c:v>
                </c:pt>
                <c:pt idx="1">
                  <c:v>299.9169999999985</c:v>
                </c:pt>
                <c:pt idx="2">
                  <c:v>209.29</c:v>
                </c:pt>
                <c:pt idx="3">
                  <c:v>305.648</c:v>
                </c:pt>
                <c:pt idx="4">
                  <c:v>347.9269999999985</c:v>
                </c:pt>
                <c:pt idx="5">
                  <c:v>798.8529999999971</c:v>
                </c:pt>
                <c:pt idx="6">
                  <c:v>572.4499999999994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037256"/>
        <c:axId val="2108038664"/>
      </c:lineChart>
      <c:catAx>
        <c:axId val="2108037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038664"/>
        <c:crosses val="autoZero"/>
        <c:auto val="1"/>
        <c:lblAlgn val="ctr"/>
        <c:lblOffset val="100"/>
        <c:noMultiLvlLbl val="0"/>
      </c:catAx>
      <c:valAx>
        <c:axId val="2108038664"/>
        <c:scaling>
          <c:orientation val="minMax"/>
          <c:max val="8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037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34213031063425"/>
          <c:y val="0.912363271664213"/>
          <c:w val="0.985716263489042"/>
          <c:h val="0.071376565734161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Expenditure'!$B$4:$P$4</c:f>
              <c:numCache>
                <c:formatCode>#,##0</c:formatCode>
                <c:ptCount val="15"/>
                <c:pt idx="0">
                  <c:v>39.32953982898976</c:v>
                </c:pt>
                <c:pt idx="1">
                  <c:v>71.67930691521609</c:v>
                </c:pt>
                <c:pt idx="2">
                  <c:v>118.3675063933476</c:v>
                </c:pt>
                <c:pt idx="3">
                  <c:v>134.540546022634</c:v>
                </c:pt>
                <c:pt idx="4">
                  <c:v>127.7064248394619</c:v>
                </c:pt>
                <c:pt idx="5">
                  <c:v>205.4234972178787</c:v>
                </c:pt>
                <c:pt idx="6">
                  <c:v>144.3523317917681</c:v>
                </c:pt>
                <c:pt idx="7">
                  <c:v>165.0234649728304</c:v>
                </c:pt>
                <c:pt idx="8">
                  <c:v>183.134649306924</c:v>
                </c:pt>
                <c:pt idx="9">
                  <c:v>193.8498922755059</c:v>
                </c:pt>
                <c:pt idx="10">
                  <c:v>204.5651352440879</c:v>
                </c:pt>
                <c:pt idx="11">
                  <c:v>215.2803782126701</c:v>
                </c:pt>
                <c:pt idx="12">
                  <c:v>225.9956211812518</c:v>
                </c:pt>
                <c:pt idx="13">
                  <c:v>236.7108641498336</c:v>
                </c:pt>
                <c:pt idx="14">
                  <c:v>247.426107118416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676920"/>
        <c:axId val="2107673928"/>
      </c:areaChart>
      <c:catAx>
        <c:axId val="2107676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7673928"/>
        <c:crosses val="autoZero"/>
        <c:auto val="1"/>
        <c:lblAlgn val="ctr"/>
        <c:lblOffset val="100"/>
        <c:noMultiLvlLbl val="0"/>
      </c:catAx>
      <c:valAx>
        <c:axId val="2107673928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767692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Expenditure'!$B$4:$P$4</c:f>
              <c:numCache>
                <c:formatCode>#,##0</c:formatCode>
                <c:ptCount val="15"/>
                <c:pt idx="0">
                  <c:v>39.32953982898976</c:v>
                </c:pt>
                <c:pt idx="1">
                  <c:v>71.67930691521609</c:v>
                </c:pt>
                <c:pt idx="2">
                  <c:v>118.3675063933476</c:v>
                </c:pt>
                <c:pt idx="3">
                  <c:v>134.540546022634</c:v>
                </c:pt>
                <c:pt idx="4">
                  <c:v>127.7064248394619</c:v>
                </c:pt>
                <c:pt idx="5">
                  <c:v>205.4234972178787</c:v>
                </c:pt>
                <c:pt idx="6">
                  <c:v>144.3523317917681</c:v>
                </c:pt>
                <c:pt idx="7">
                  <c:v>165.0234649728304</c:v>
                </c:pt>
                <c:pt idx="8">
                  <c:v>183.134649306924</c:v>
                </c:pt>
                <c:pt idx="9">
                  <c:v>193.8498922755059</c:v>
                </c:pt>
                <c:pt idx="10">
                  <c:v>204.5651352440879</c:v>
                </c:pt>
                <c:pt idx="11">
                  <c:v>215.2803782126701</c:v>
                </c:pt>
                <c:pt idx="12">
                  <c:v>225.9956211812518</c:v>
                </c:pt>
                <c:pt idx="13">
                  <c:v>236.7108641498336</c:v>
                </c:pt>
                <c:pt idx="14">
                  <c:v>247.426107118416</c:v>
                </c:pt>
              </c:numCache>
            </c:numRef>
          </c:val>
        </c:ser>
        <c:ser>
          <c:idx val="2"/>
          <c:order val="2"/>
          <c:tx>
            <c:strRef>
              <c:f>'Public Expenditure'!$A$5</c:f>
              <c:strCache>
                <c:ptCount val="1"/>
                <c:pt idx="0">
                  <c:v>MFMR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Expenditure'!$B$5:$P$5</c:f>
              <c:numCache>
                <c:formatCode>#,##0</c:formatCode>
                <c:ptCount val="15"/>
                <c:pt idx="0">
                  <c:v>101.4859290192912</c:v>
                </c:pt>
                <c:pt idx="1">
                  <c:v>91.80803831960175</c:v>
                </c:pt>
                <c:pt idx="2">
                  <c:v>121.3990243111453</c:v>
                </c:pt>
                <c:pt idx="3">
                  <c:v>151.1787376328864</c:v>
                </c:pt>
                <c:pt idx="4">
                  <c:v>215.67493258884</c:v>
                </c:pt>
                <c:pt idx="5">
                  <c:v>173.2810768412681</c:v>
                </c:pt>
                <c:pt idx="6">
                  <c:v>173.6517987509141</c:v>
                </c:pt>
                <c:pt idx="7">
                  <c:v>160.4491004923024</c:v>
                </c:pt>
                <c:pt idx="8">
                  <c:v>221.0673674373309</c:v>
                </c:pt>
                <c:pt idx="9">
                  <c:v>230.7779122911542</c:v>
                </c:pt>
                <c:pt idx="10">
                  <c:v>240.488457144978</c:v>
                </c:pt>
                <c:pt idx="11">
                  <c:v>250.1990019988015</c:v>
                </c:pt>
                <c:pt idx="12">
                  <c:v>259.9095468526251</c:v>
                </c:pt>
                <c:pt idx="13">
                  <c:v>269.620091706449</c:v>
                </c:pt>
                <c:pt idx="14">
                  <c:v>279.3306365602722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774296"/>
        <c:axId val="2108777272"/>
      </c:areaChart>
      <c:catAx>
        <c:axId val="2108774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777272"/>
        <c:crosses val="autoZero"/>
        <c:auto val="1"/>
        <c:lblAlgn val="ctr"/>
        <c:lblOffset val="100"/>
        <c:noMultiLvlLbl val="0"/>
      </c:catAx>
      <c:valAx>
        <c:axId val="2108777272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77429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Expenditure'!$B$4:$P$4</c:f>
              <c:numCache>
                <c:formatCode>#,##0</c:formatCode>
                <c:ptCount val="15"/>
                <c:pt idx="0">
                  <c:v>39.32953982898976</c:v>
                </c:pt>
                <c:pt idx="1">
                  <c:v>71.67930691521609</c:v>
                </c:pt>
                <c:pt idx="2">
                  <c:v>118.3675063933476</c:v>
                </c:pt>
                <c:pt idx="3">
                  <c:v>134.540546022634</c:v>
                </c:pt>
                <c:pt idx="4">
                  <c:v>127.7064248394619</c:v>
                </c:pt>
                <c:pt idx="5">
                  <c:v>205.4234972178787</c:v>
                </c:pt>
                <c:pt idx="6">
                  <c:v>144.3523317917681</c:v>
                </c:pt>
                <c:pt idx="7">
                  <c:v>165.0234649728304</c:v>
                </c:pt>
                <c:pt idx="8">
                  <c:v>183.134649306924</c:v>
                </c:pt>
                <c:pt idx="9">
                  <c:v>193.8498922755059</c:v>
                </c:pt>
                <c:pt idx="10">
                  <c:v>204.5651352440879</c:v>
                </c:pt>
                <c:pt idx="11">
                  <c:v>215.2803782126701</c:v>
                </c:pt>
                <c:pt idx="12">
                  <c:v>225.9956211812518</c:v>
                </c:pt>
                <c:pt idx="13">
                  <c:v>236.7108641498336</c:v>
                </c:pt>
                <c:pt idx="14">
                  <c:v>247.426107118416</c:v>
                </c:pt>
              </c:numCache>
            </c:numRef>
          </c:val>
        </c:ser>
        <c:ser>
          <c:idx val="2"/>
          <c:order val="2"/>
          <c:tx>
            <c:strRef>
              <c:f>'Public Expenditure'!$A$5</c:f>
              <c:strCache>
                <c:ptCount val="1"/>
                <c:pt idx="0">
                  <c:v>MFMR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Expenditure'!$B$5:$P$5</c:f>
              <c:numCache>
                <c:formatCode>#,##0</c:formatCode>
                <c:ptCount val="15"/>
                <c:pt idx="0">
                  <c:v>101.4859290192912</c:v>
                </c:pt>
                <c:pt idx="1">
                  <c:v>91.80803831960175</c:v>
                </c:pt>
                <c:pt idx="2">
                  <c:v>121.3990243111453</c:v>
                </c:pt>
                <c:pt idx="3">
                  <c:v>151.1787376328864</c:v>
                </c:pt>
                <c:pt idx="4">
                  <c:v>215.67493258884</c:v>
                </c:pt>
                <c:pt idx="5">
                  <c:v>173.2810768412681</c:v>
                </c:pt>
                <c:pt idx="6">
                  <c:v>173.6517987509141</c:v>
                </c:pt>
                <c:pt idx="7">
                  <c:v>160.4491004923024</c:v>
                </c:pt>
                <c:pt idx="8">
                  <c:v>221.0673674373309</c:v>
                </c:pt>
                <c:pt idx="9">
                  <c:v>230.7779122911542</c:v>
                </c:pt>
                <c:pt idx="10">
                  <c:v>240.488457144978</c:v>
                </c:pt>
                <c:pt idx="11">
                  <c:v>250.1990019988015</c:v>
                </c:pt>
                <c:pt idx="12">
                  <c:v>259.9095468526251</c:v>
                </c:pt>
                <c:pt idx="13">
                  <c:v>269.620091706449</c:v>
                </c:pt>
                <c:pt idx="14">
                  <c:v>279.3306365602722</c:v>
                </c:pt>
              </c:numCache>
            </c:numRef>
          </c:val>
        </c:ser>
        <c:ser>
          <c:idx val="3"/>
          <c:order val="3"/>
          <c:tx>
            <c:strRef>
              <c:f>'Public Expenditure'!$A$6</c:f>
              <c:strCache>
                <c:ptCount val="1"/>
                <c:pt idx="0">
                  <c:v>MLR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Expenditure'!$B$6:$P$6</c:f>
              <c:numCache>
                <c:formatCode>#,##0</c:formatCode>
                <c:ptCount val="15"/>
                <c:pt idx="0">
                  <c:v>1.914687933537023</c:v>
                </c:pt>
                <c:pt idx="1">
                  <c:v>5.174999999999996</c:v>
                </c:pt>
                <c:pt idx="2">
                  <c:v>6.820999999999996</c:v>
                </c:pt>
                <c:pt idx="3">
                  <c:v>16.079</c:v>
                </c:pt>
                <c:pt idx="4">
                  <c:v>6.586995272593321</c:v>
                </c:pt>
                <c:pt idx="5">
                  <c:v>7.576216216216213</c:v>
                </c:pt>
                <c:pt idx="6">
                  <c:v>7.727772871514093</c:v>
                </c:pt>
                <c:pt idx="7">
                  <c:v>7.996349303808876</c:v>
                </c:pt>
                <c:pt idx="8">
                  <c:v>8.264925736103647</c:v>
                </c:pt>
                <c:pt idx="9">
                  <c:v>8.533502168398421</c:v>
                </c:pt>
                <c:pt idx="10">
                  <c:v>8.802078600693191</c:v>
                </c:pt>
                <c:pt idx="11">
                  <c:v>9.070655032987977</c:v>
                </c:pt>
                <c:pt idx="12">
                  <c:v>9.339231465282743</c:v>
                </c:pt>
                <c:pt idx="13">
                  <c:v>9.60780789757752</c:v>
                </c:pt>
                <c:pt idx="14">
                  <c:v>9.876384329872298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851592"/>
        <c:axId val="2108854712"/>
      </c:areaChart>
      <c:catAx>
        <c:axId val="2108851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854712"/>
        <c:crosses val="autoZero"/>
        <c:auto val="1"/>
        <c:lblAlgn val="ctr"/>
        <c:lblOffset val="100"/>
        <c:noMultiLvlLbl val="0"/>
      </c:catAx>
      <c:valAx>
        <c:axId val="2108854712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85159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Expenditure'!$B$4:$P$4</c:f>
              <c:numCache>
                <c:formatCode>#,##0</c:formatCode>
                <c:ptCount val="15"/>
                <c:pt idx="0">
                  <c:v>39.32953982898976</c:v>
                </c:pt>
                <c:pt idx="1">
                  <c:v>71.67930691521609</c:v>
                </c:pt>
                <c:pt idx="2">
                  <c:v>118.3675063933476</c:v>
                </c:pt>
                <c:pt idx="3">
                  <c:v>134.540546022634</c:v>
                </c:pt>
                <c:pt idx="4">
                  <c:v>127.7064248394619</c:v>
                </c:pt>
                <c:pt idx="5">
                  <c:v>205.4234972178787</c:v>
                </c:pt>
                <c:pt idx="6">
                  <c:v>144.3523317917681</c:v>
                </c:pt>
                <c:pt idx="7">
                  <c:v>165.0234649728304</c:v>
                </c:pt>
                <c:pt idx="8">
                  <c:v>183.134649306924</c:v>
                </c:pt>
                <c:pt idx="9">
                  <c:v>193.8498922755059</c:v>
                </c:pt>
                <c:pt idx="10">
                  <c:v>204.5651352440879</c:v>
                </c:pt>
                <c:pt idx="11">
                  <c:v>215.2803782126701</c:v>
                </c:pt>
                <c:pt idx="12">
                  <c:v>225.9956211812518</c:v>
                </c:pt>
                <c:pt idx="13">
                  <c:v>236.7108641498336</c:v>
                </c:pt>
                <c:pt idx="14">
                  <c:v>247.426107118416</c:v>
                </c:pt>
              </c:numCache>
            </c:numRef>
          </c:val>
        </c:ser>
        <c:ser>
          <c:idx val="2"/>
          <c:order val="2"/>
          <c:tx>
            <c:strRef>
              <c:f>'Public Expenditure'!$A$5</c:f>
              <c:strCache>
                <c:ptCount val="1"/>
                <c:pt idx="0">
                  <c:v>MFMR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Expenditure'!$B$5:$P$5</c:f>
              <c:numCache>
                <c:formatCode>#,##0</c:formatCode>
                <c:ptCount val="15"/>
                <c:pt idx="0">
                  <c:v>101.4859290192912</c:v>
                </c:pt>
                <c:pt idx="1">
                  <c:v>91.80803831960175</c:v>
                </c:pt>
                <c:pt idx="2">
                  <c:v>121.3990243111453</c:v>
                </c:pt>
                <c:pt idx="3">
                  <c:v>151.1787376328864</c:v>
                </c:pt>
                <c:pt idx="4">
                  <c:v>215.67493258884</c:v>
                </c:pt>
                <c:pt idx="5">
                  <c:v>173.2810768412681</c:v>
                </c:pt>
                <c:pt idx="6">
                  <c:v>173.6517987509141</c:v>
                </c:pt>
                <c:pt idx="7">
                  <c:v>160.4491004923024</c:v>
                </c:pt>
                <c:pt idx="8">
                  <c:v>221.0673674373309</c:v>
                </c:pt>
                <c:pt idx="9">
                  <c:v>230.7779122911542</c:v>
                </c:pt>
                <c:pt idx="10">
                  <c:v>240.488457144978</c:v>
                </c:pt>
                <c:pt idx="11">
                  <c:v>250.1990019988015</c:v>
                </c:pt>
                <c:pt idx="12">
                  <c:v>259.9095468526251</c:v>
                </c:pt>
                <c:pt idx="13">
                  <c:v>269.620091706449</c:v>
                </c:pt>
                <c:pt idx="14">
                  <c:v>279.3306365602722</c:v>
                </c:pt>
              </c:numCache>
            </c:numRef>
          </c:val>
        </c:ser>
        <c:ser>
          <c:idx val="3"/>
          <c:order val="3"/>
          <c:tx>
            <c:strRef>
              <c:f>'Public Expenditure'!$A$6</c:f>
              <c:strCache>
                <c:ptCount val="1"/>
                <c:pt idx="0">
                  <c:v>MLR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Expenditure'!$B$6:$P$6</c:f>
              <c:numCache>
                <c:formatCode>#,##0</c:formatCode>
                <c:ptCount val="15"/>
                <c:pt idx="0">
                  <c:v>1.914687933537023</c:v>
                </c:pt>
                <c:pt idx="1">
                  <c:v>5.174999999999996</c:v>
                </c:pt>
                <c:pt idx="2">
                  <c:v>6.820999999999996</c:v>
                </c:pt>
                <c:pt idx="3">
                  <c:v>16.079</c:v>
                </c:pt>
                <c:pt idx="4">
                  <c:v>6.586995272593321</c:v>
                </c:pt>
                <c:pt idx="5">
                  <c:v>7.576216216216213</c:v>
                </c:pt>
                <c:pt idx="6">
                  <c:v>7.727772871514093</c:v>
                </c:pt>
                <c:pt idx="7">
                  <c:v>7.996349303808876</c:v>
                </c:pt>
                <c:pt idx="8">
                  <c:v>8.264925736103647</c:v>
                </c:pt>
                <c:pt idx="9">
                  <c:v>8.533502168398421</c:v>
                </c:pt>
                <c:pt idx="10">
                  <c:v>8.802078600693191</c:v>
                </c:pt>
                <c:pt idx="11">
                  <c:v>9.070655032987977</c:v>
                </c:pt>
                <c:pt idx="12">
                  <c:v>9.339231465282743</c:v>
                </c:pt>
                <c:pt idx="13">
                  <c:v>9.60780789757752</c:v>
                </c:pt>
                <c:pt idx="14">
                  <c:v>9.876384329872298</c:v>
                </c:pt>
              </c:numCache>
            </c:numRef>
          </c:val>
        </c:ser>
        <c:ser>
          <c:idx val="4"/>
          <c:order val="4"/>
          <c:tx>
            <c:strRef>
              <c:f>'Public Expenditure'!$A$7</c:f>
              <c:strCache>
                <c:ptCount val="1"/>
                <c:pt idx="0">
                  <c:v>MYNSSC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Expenditure'!$B$7:$P$7</c:f>
              <c:numCache>
                <c:formatCode>#,##0</c:formatCode>
                <c:ptCount val="15"/>
                <c:pt idx="0">
                  <c:v>13.76532078726127</c:v>
                </c:pt>
                <c:pt idx="1">
                  <c:v>18.56299999999998</c:v>
                </c:pt>
                <c:pt idx="2">
                  <c:v>21.64099999999999</c:v>
                </c:pt>
                <c:pt idx="3">
                  <c:v>20.97999999999999</c:v>
                </c:pt>
                <c:pt idx="4">
                  <c:v>69.304</c:v>
                </c:pt>
                <c:pt idx="5">
                  <c:v>17.97999999999999</c:v>
                </c:pt>
                <c:pt idx="6">
                  <c:v>18.5735614884377</c:v>
                </c:pt>
                <c:pt idx="7">
                  <c:v>19.16712297687537</c:v>
                </c:pt>
                <c:pt idx="8">
                  <c:v>19.76068446531309</c:v>
                </c:pt>
                <c:pt idx="9">
                  <c:v>20.3542459537508</c:v>
                </c:pt>
                <c:pt idx="10">
                  <c:v>20.9478074421885</c:v>
                </c:pt>
                <c:pt idx="11">
                  <c:v>21.54136893062617</c:v>
                </c:pt>
                <c:pt idx="12">
                  <c:v>22.13493041906389</c:v>
                </c:pt>
                <c:pt idx="13">
                  <c:v>22.72849190750154</c:v>
                </c:pt>
                <c:pt idx="14">
                  <c:v>23.32205339593924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933560"/>
        <c:axId val="2108936584"/>
      </c:areaChart>
      <c:catAx>
        <c:axId val="2108933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936584"/>
        <c:crosses val="autoZero"/>
        <c:auto val="1"/>
        <c:lblAlgn val="ctr"/>
        <c:lblOffset val="100"/>
        <c:noMultiLvlLbl val="0"/>
      </c:catAx>
      <c:valAx>
        <c:axId val="2108936584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93356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Expenditure'!$B$4:$P$4</c:f>
              <c:numCache>
                <c:formatCode>#,##0</c:formatCode>
                <c:ptCount val="15"/>
                <c:pt idx="0">
                  <c:v>39.32953982898976</c:v>
                </c:pt>
                <c:pt idx="1">
                  <c:v>71.67930691521609</c:v>
                </c:pt>
                <c:pt idx="2">
                  <c:v>118.3675063933476</c:v>
                </c:pt>
                <c:pt idx="3">
                  <c:v>134.540546022634</c:v>
                </c:pt>
                <c:pt idx="4">
                  <c:v>127.7064248394619</c:v>
                </c:pt>
                <c:pt idx="5">
                  <c:v>205.4234972178787</c:v>
                </c:pt>
                <c:pt idx="6">
                  <c:v>144.3523317917681</c:v>
                </c:pt>
                <c:pt idx="7">
                  <c:v>165.0234649728304</c:v>
                </c:pt>
                <c:pt idx="8">
                  <c:v>183.134649306924</c:v>
                </c:pt>
                <c:pt idx="9">
                  <c:v>193.8498922755059</c:v>
                </c:pt>
                <c:pt idx="10">
                  <c:v>204.5651352440879</c:v>
                </c:pt>
                <c:pt idx="11">
                  <c:v>215.2803782126701</c:v>
                </c:pt>
                <c:pt idx="12">
                  <c:v>225.9956211812518</c:v>
                </c:pt>
                <c:pt idx="13">
                  <c:v>236.7108641498336</c:v>
                </c:pt>
                <c:pt idx="14">
                  <c:v>247.426107118416</c:v>
                </c:pt>
              </c:numCache>
            </c:numRef>
          </c:val>
        </c:ser>
        <c:ser>
          <c:idx val="2"/>
          <c:order val="2"/>
          <c:tx>
            <c:strRef>
              <c:f>'Public Expenditure'!$A$5</c:f>
              <c:strCache>
                <c:ptCount val="1"/>
                <c:pt idx="0">
                  <c:v>MFMR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Expenditure'!$B$5:$P$5</c:f>
              <c:numCache>
                <c:formatCode>#,##0</c:formatCode>
                <c:ptCount val="15"/>
                <c:pt idx="0">
                  <c:v>101.4859290192912</c:v>
                </c:pt>
                <c:pt idx="1">
                  <c:v>91.80803831960175</c:v>
                </c:pt>
                <c:pt idx="2">
                  <c:v>121.3990243111453</c:v>
                </c:pt>
                <c:pt idx="3">
                  <c:v>151.1787376328864</c:v>
                </c:pt>
                <c:pt idx="4">
                  <c:v>215.67493258884</c:v>
                </c:pt>
                <c:pt idx="5">
                  <c:v>173.2810768412681</c:v>
                </c:pt>
                <c:pt idx="6">
                  <c:v>173.6517987509141</c:v>
                </c:pt>
                <c:pt idx="7">
                  <c:v>160.4491004923024</c:v>
                </c:pt>
                <c:pt idx="8">
                  <c:v>221.0673674373309</c:v>
                </c:pt>
                <c:pt idx="9">
                  <c:v>230.7779122911542</c:v>
                </c:pt>
                <c:pt idx="10">
                  <c:v>240.488457144978</c:v>
                </c:pt>
                <c:pt idx="11">
                  <c:v>250.1990019988015</c:v>
                </c:pt>
                <c:pt idx="12">
                  <c:v>259.9095468526251</c:v>
                </c:pt>
                <c:pt idx="13">
                  <c:v>269.620091706449</c:v>
                </c:pt>
                <c:pt idx="14">
                  <c:v>279.3306365602722</c:v>
                </c:pt>
              </c:numCache>
            </c:numRef>
          </c:val>
        </c:ser>
        <c:ser>
          <c:idx val="3"/>
          <c:order val="3"/>
          <c:tx>
            <c:strRef>
              <c:f>'Public Expenditure'!$A$6</c:f>
              <c:strCache>
                <c:ptCount val="1"/>
                <c:pt idx="0">
                  <c:v>MLR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Expenditure'!$B$6:$P$6</c:f>
              <c:numCache>
                <c:formatCode>#,##0</c:formatCode>
                <c:ptCount val="15"/>
                <c:pt idx="0">
                  <c:v>1.914687933537023</c:v>
                </c:pt>
                <c:pt idx="1">
                  <c:v>5.174999999999996</c:v>
                </c:pt>
                <c:pt idx="2">
                  <c:v>6.820999999999996</c:v>
                </c:pt>
                <c:pt idx="3">
                  <c:v>16.079</c:v>
                </c:pt>
                <c:pt idx="4">
                  <c:v>6.586995272593321</c:v>
                </c:pt>
                <c:pt idx="5">
                  <c:v>7.576216216216213</c:v>
                </c:pt>
                <c:pt idx="6">
                  <c:v>7.727772871514093</c:v>
                </c:pt>
                <c:pt idx="7">
                  <c:v>7.996349303808876</c:v>
                </c:pt>
                <c:pt idx="8">
                  <c:v>8.264925736103647</c:v>
                </c:pt>
                <c:pt idx="9">
                  <c:v>8.533502168398421</c:v>
                </c:pt>
                <c:pt idx="10">
                  <c:v>8.802078600693191</c:v>
                </c:pt>
                <c:pt idx="11">
                  <c:v>9.070655032987977</c:v>
                </c:pt>
                <c:pt idx="12">
                  <c:v>9.339231465282743</c:v>
                </c:pt>
                <c:pt idx="13">
                  <c:v>9.60780789757752</c:v>
                </c:pt>
                <c:pt idx="14">
                  <c:v>9.876384329872298</c:v>
                </c:pt>
              </c:numCache>
            </c:numRef>
          </c:val>
        </c:ser>
        <c:ser>
          <c:idx val="4"/>
          <c:order val="4"/>
          <c:tx>
            <c:strRef>
              <c:f>'Public Expenditure'!$A$7</c:f>
              <c:strCache>
                <c:ptCount val="1"/>
                <c:pt idx="0">
                  <c:v>MYNSSC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Expenditure'!$B$7:$P$7</c:f>
              <c:numCache>
                <c:formatCode>#,##0</c:formatCode>
                <c:ptCount val="15"/>
                <c:pt idx="0">
                  <c:v>13.76532078726127</c:v>
                </c:pt>
                <c:pt idx="1">
                  <c:v>18.56299999999998</c:v>
                </c:pt>
                <c:pt idx="2">
                  <c:v>21.64099999999999</c:v>
                </c:pt>
                <c:pt idx="3">
                  <c:v>20.97999999999999</c:v>
                </c:pt>
                <c:pt idx="4">
                  <c:v>69.304</c:v>
                </c:pt>
                <c:pt idx="5">
                  <c:v>17.97999999999999</c:v>
                </c:pt>
                <c:pt idx="6">
                  <c:v>18.5735614884377</c:v>
                </c:pt>
                <c:pt idx="7">
                  <c:v>19.16712297687537</c:v>
                </c:pt>
                <c:pt idx="8">
                  <c:v>19.76068446531309</c:v>
                </c:pt>
                <c:pt idx="9">
                  <c:v>20.3542459537508</c:v>
                </c:pt>
                <c:pt idx="10">
                  <c:v>20.9478074421885</c:v>
                </c:pt>
                <c:pt idx="11">
                  <c:v>21.54136893062617</c:v>
                </c:pt>
                <c:pt idx="12">
                  <c:v>22.13493041906389</c:v>
                </c:pt>
                <c:pt idx="13">
                  <c:v>22.72849190750154</c:v>
                </c:pt>
                <c:pt idx="14">
                  <c:v>23.32205339593924</c:v>
                </c:pt>
              </c:numCache>
            </c:numRef>
          </c:val>
        </c:ser>
        <c:ser>
          <c:idx val="5"/>
          <c:order val="5"/>
          <c:tx>
            <c:strRef>
              <c:f>'Public Expenditure'!$A$8</c:f>
              <c:strCache>
                <c:ptCount val="1"/>
                <c:pt idx="0">
                  <c:v>MME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Expenditure'!$B$8:$P$8</c:f>
              <c:numCache>
                <c:formatCode>#,##0</c:formatCode>
                <c:ptCount val="15"/>
                <c:pt idx="0">
                  <c:v>6.759305506683423</c:v>
                </c:pt>
                <c:pt idx="1">
                  <c:v>7.148672512281505</c:v>
                </c:pt>
                <c:pt idx="2">
                  <c:v>7.7107</c:v>
                </c:pt>
                <c:pt idx="3">
                  <c:v>7.783</c:v>
                </c:pt>
                <c:pt idx="4">
                  <c:v>10.784</c:v>
                </c:pt>
                <c:pt idx="5">
                  <c:v>11.008</c:v>
                </c:pt>
                <c:pt idx="6">
                  <c:v>11.484395</c:v>
                </c:pt>
                <c:pt idx="7">
                  <c:v>11.96079</c:v>
                </c:pt>
                <c:pt idx="8">
                  <c:v>12.437185</c:v>
                </c:pt>
                <c:pt idx="9">
                  <c:v>12.91358</c:v>
                </c:pt>
                <c:pt idx="10">
                  <c:v>13.389975</c:v>
                </c:pt>
                <c:pt idx="11">
                  <c:v>13.86637</c:v>
                </c:pt>
                <c:pt idx="12">
                  <c:v>14.342765</c:v>
                </c:pt>
                <c:pt idx="13">
                  <c:v>14.81916</c:v>
                </c:pt>
                <c:pt idx="14">
                  <c:v>15.295555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018312"/>
        <c:axId val="2109021448"/>
      </c:areaChart>
      <c:catAx>
        <c:axId val="2109018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021448"/>
        <c:crosses val="autoZero"/>
        <c:auto val="1"/>
        <c:lblAlgn val="ctr"/>
        <c:lblOffset val="100"/>
        <c:noMultiLvlLbl val="0"/>
      </c:catAx>
      <c:valAx>
        <c:axId val="2109021448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901831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Expenditure'!$B$4:$P$4</c:f>
              <c:numCache>
                <c:formatCode>#,##0</c:formatCode>
                <c:ptCount val="15"/>
                <c:pt idx="0">
                  <c:v>39.32953982898976</c:v>
                </c:pt>
                <c:pt idx="1">
                  <c:v>71.67930691521609</c:v>
                </c:pt>
                <c:pt idx="2">
                  <c:v>118.3675063933476</c:v>
                </c:pt>
                <c:pt idx="3">
                  <c:v>134.540546022634</c:v>
                </c:pt>
                <c:pt idx="4">
                  <c:v>127.7064248394619</c:v>
                </c:pt>
                <c:pt idx="5">
                  <c:v>205.4234972178787</c:v>
                </c:pt>
                <c:pt idx="6">
                  <c:v>144.3523317917681</c:v>
                </c:pt>
                <c:pt idx="7">
                  <c:v>165.0234649728304</c:v>
                </c:pt>
                <c:pt idx="8">
                  <c:v>183.134649306924</c:v>
                </c:pt>
                <c:pt idx="9">
                  <c:v>193.8498922755059</c:v>
                </c:pt>
                <c:pt idx="10">
                  <c:v>204.5651352440879</c:v>
                </c:pt>
                <c:pt idx="11">
                  <c:v>215.2803782126701</c:v>
                </c:pt>
                <c:pt idx="12">
                  <c:v>225.9956211812518</c:v>
                </c:pt>
                <c:pt idx="13">
                  <c:v>236.7108641498336</c:v>
                </c:pt>
                <c:pt idx="14">
                  <c:v>247.426107118416</c:v>
                </c:pt>
              </c:numCache>
            </c:numRef>
          </c:val>
        </c:ser>
        <c:ser>
          <c:idx val="2"/>
          <c:order val="2"/>
          <c:tx>
            <c:strRef>
              <c:f>'Public Expenditure'!$A$5</c:f>
              <c:strCache>
                <c:ptCount val="1"/>
                <c:pt idx="0">
                  <c:v>MFMR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Expenditure'!$B$5:$P$5</c:f>
              <c:numCache>
                <c:formatCode>#,##0</c:formatCode>
                <c:ptCount val="15"/>
                <c:pt idx="0">
                  <c:v>101.4859290192912</c:v>
                </c:pt>
                <c:pt idx="1">
                  <c:v>91.80803831960175</c:v>
                </c:pt>
                <c:pt idx="2">
                  <c:v>121.3990243111453</c:v>
                </c:pt>
                <c:pt idx="3">
                  <c:v>151.1787376328864</c:v>
                </c:pt>
                <c:pt idx="4">
                  <c:v>215.67493258884</c:v>
                </c:pt>
                <c:pt idx="5">
                  <c:v>173.2810768412681</c:v>
                </c:pt>
                <c:pt idx="6">
                  <c:v>173.6517987509141</c:v>
                </c:pt>
                <c:pt idx="7">
                  <c:v>160.4491004923024</c:v>
                </c:pt>
                <c:pt idx="8">
                  <c:v>221.0673674373309</c:v>
                </c:pt>
                <c:pt idx="9">
                  <c:v>230.7779122911542</c:v>
                </c:pt>
                <c:pt idx="10">
                  <c:v>240.488457144978</c:v>
                </c:pt>
                <c:pt idx="11">
                  <c:v>250.1990019988015</c:v>
                </c:pt>
                <c:pt idx="12">
                  <c:v>259.9095468526251</c:v>
                </c:pt>
                <c:pt idx="13">
                  <c:v>269.620091706449</c:v>
                </c:pt>
                <c:pt idx="14">
                  <c:v>279.3306365602722</c:v>
                </c:pt>
              </c:numCache>
            </c:numRef>
          </c:val>
        </c:ser>
        <c:ser>
          <c:idx val="3"/>
          <c:order val="3"/>
          <c:tx>
            <c:strRef>
              <c:f>'Public Expenditure'!$A$6</c:f>
              <c:strCache>
                <c:ptCount val="1"/>
                <c:pt idx="0">
                  <c:v>MLR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Expenditure'!$B$6:$P$6</c:f>
              <c:numCache>
                <c:formatCode>#,##0</c:formatCode>
                <c:ptCount val="15"/>
                <c:pt idx="0">
                  <c:v>1.914687933537023</c:v>
                </c:pt>
                <c:pt idx="1">
                  <c:v>5.174999999999996</c:v>
                </c:pt>
                <c:pt idx="2">
                  <c:v>6.820999999999996</c:v>
                </c:pt>
                <c:pt idx="3">
                  <c:v>16.079</c:v>
                </c:pt>
                <c:pt idx="4">
                  <c:v>6.586995272593321</c:v>
                </c:pt>
                <c:pt idx="5">
                  <c:v>7.576216216216213</c:v>
                </c:pt>
                <c:pt idx="6">
                  <c:v>7.727772871514093</c:v>
                </c:pt>
                <c:pt idx="7">
                  <c:v>7.996349303808876</c:v>
                </c:pt>
                <c:pt idx="8">
                  <c:v>8.264925736103647</c:v>
                </c:pt>
                <c:pt idx="9">
                  <c:v>8.533502168398421</c:v>
                </c:pt>
                <c:pt idx="10">
                  <c:v>8.802078600693191</c:v>
                </c:pt>
                <c:pt idx="11">
                  <c:v>9.070655032987977</c:v>
                </c:pt>
                <c:pt idx="12">
                  <c:v>9.339231465282743</c:v>
                </c:pt>
                <c:pt idx="13">
                  <c:v>9.60780789757752</c:v>
                </c:pt>
                <c:pt idx="14">
                  <c:v>9.876384329872298</c:v>
                </c:pt>
              </c:numCache>
            </c:numRef>
          </c:val>
        </c:ser>
        <c:ser>
          <c:idx val="4"/>
          <c:order val="4"/>
          <c:tx>
            <c:strRef>
              <c:f>'Public Expenditure'!$A$7</c:f>
              <c:strCache>
                <c:ptCount val="1"/>
                <c:pt idx="0">
                  <c:v>MYNSSC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Expenditure'!$B$7:$P$7</c:f>
              <c:numCache>
                <c:formatCode>#,##0</c:formatCode>
                <c:ptCount val="15"/>
                <c:pt idx="0">
                  <c:v>13.76532078726127</c:v>
                </c:pt>
                <c:pt idx="1">
                  <c:v>18.56299999999998</c:v>
                </c:pt>
                <c:pt idx="2">
                  <c:v>21.64099999999999</c:v>
                </c:pt>
                <c:pt idx="3">
                  <c:v>20.97999999999999</c:v>
                </c:pt>
                <c:pt idx="4">
                  <c:v>69.304</c:v>
                </c:pt>
                <c:pt idx="5">
                  <c:v>17.97999999999999</c:v>
                </c:pt>
                <c:pt idx="6">
                  <c:v>18.5735614884377</c:v>
                </c:pt>
                <c:pt idx="7">
                  <c:v>19.16712297687537</c:v>
                </c:pt>
                <c:pt idx="8">
                  <c:v>19.76068446531309</c:v>
                </c:pt>
                <c:pt idx="9">
                  <c:v>20.3542459537508</c:v>
                </c:pt>
                <c:pt idx="10">
                  <c:v>20.9478074421885</c:v>
                </c:pt>
                <c:pt idx="11">
                  <c:v>21.54136893062617</c:v>
                </c:pt>
                <c:pt idx="12">
                  <c:v>22.13493041906389</c:v>
                </c:pt>
                <c:pt idx="13">
                  <c:v>22.72849190750154</c:v>
                </c:pt>
                <c:pt idx="14">
                  <c:v>23.32205339593924</c:v>
                </c:pt>
              </c:numCache>
            </c:numRef>
          </c:val>
        </c:ser>
        <c:ser>
          <c:idx val="5"/>
          <c:order val="5"/>
          <c:tx>
            <c:strRef>
              <c:f>'Public Expenditure'!$A$8</c:f>
              <c:strCache>
                <c:ptCount val="1"/>
                <c:pt idx="0">
                  <c:v>MME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Expenditure'!$B$8:$P$8</c:f>
              <c:numCache>
                <c:formatCode>#,##0</c:formatCode>
                <c:ptCount val="15"/>
                <c:pt idx="0">
                  <c:v>6.759305506683423</c:v>
                </c:pt>
                <c:pt idx="1">
                  <c:v>7.148672512281505</c:v>
                </c:pt>
                <c:pt idx="2">
                  <c:v>7.7107</c:v>
                </c:pt>
                <c:pt idx="3">
                  <c:v>7.783</c:v>
                </c:pt>
                <c:pt idx="4">
                  <c:v>10.784</c:v>
                </c:pt>
                <c:pt idx="5">
                  <c:v>11.008</c:v>
                </c:pt>
                <c:pt idx="6">
                  <c:v>11.484395</c:v>
                </c:pt>
                <c:pt idx="7">
                  <c:v>11.96079</c:v>
                </c:pt>
                <c:pt idx="8">
                  <c:v>12.437185</c:v>
                </c:pt>
                <c:pt idx="9">
                  <c:v>12.91358</c:v>
                </c:pt>
                <c:pt idx="10">
                  <c:v>13.389975</c:v>
                </c:pt>
                <c:pt idx="11">
                  <c:v>13.86637</c:v>
                </c:pt>
                <c:pt idx="12">
                  <c:v>14.342765</c:v>
                </c:pt>
                <c:pt idx="13">
                  <c:v>14.81916</c:v>
                </c:pt>
                <c:pt idx="14">
                  <c:v>15.295555</c:v>
                </c:pt>
              </c:numCache>
            </c:numRef>
          </c:val>
        </c:ser>
        <c:ser>
          <c:idx val="6"/>
          <c:order val="6"/>
          <c:tx>
            <c:strRef>
              <c:f>'Public Expenditure'!$A$9</c:f>
              <c:strCache>
                <c:ptCount val="1"/>
                <c:pt idx="0">
                  <c:v>MWTC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Expenditure'!$B$9:$P$9</c:f>
              <c:numCache>
                <c:formatCode>#,##0</c:formatCode>
                <c:ptCount val="15"/>
                <c:pt idx="0">
                  <c:v>0.229684705716245</c:v>
                </c:pt>
                <c:pt idx="1">
                  <c:v>0.264124915126145</c:v>
                </c:pt>
                <c:pt idx="2">
                  <c:v>0.30459101953875</c:v>
                </c:pt>
                <c:pt idx="3">
                  <c:v>0.754895278512725</c:v>
                </c:pt>
                <c:pt idx="4">
                  <c:v>0.862257470145761</c:v>
                </c:pt>
                <c:pt idx="5">
                  <c:v>2.731196174318178</c:v>
                </c:pt>
                <c:pt idx="6">
                  <c:v>1.024102270640078</c:v>
                </c:pt>
                <c:pt idx="7">
                  <c:v>1.365634610440886</c:v>
                </c:pt>
                <c:pt idx="8">
                  <c:v>1.707166950241699</c:v>
                </c:pt>
                <c:pt idx="9">
                  <c:v>2.048699290042512</c:v>
                </c:pt>
                <c:pt idx="10">
                  <c:v>2.39023162984332</c:v>
                </c:pt>
                <c:pt idx="11">
                  <c:v>2.731763969644132</c:v>
                </c:pt>
                <c:pt idx="12">
                  <c:v>3.073296309444943</c:v>
                </c:pt>
                <c:pt idx="13">
                  <c:v>3.414828649245753</c:v>
                </c:pt>
                <c:pt idx="14">
                  <c:v>3.756360989046564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107032"/>
        <c:axId val="2109109832"/>
      </c:areaChart>
      <c:catAx>
        <c:axId val="2109107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109832"/>
        <c:crosses val="autoZero"/>
        <c:auto val="1"/>
        <c:lblAlgn val="ctr"/>
        <c:lblOffset val="100"/>
        <c:noMultiLvlLbl val="0"/>
      </c:catAx>
      <c:valAx>
        <c:axId val="2109109832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910703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6295763081721"/>
          <c:y val="0.0368940495014188"/>
          <c:w val="0.879779762516871"/>
          <c:h val="0.810522325682921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Expenditure'!$S$3:$AG$3</c:f>
              <c:numCache>
                <c:formatCode>#,##0</c:formatCode>
                <c:ptCount val="15"/>
                <c:pt idx="0">
                  <c:v>173.3784086375882</c:v>
                </c:pt>
                <c:pt idx="1">
                  <c:v>246.7449463050145</c:v>
                </c:pt>
                <c:pt idx="2">
                  <c:v>232.7363971975694</c:v>
                </c:pt>
                <c:pt idx="3">
                  <c:v>311.0521294765269</c:v>
                </c:pt>
                <c:pt idx="4">
                  <c:v>260.305393762832</c:v>
                </c:pt>
                <c:pt idx="5">
                  <c:v>324.1391733964271</c:v>
                </c:pt>
                <c:pt idx="6">
                  <c:v>335.651408363669</c:v>
                </c:pt>
                <c:pt idx="7">
                  <c:v>376.3409032162591</c:v>
                </c:pt>
                <c:pt idx="8">
                  <c:v>408.0903814752278</c:v>
                </c:pt>
                <c:pt idx="9">
                  <c:v>414.2579560719553</c:v>
                </c:pt>
                <c:pt idx="10">
                  <c:v>418.4197983244187</c:v>
                </c:pt>
                <c:pt idx="11">
                  <c:v>420.7832114416224</c:v>
                </c:pt>
                <c:pt idx="12">
                  <c:v>421.538456685502</c:v>
                </c:pt>
                <c:pt idx="13">
                  <c:v>420.8600184510804</c:v>
                </c:pt>
                <c:pt idx="14">
                  <c:v>418.907780732284</c:v>
                </c:pt>
              </c:numCache>
            </c:numRef>
          </c:val>
        </c:ser>
        <c:ser>
          <c:idx val="1"/>
          <c:order val="1"/>
          <c:tx>
            <c:strRef>
              <c:f>'Public Expenditure'!$A$4</c:f>
              <c:strCache>
                <c:ptCount val="1"/>
                <c:pt idx="0">
                  <c:v>MAWF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Expenditure'!$S$4:$AG$4</c:f>
              <c:numCache>
                <c:formatCode>#,##0</c:formatCode>
                <c:ptCount val="15"/>
                <c:pt idx="0">
                  <c:v>61.73314145181688</c:v>
                </c:pt>
                <c:pt idx="1">
                  <c:v>105.4457039923441</c:v>
                </c:pt>
                <c:pt idx="2">
                  <c:v>157.8672629669771</c:v>
                </c:pt>
                <c:pt idx="3">
                  <c:v>164.9240045293771</c:v>
                </c:pt>
                <c:pt idx="4">
                  <c:v>149.8052873459888</c:v>
                </c:pt>
                <c:pt idx="5">
                  <c:v>229.4960497393558</c:v>
                </c:pt>
                <c:pt idx="6">
                  <c:v>151.4255960495648</c:v>
                </c:pt>
                <c:pt idx="7">
                  <c:v>165.0234649728304</c:v>
                </c:pt>
                <c:pt idx="8">
                  <c:v>172.7685370820044</c:v>
                </c:pt>
                <c:pt idx="9">
                  <c:v>172.525714022344</c:v>
                </c:pt>
                <c:pt idx="10">
                  <c:v>171.756832187047</c:v>
                </c:pt>
                <c:pt idx="11">
                  <c:v>170.5222234017402</c:v>
                </c:pt>
                <c:pt idx="12">
                  <c:v>168.8770749596318</c:v>
                </c:pt>
                <c:pt idx="13">
                  <c:v>166.8718187190096</c:v>
                </c:pt>
                <c:pt idx="14">
                  <c:v>164.5524926349848</c:v>
                </c:pt>
              </c:numCache>
            </c:numRef>
          </c:val>
        </c:ser>
        <c:ser>
          <c:idx val="2"/>
          <c:order val="2"/>
          <c:tx>
            <c:strRef>
              <c:f>'Public Expenditure'!$A$5</c:f>
              <c:strCache>
                <c:ptCount val="1"/>
                <c:pt idx="0">
                  <c:v>MFMR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Expenditure'!$S$5:$AG$5</c:f>
              <c:numCache>
                <c:formatCode>#,##0</c:formatCode>
                <c:ptCount val="15"/>
                <c:pt idx="0">
                  <c:v>159.2961737858674</c:v>
                </c:pt>
                <c:pt idx="1">
                  <c:v>135.0565965183955</c:v>
                </c:pt>
                <c:pt idx="2">
                  <c:v>161.9104117237623</c:v>
                </c:pt>
                <c:pt idx="3">
                  <c:v>185.3196196031292</c:v>
                </c:pt>
                <c:pt idx="4">
                  <c:v>252.9962395424774</c:v>
                </c:pt>
                <c:pt idx="5">
                  <c:v>193.5870198309129</c:v>
                </c:pt>
                <c:pt idx="6">
                  <c:v>182.1607368897087</c:v>
                </c:pt>
                <c:pt idx="7">
                  <c:v>160.4491004923021</c:v>
                </c:pt>
                <c:pt idx="8">
                  <c:v>208.5541202238966</c:v>
                </c:pt>
                <c:pt idx="9">
                  <c:v>205.391520373046</c:v>
                </c:pt>
                <c:pt idx="10">
                  <c:v>201.9187459656108</c:v>
                </c:pt>
                <c:pt idx="11">
                  <c:v>198.1810440317276</c:v>
                </c:pt>
                <c:pt idx="12">
                  <c:v>194.2195330915357</c:v>
                </c:pt>
                <c:pt idx="13">
                  <c:v>190.0715255627734</c:v>
                </c:pt>
                <c:pt idx="14">
                  <c:v>185.7708268970648</c:v>
                </c:pt>
              </c:numCache>
            </c:numRef>
          </c:val>
        </c:ser>
        <c:ser>
          <c:idx val="3"/>
          <c:order val="3"/>
          <c:tx>
            <c:strRef>
              <c:f>'Public Expenditure'!$A$6</c:f>
              <c:strCache>
                <c:ptCount val="1"/>
                <c:pt idx="0">
                  <c:v>MLR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Expenditure'!$S$6:$AG$6</c:f>
              <c:numCache>
                <c:formatCode>#,##0</c:formatCode>
                <c:ptCount val="15"/>
                <c:pt idx="0">
                  <c:v>3.00536699770903</c:v>
                </c:pt>
                <c:pt idx="1">
                  <c:v>7.612818003469576</c:v>
                </c:pt>
                <c:pt idx="2">
                  <c:v>9.097197647464073</c:v>
                </c:pt>
                <c:pt idx="3">
                  <c:v>19.71014052805875</c:v>
                </c:pt>
                <c:pt idx="4">
                  <c:v>7.726836929292776</c:v>
                </c:pt>
                <c:pt idx="5">
                  <c:v>8.464035113513514</c:v>
                </c:pt>
                <c:pt idx="6">
                  <c:v>8.106433742218287</c:v>
                </c:pt>
                <c:pt idx="7">
                  <c:v>7.996349303808904</c:v>
                </c:pt>
                <c:pt idx="8">
                  <c:v>7.797099751041182</c:v>
                </c:pt>
                <c:pt idx="9">
                  <c:v>7.594786550728341</c:v>
                </c:pt>
                <c:pt idx="10">
                  <c:v>7.390394923907976</c:v>
                </c:pt>
                <c:pt idx="11">
                  <c:v>7.184808373047828</c:v>
                </c:pt>
                <c:pt idx="12">
                  <c:v>6.978817040720371</c:v>
                </c:pt>
                <c:pt idx="13">
                  <c:v>6.773125447916838</c:v>
                </c:pt>
                <c:pt idx="14">
                  <c:v>6.568359655449736</c:v>
                </c:pt>
              </c:numCache>
            </c:numRef>
          </c:val>
        </c:ser>
        <c:ser>
          <c:idx val="4"/>
          <c:order val="4"/>
          <c:tx>
            <c:strRef>
              <c:f>'Public Expenditure'!$A$7</c:f>
              <c:strCache>
                <c:ptCount val="1"/>
                <c:pt idx="0">
                  <c:v>MYNSSC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Expenditure'!$S$7:$AG$7</c:f>
              <c:numCache>
                <c:formatCode>#,##0</c:formatCode>
                <c:ptCount val="15"/>
                <c:pt idx="0">
                  <c:v>21.60657101467716</c:v>
                </c:pt>
                <c:pt idx="1">
                  <c:v>27.30758272432969</c:v>
                </c:pt>
                <c:pt idx="2">
                  <c:v>28.86269671437756</c:v>
                </c:pt>
                <c:pt idx="3">
                  <c:v>25.717939441425</c:v>
                </c:pt>
                <c:pt idx="4">
                  <c:v>81.296658702</c:v>
                </c:pt>
                <c:pt idx="5">
                  <c:v>20.0869863</c:v>
                </c:pt>
                <c:pt idx="6">
                  <c:v>19.4836660013708</c:v>
                </c:pt>
                <c:pt idx="7">
                  <c:v>19.16712297687526</c:v>
                </c:pt>
                <c:pt idx="8">
                  <c:v>18.64215515595574</c:v>
                </c:pt>
                <c:pt idx="9">
                  <c:v>18.11520643801254</c:v>
                </c:pt>
                <c:pt idx="10">
                  <c:v>17.58818306570899</c:v>
                </c:pt>
                <c:pt idx="11">
                  <c:v>17.06278182742116</c:v>
                </c:pt>
                <c:pt idx="12">
                  <c:v>16.54050766146693</c:v>
                </c:pt>
                <c:pt idx="13">
                  <c:v>16.022689938491</c:v>
                </c:pt>
                <c:pt idx="14">
                  <c:v>15.51049751524945</c:v>
                </c:pt>
              </c:numCache>
            </c:numRef>
          </c:val>
        </c:ser>
        <c:ser>
          <c:idx val="5"/>
          <c:order val="5"/>
          <c:tx>
            <c:strRef>
              <c:f>'Public Expenditure'!$A$8</c:f>
              <c:strCache>
                <c:ptCount val="1"/>
                <c:pt idx="0">
                  <c:v>MME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Expenditure'!$S$8:$AG$8</c:f>
              <c:numCache>
                <c:formatCode>#,##0</c:formatCode>
                <c:ptCount val="15"/>
                <c:pt idx="0">
                  <c:v>10.60966298549377</c:v>
                </c:pt>
                <c:pt idx="1">
                  <c:v>10.51624015505408</c:v>
                </c:pt>
                <c:pt idx="2">
                  <c:v>10.28379444367412</c:v>
                </c:pt>
                <c:pt idx="3">
                  <c:v>9.540644550648776</c:v>
                </c:pt>
                <c:pt idx="4">
                  <c:v>12.650109192</c:v>
                </c:pt>
                <c:pt idx="5">
                  <c:v>12.29797248</c:v>
                </c:pt>
                <c:pt idx="6">
                  <c:v>12.047130355</c:v>
                </c:pt>
                <c:pt idx="7">
                  <c:v>11.96079000000002</c:v>
                </c:pt>
                <c:pt idx="8">
                  <c:v>11.73319339622642</c:v>
                </c:pt>
                <c:pt idx="9">
                  <c:v>11.49304022783912</c:v>
                </c:pt>
                <c:pt idx="10">
                  <c:v>11.24248120932045</c:v>
                </c:pt>
                <c:pt idx="11">
                  <c:v>10.9834638091138</c:v>
                </c:pt>
                <c:pt idx="12">
                  <c:v>10.71774836774723</c:v>
                </c:pt>
                <c:pt idx="13">
                  <c:v>10.44692304246202</c:v>
                </c:pt>
                <c:pt idx="14">
                  <c:v>10.17241765955172</c:v>
                </c:pt>
              </c:numCache>
            </c:numRef>
          </c:val>
        </c:ser>
        <c:ser>
          <c:idx val="6"/>
          <c:order val="6"/>
          <c:tx>
            <c:strRef>
              <c:f>'Public Expenditure'!$A$9</c:f>
              <c:strCache>
                <c:ptCount val="1"/>
                <c:pt idx="0">
                  <c:v>MWTC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'Public Expenditure'!$S$2:$AG$2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Expenditure'!$S$9:$AG$9</c:f>
              <c:numCache>
                <c:formatCode>#,##0</c:formatCode>
                <c:ptCount val="15"/>
                <c:pt idx="0">
                  <c:v>0.360521849199174</c:v>
                </c:pt>
                <c:pt idx="1">
                  <c:v>0.388547808509604</c:v>
                </c:pt>
                <c:pt idx="2">
                  <c:v>0.40623438005961</c:v>
                </c:pt>
                <c:pt idx="3">
                  <c:v>0.925374216273021</c:v>
                </c:pt>
                <c:pt idx="4">
                  <c:v>1.011466167374028</c:v>
                </c:pt>
                <c:pt idx="5">
                  <c:v>3.051251398005653</c:v>
                </c:pt>
                <c:pt idx="6">
                  <c:v>1.074283281901442</c:v>
                </c:pt>
                <c:pt idx="7">
                  <c:v>1.36563461044088</c:v>
                </c:pt>
                <c:pt idx="8">
                  <c:v>1.610534858718584</c:v>
                </c:pt>
                <c:pt idx="9">
                  <c:v>1.823335074797534</c:v>
                </c:pt>
                <c:pt idx="10">
                  <c:v>2.00688456733018</c:v>
                </c:pt>
                <c:pt idx="11">
                  <c:v>2.163812929817057</c:v>
                </c:pt>
                <c:pt idx="12">
                  <c:v>2.296545784871823</c:v>
                </c:pt>
                <c:pt idx="13">
                  <c:v>2.40731945008118</c:v>
                </c:pt>
                <c:pt idx="14">
                  <c:v>2.498194597098851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181768"/>
        <c:axId val="2109184600"/>
      </c:areaChart>
      <c:catAx>
        <c:axId val="2109181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09184600"/>
        <c:crosses val="autoZero"/>
        <c:auto val="1"/>
        <c:lblAlgn val="ctr"/>
        <c:lblOffset val="100"/>
        <c:noMultiLvlLbl val="0"/>
      </c:catAx>
      <c:valAx>
        <c:axId val="2109184600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  <a:r>
                  <a:rPr lang="en-US" sz="1400" baseline="0"/>
                  <a:t> </a:t>
                </a:r>
                <a:r>
                  <a:rPr lang="en-US" sz="1400"/>
                  <a:t>(2013 prices)</a:t>
                </a:r>
              </a:p>
            </c:rich>
          </c:tx>
          <c:layout>
            <c:manualLayout>
              <c:xMode val="edge"/>
              <c:yMode val="edge"/>
              <c:x val="0.0"/>
              <c:y val="0.35611016168617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91817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01667415372095"/>
          <c:y val="0.918474489469304"/>
          <c:w val="0.585798812928775"/>
          <c:h val="0.049005185327443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1916799709505"/>
          <c:y val="0.035158891142664"/>
          <c:w val="0.891813200350768"/>
          <c:h val="0.80929698189349"/>
        </c:manualLayout>
      </c:layout>
      <c:areaChart>
        <c:grouping val="stacked"/>
        <c:varyColors val="0"/>
        <c:ser>
          <c:idx val="4"/>
          <c:order val="2"/>
          <c:tx>
            <c:strRef>
              <c:f>'Public Expenditure'!$R$243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Expenditure'!$S$243:$AG$243</c:f>
              <c:numCache>
                <c:formatCode>#,##0</c:formatCode>
                <c:ptCount val="15"/>
                <c:pt idx="0">
                  <c:v>429.9898467223524</c:v>
                </c:pt>
                <c:pt idx="1">
                  <c:v>533.072435507116</c:v>
                </c:pt>
                <c:pt idx="2">
                  <c:v>601.1639950738846</c:v>
                </c:pt>
                <c:pt idx="3">
                  <c:v>717.1898523454396</c:v>
                </c:pt>
                <c:pt idx="4">
                  <c:v>765.7919916419632</c:v>
                </c:pt>
                <c:pt idx="5">
                  <c:v>791.1224882582145</c:v>
                </c:pt>
                <c:pt idx="6">
                  <c:v>709.9492546834319</c:v>
                </c:pt>
                <c:pt idx="7">
                  <c:v>739.0703246934104</c:v>
                </c:pt>
                <c:pt idx="8">
                  <c:v>824.8463409592356</c:v>
                </c:pt>
                <c:pt idx="9">
                  <c:v>816.3615593916859</c:v>
                </c:pt>
                <c:pt idx="10">
                  <c:v>775.2686222398346</c:v>
                </c:pt>
                <c:pt idx="11">
                  <c:v>742.4616787312841</c:v>
                </c:pt>
                <c:pt idx="12">
                  <c:v>710.8847780976227</c:v>
                </c:pt>
                <c:pt idx="13">
                  <c:v>680.503783228618</c:v>
                </c:pt>
                <c:pt idx="14">
                  <c:v>651.2844805509497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235624"/>
        <c:axId val="2109238536"/>
      </c:areaChart>
      <c:lineChart>
        <c:grouping val="standard"/>
        <c:varyColors val="0"/>
        <c:ser>
          <c:idx val="0"/>
          <c:order val="0"/>
          <c:tx>
            <c:strRef>
              <c:f>'Public Expenditure'!$R$239</c:f>
              <c:strCache>
                <c:ptCount val="1"/>
                <c:pt idx="0">
                  <c:v>Govt. Biodiversity Expenditure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Expenditure'!$S$239:$AG$239</c:f>
              <c:numCache>
                <c:formatCode>#,##0</c:formatCode>
                <c:ptCount val="15"/>
                <c:pt idx="0">
                  <c:v>429.9898467223524</c:v>
                </c:pt>
                <c:pt idx="1">
                  <c:v>533.072435507116</c:v>
                </c:pt>
                <c:pt idx="2">
                  <c:v>601.1639950738846</c:v>
                </c:pt>
                <c:pt idx="3">
                  <c:v>717.1898523454396</c:v>
                </c:pt>
                <c:pt idx="4">
                  <c:v>765.7919916419632</c:v>
                </c:pt>
                <c:pt idx="5">
                  <c:v>791.1224882582145</c:v>
                </c:pt>
                <c:pt idx="6">
                  <c:v>709.9492546834319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'Public Expenditure'!$R$242</c:f>
              <c:strCache>
                <c:ptCount val="1"/>
                <c:pt idx="0">
                  <c:v>Govt. Biodiversity Expenditure Central Proj.</c:v>
                </c:pt>
              </c:strCache>
            </c:strRef>
          </c:tx>
          <c:spPr>
            <a:ln w="31750">
              <a:solidFill>
                <a:schemeClr val="accent3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Expenditure'!$S$242:$AG$242</c:f>
              <c:numCache>
                <c:formatCode>#,##0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709.9492546834319</c:v>
                </c:pt>
                <c:pt idx="7">
                  <c:v>742.3033655725174</c:v>
                </c:pt>
                <c:pt idx="8">
                  <c:v>829.1960219430711</c:v>
                </c:pt>
                <c:pt idx="9">
                  <c:v>831.2015587587228</c:v>
                </c:pt>
                <c:pt idx="10">
                  <c:v>830.3233202433438</c:v>
                </c:pt>
                <c:pt idx="11">
                  <c:v>826.8813458144945</c:v>
                </c:pt>
                <c:pt idx="12">
                  <c:v>821.1686835914783</c:v>
                </c:pt>
                <c:pt idx="13">
                  <c:v>813.4534206118183</c:v>
                </c:pt>
                <c:pt idx="14">
                  <c:v>803.9805696916842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235624"/>
        <c:axId val="2109238536"/>
      </c:lineChart>
      <c:catAx>
        <c:axId val="2109235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238536"/>
        <c:crosses val="autoZero"/>
        <c:auto val="1"/>
        <c:lblAlgn val="ctr"/>
        <c:lblOffset val="100"/>
        <c:noMultiLvlLbl val="0"/>
      </c:catAx>
      <c:valAx>
        <c:axId val="2109238536"/>
        <c:scaling>
          <c:orientation val="minMax"/>
          <c:max val="1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923562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0"/>
          <c:y val="0.899483903254487"/>
          <c:w val="0.97406498017673"/>
          <c:h val="0.078879856042335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1916799709505"/>
          <c:y val="0.035158891142664"/>
          <c:w val="0.891813200350768"/>
          <c:h val="0.80929698189349"/>
        </c:manualLayout>
      </c:layout>
      <c:areaChart>
        <c:grouping val="stacked"/>
        <c:varyColors val="0"/>
        <c:ser>
          <c:idx val="4"/>
          <c:order val="4"/>
          <c:tx>
            <c:strRef>
              <c:f>'Public Expenditure'!$R$243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solidFill>
                <a:srgbClr val="4F81BD">
                  <a:alpha val="0"/>
                </a:srgbClr>
              </a:solidFill>
            </a:ln>
          </c:spP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Expenditure'!$S$243:$AG$243</c:f>
              <c:numCache>
                <c:formatCode>#,##0</c:formatCode>
                <c:ptCount val="15"/>
                <c:pt idx="0">
                  <c:v>429.9898467223524</c:v>
                </c:pt>
                <c:pt idx="1">
                  <c:v>533.072435507116</c:v>
                </c:pt>
                <c:pt idx="2">
                  <c:v>601.1639950738846</c:v>
                </c:pt>
                <c:pt idx="3">
                  <c:v>717.1898523454396</c:v>
                </c:pt>
                <c:pt idx="4">
                  <c:v>765.7919916419632</c:v>
                </c:pt>
                <c:pt idx="5">
                  <c:v>791.1224882582145</c:v>
                </c:pt>
                <c:pt idx="6">
                  <c:v>709.9492546834319</c:v>
                </c:pt>
                <c:pt idx="7">
                  <c:v>739.0703246934104</c:v>
                </c:pt>
                <c:pt idx="8">
                  <c:v>824.8463409592356</c:v>
                </c:pt>
                <c:pt idx="9">
                  <c:v>816.3615593916859</c:v>
                </c:pt>
                <c:pt idx="10">
                  <c:v>775.2686222398346</c:v>
                </c:pt>
                <c:pt idx="11">
                  <c:v>742.4616787312841</c:v>
                </c:pt>
                <c:pt idx="12">
                  <c:v>710.8847780976227</c:v>
                </c:pt>
                <c:pt idx="13">
                  <c:v>680.503783228618</c:v>
                </c:pt>
                <c:pt idx="14">
                  <c:v>651.2844805509497</c:v>
                </c:pt>
              </c:numCache>
            </c:numRef>
          </c:val>
        </c:ser>
        <c:ser>
          <c:idx val="5"/>
          <c:order val="5"/>
          <c:tx>
            <c:strRef>
              <c:f>'Public Expenditure'!$R$244</c:f>
              <c:strCache>
                <c:ptCount val="1"/>
                <c:pt idx="0">
                  <c:v>Gap1</c:v>
                </c:pt>
              </c:strCache>
            </c:strRef>
          </c:tx>
          <c:spPr>
            <a:pattFill prst="pct50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</c:spP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Expenditure'!$S$244:$AG$244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 formatCode="#,##0">
                  <c:v>0.0</c:v>
                </c:pt>
                <c:pt idx="7" formatCode="#,##0">
                  <c:v>3.23304087910617</c:v>
                </c:pt>
                <c:pt idx="8" formatCode="#,##0">
                  <c:v>4.34968098383547</c:v>
                </c:pt>
                <c:pt idx="9" formatCode="#,##0">
                  <c:v>14.83999936703651</c:v>
                </c:pt>
                <c:pt idx="10" formatCode="#,##0">
                  <c:v>55.05469800350918</c:v>
                </c:pt>
                <c:pt idx="11" formatCode="#,##0">
                  <c:v>84.41966708321044</c:v>
                </c:pt>
                <c:pt idx="12" formatCode="#,##0">
                  <c:v>110.2839054938561</c:v>
                </c:pt>
                <c:pt idx="13" formatCode="#,##0">
                  <c:v>132.949637383201</c:v>
                </c:pt>
                <c:pt idx="14" formatCode="#,##0">
                  <c:v>152.696089140735</c:v>
                </c:pt>
              </c:numCache>
            </c:numRef>
          </c:val>
        </c:ser>
        <c:ser>
          <c:idx val="6"/>
          <c:order val="6"/>
          <c:tx>
            <c:strRef>
              <c:f>'Public Expenditure'!$R$245</c:f>
              <c:strCache>
                <c:ptCount val="1"/>
                <c:pt idx="0">
                  <c:v>Gap2</c:v>
                </c:pt>
              </c:strCache>
            </c:strRef>
          </c:tx>
          <c:spPr>
            <a:pattFill prst="pct50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</c:spP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Expenditure'!$S$245:$AG$245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 formatCode="#,##0">
                  <c:v>0.0</c:v>
                </c:pt>
                <c:pt idx="7" formatCode="#,##0">
                  <c:v>2.9599139570181</c:v>
                </c:pt>
                <c:pt idx="8" formatCode="#,##0">
                  <c:v>4.027574012091801</c:v>
                </c:pt>
                <c:pt idx="9" formatCode="#,##0">
                  <c:v>35.0297703114193</c:v>
                </c:pt>
                <c:pt idx="10" formatCode="#,##0">
                  <c:v>62.50937971530527</c:v>
                </c:pt>
                <c:pt idx="11" formatCode="#,##0">
                  <c:v>86.76585500625474</c:v>
                </c:pt>
                <c:pt idx="12" formatCode="#,##0">
                  <c:v>108.0760349750401</c:v>
                </c:pt>
                <c:pt idx="13" formatCode="#,##0">
                  <c:v>126.6957450523586</c:v>
                </c:pt>
                <c:pt idx="14" formatCode="#,##0">
                  <c:v>142.861289191848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522520"/>
        <c:axId val="2115990424"/>
      </c:areaChart>
      <c:lineChart>
        <c:grouping val="standard"/>
        <c:varyColors val="0"/>
        <c:ser>
          <c:idx val="0"/>
          <c:order val="0"/>
          <c:tx>
            <c:strRef>
              <c:f>'Public Expenditure'!$R$239</c:f>
              <c:strCache>
                <c:ptCount val="1"/>
                <c:pt idx="0">
                  <c:v>Govt. Biodiversity Expenditure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Expenditure'!$S$239:$AG$239</c:f>
              <c:numCache>
                <c:formatCode>#,##0</c:formatCode>
                <c:ptCount val="15"/>
                <c:pt idx="0">
                  <c:v>429.9898467223524</c:v>
                </c:pt>
                <c:pt idx="1">
                  <c:v>533.072435507116</c:v>
                </c:pt>
                <c:pt idx="2">
                  <c:v>601.1639950738846</c:v>
                </c:pt>
                <c:pt idx="3">
                  <c:v>717.1898523454396</c:v>
                </c:pt>
                <c:pt idx="4">
                  <c:v>765.7919916419632</c:v>
                </c:pt>
                <c:pt idx="5">
                  <c:v>791.1224882582145</c:v>
                </c:pt>
                <c:pt idx="6">
                  <c:v>709.9492546834319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'Public Expenditure'!$R$240</c:f>
              <c:strCache>
                <c:ptCount val="1"/>
                <c:pt idx="0">
                  <c:v>Govt. Biodiversity Expenditure High/Low Proj.</c:v>
                </c:pt>
              </c:strCache>
            </c:strRef>
          </c:tx>
          <c:spPr>
            <a:ln w="31750"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Expenditure'!$S$240:$AG$240</c:f>
              <c:numCache>
                <c:formatCode>#,##0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709.9492546834319</c:v>
                </c:pt>
                <c:pt idx="7">
                  <c:v>745.2632795295354</c:v>
                </c:pt>
                <c:pt idx="8">
                  <c:v>833.2235959551632</c:v>
                </c:pt>
                <c:pt idx="9">
                  <c:v>866.2313290701424</c:v>
                </c:pt>
                <c:pt idx="10">
                  <c:v>892.8326999586491</c:v>
                </c:pt>
                <c:pt idx="11">
                  <c:v>913.647200820749</c:v>
                </c:pt>
                <c:pt idx="12">
                  <c:v>929.244718566519</c:v>
                </c:pt>
                <c:pt idx="13">
                  <c:v>940.1491656641773</c:v>
                </c:pt>
                <c:pt idx="14">
                  <c:v>946.8418588835318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'Public Expenditure'!$R$241</c:f>
              <c:strCache>
                <c:ptCount val="1"/>
                <c:pt idx="0">
                  <c:v>Govt. Biodiversity Expenditure High/Low Proj.</c:v>
                </c:pt>
              </c:strCache>
            </c:strRef>
          </c:tx>
          <c:spPr>
            <a:ln w="31750"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Expenditure'!$S$241:$AG$241</c:f>
              <c:numCache>
                <c:formatCode>#,##0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709.9492546834319</c:v>
                </c:pt>
                <c:pt idx="7">
                  <c:v>739.0703246934104</c:v>
                </c:pt>
                <c:pt idx="8">
                  <c:v>824.8463409592356</c:v>
                </c:pt>
                <c:pt idx="9">
                  <c:v>816.3615593916859</c:v>
                </c:pt>
                <c:pt idx="10">
                  <c:v>775.2686222398346</c:v>
                </c:pt>
                <c:pt idx="11">
                  <c:v>742.4616787312841</c:v>
                </c:pt>
                <c:pt idx="12">
                  <c:v>710.8847780976227</c:v>
                </c:pt>
                <c:pt idx="13">
                  <c:v>680.503783228618</c:v>
                </c:pt>
                <c:pt idx="14">
                  <c:v>651.2844805509497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'Public Expenditure'!$R$242</c:f>
              <c:strCache>
                <c:ptCount val="1"/>
                <c:pt idx="0">
                  <c:v>Govt. Biodiversity Expenditure Central Proj.</c:v>
                </c:pt>
              </c:strCache>
            </c:strRef>
          </c:tx>
          <c:spPr>
            <a:ln w="31750">
              <a:solidFill>
                <a:schemeClr val="accent3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'Public Expenditure'!$S$238:$AG$238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Expenditure'!$S$242:$AG$242</c:f>
              <c:numCache>
                <c:formatCode>#,##0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709.9492546834319</c:v>
                </c:pt>
                <c:pt idx="7">
                  <c:v>742.3033655725174</c:v>
                </c:pt>
                <c:pt idx="8">
                  <c:v>829.1960219430711</c:v>
                </c:pt>
                <c:pt idx="9">
                  <c:v>831.2015587587228</c:v>
                </c:pt>
                <c:pt idx="10">
                  <c:v>830.3233202433438</c:v>
                </c:pt>
                <c:pt idx="11">
                  <c:v>826.8813458144945</c:v>
                </c:pt>
                <c:pt idx="12">
                  <c:v>821.1686835914783</c:v>
                </c:pt>
                <c:pt idx="13">
                  <c:v>813.4534206118183</c:v>
                </c:pt>
                <c:pt idx="14">
                  <c:v>803.9805696916842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522520"/>
        <c:axId val="2115990424"/>
      </c:lineChart>
      <c:catAx>
        <c:axId val="21155225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15990424"/>
        <c:crosses val="autoZero"/>
        <c:auto val="1"/>
        <c:lblAlgn val="ctr"/>
        <c:lblOffset val="100"/>
        <c:noMultiLvlLbl val="0"/>
      </c:catAx>
      <c:valAx>
        <c:axId val="2115990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552252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0"/>
          <c:y val="0.899483903254487"/>
          <c:w val="0.97406498017673"/>
          <c:h val="0.10051609674551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88976377952756"/>
          <c:y val="0.0336461672633351"/>
          <c:w val="0.881642047491316"/>
          <c:h val="0.84611737321925"/>
        </c:manualLayout>
      </c:layout>
      <c:areaChart>
        <c:grouping val="stacked"/>
        <c:varyColors val="0"/>
        <c:ser>
          <c:idx val="0"/>
          <c:order val="0"/>
          <c:tx>
            <c:strRef>
              <c:f>'Non-Public Expenditure'!$R$223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Expenditure'!$T$223:$AG$223</c:f>
              <c:numCache>
                <c:formatCode>General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949320"/>
        <c:axId val="2115514312"/>
      </c:areaChart>
      <c:catAx>
        <c:axId val="2115949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5514312"/>
        <c:crosses val="autoZero"/>
        <c:auto val="1"/>
        <c:lblAlgn val="ctr"/>
        <c:lblOffset val="100"/>
        <c:noMultiLvlLbl val="0"/>
      </c:catAx>
      <c:valAx>
        <c:axId val="2115514312"/>
        <c:scaling>
          <c:orientation val="minMax"/>
          <c:max val="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59493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06494442629461"/>
          <c:w val="0.9"/>
          <c:h val="0.09350555737053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4354565569414"/>
          <c:y val="0.0334011907048204"/>
          <c:w val="0.896446804039605"/>
          <c:h val="0.815688923030962"/>
        </c:manualLayout>
      </c:layout>
      <c:lineChart>
        <c:grouping val="standard"/>
        <c:varyColors val="0"/>
        <c:ser>
          <c:idx val="1"/>
          <c:order val="0"/>
          <c:tx>
            <c:strRef>
              <c:f>ExpenditureBiodiv!$C$56</c:f>
              <c:strCache>
                <c:ptCount val="1"/>
                <c:pt idx="0">
                  <c:v>MET Budget</c:v>
                </c:pt>
              </c:strCache>
            </c:strRef>
          </c:tx>
          <c:spPr>
            <a:ln w="38100"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ExpenditureBiodiv!$D$56:$J$56</c:f>
              <c:numCache>
                <c:formatCode>#,##0</c:formatCode>
                <c:ptCount val="7"/>
                <c:pt idx="0">
                  <c:v>151.149</c:v>
                </c:pt>
                <c:pt idx="1">
                  <c:v>299.9169999999985</c:v>
                </c:pt>
                <c:pt idx="2">
                  <c:v>209.29</c:v>
                </c:pt>
                <c:pt idx="3">
                  <c:v>305.648</c:v>
                </c:pt>
                <c:pt idx="4">
                  <c:v>347.9269999999985</c:v>
                </c:pt>
                <c:pt idx="5">
                  <c:v>798.8529999999971</c:v>
                </c:pt>
                <c:pt idx="6">
                  <c:v>572.4499999999994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ExpenditureBiodiv!$C$57</c:f>
              <c:strCache>
                <c:ptCount val="1"/>
                <c:pt idx="0">
                  <c:v>MET Biodiversity Budget</c:v>
                </c:pt>
              </c:strCache>
            </c:strRef>
          </c:tx>
          <c:spPr>
            <a:ln w="38100">
              <a:solidFill>
                <a:srgbClr val="9BBB59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ExpenditureBiodiv!$D$57:$J$57</c:f>
              <c:numCache>
                <c:formatCode>#,##0</c:formatCode>
                <c:ptCount val="7"/>
                <c:pt idx="0">
                  <c:v>109.6789677098857</c:v>
                </c:pt>
                <c:pt idx="1">
                  <c:v>182.3715176912395</c:v>
                </c:pt>
                <c:pt idx="2">
                  <c:v>171.6591534341493</c:v>
                </c:pt>
                <c:pt idx="3">
                  <c:v>267.1839452941047</c:v>
                </c:pt>
                <c:pt idx="4">
                  <c:v>239.4786887018509</c:v>
                </c:pt>
                <c:pt idx="5">
                  <c:v>326.2379617977816</c:v>
                </c:pt>
                <c:pt idx="6">
                  <c:v>360.5893742549162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134968"/>
        <c:axId val="2108137848"/>
      </c:lineChart>
      <c:catAx>
        <c:axId val="2108134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137848"/>
        <c:crosses val="autoZero"/>
        <c:auto val="1"/>
        <c:lblAlgn val="ctr"/>
        <c:lblOffset val="100"/>
        <c:noMultiLvlLbl val="0"/>
      </c:catAx>
      <c:valAx>
        <c:axId val="2108137848"/>
        <c:scaling>
          <c:orientation val="minMax"/>
          <c:max val="8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134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34213031063425"/>
          <c:y val="0.912363271664213"/>
          <c:w val="0.985716263489042"/>
          <c:h val="0.071376565734161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8976377952756"/>
          <c:y val="0.0336461672633351"/>
          <c:w val="0.881642047491316"/>
          <c:h val="0.84611737321925"/>
        </c:manualLayout>
      </c:layout>
      <c:areaChart>
        <c:grouping val="stacked"/>
        <c:varyColors val="0"/>
        <c:ser>
          <c:idx val="0"/>
          <c:order val="0"/>
          <c:tx>
            <c:strRef>
              <c:f>'Non-Public Expenditure'!$R$223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Expenditure'!$T$223:$AG$223</c:f>
              <c:numCache>
                <c:formatCode>General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ser>
          <c:idx val="1"/>
          <c:order val="1"/>
          <c:tx>
            <c:strRef>
              <c:f>'Non-Public Expenditure'!$R$224</c:f>
              <c:strCache>
                <c:ptCount val="1"/>
                <c:pt idx="0">
                  <c:v>GEF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Expenditure'!$T$224:$AG$224</c:f>
              <c:numCache>
                <c:formatCode>General</c:formatCode>
                <c:ptCount val="14"/>
                <c:pt idx="0" formatCode="#,##0">
                  <c:v>86.36326966135987</c:v>
                </c:pt>
                <c:pt idx="1">
                  <c:v>112.6291299120598</c:v>
                </c:pt>
                <c:pt idx="2">
                  <c:v>115.2653394657352</c:v>
                </c:pt>
                <c:pt idx="3">
                  <c:v>96.99034418314052</c:v>
                </c:pt>
                <c:pt idx="4">
                  <c:v>92.02686475020113</c:v>
                </c:pt>
                <c:pt idx="5">
                  <c:v>49.89201862823991</c:v>
                </c:pt>
                <c:pt idx="6">
                  <c:v>40.50464541408088</c:v>
                </c:pt>
                <c:pt idx="7">
                  <c:v>30.48639213089748</c:v>
                </c:pt>
                <c:pt idx="8">
                  <c:v>27.9905611520458</c:v>
                </c:pt>
                <c:pt idx="9">
                  <c:v>15.10366777703228</c:v>
                </c:pt>
                <c:pt idx="10">
                  <c:v>5.775659821447826</c:v>
                </c:pt>
                <c:pt idx="11">
                  <c:v>5.448735680611152</c:v>
                </c:pt>
                <c:pt idx="12">
                  <c:v>5.140316679821836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192616"/>
        <c:axId val="2114197336"/>
      </c:areaChart>
      <c:catAx>
        <c:axId val="2114192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4197336"/>
        <c:crosses val="autoZero"/>
        <c:auto val="1"/>
        <c:lblAlgn val="ctr"/>
        <c:lblOffset val="100"/>
        <c:noMultiLvlLbl val="0"/>
      </c:catAx>
      <c:valAx>
        <c:axId val="2114197336"/>
        <c:scaling>
          <c:orientation val="minMax"/>
          <c:max val="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41926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06494442629461"/>
          <c:w val="0.9"/>
          <c:h val="0.09350555737053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8976377952756"/>
          <c:y val="0.0336461672633351"/>
          <c:w val="0.881642047491316"/>
          <c:h val="0.84611737321925"/>
        </c:manualLayout>
      </c:layout>
      <c:areaChart>
        <c:grouping val="stacked"/>
        <c:varyColors val="0"/>
        <c:ser>
          <c:idx val="0"/>
          <c:order val="0"/>
          <c:tx>
            <c:strRef>
              <c:f>'Non-Public Expenditure'!$R$223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Expenditure'!$T$223:$AG$223</c:f>
              <c:numCache>
                <c:formatCode>General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ser>
          <c:idx val="1"/>
          <c:order val="1"/>
          <c:tx>
            <c:strRef>
              <c:f>'Non-Public Expenditure'!$R$224</c:f>
              <c:strCache>
                <c:ptCount val="1"/>
                <c:pt idx="0">
                  <c:v>GEF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Expenditure'!$T$224:$AG$224</c:f>
              <c:numCache>
                <c:formatCode>General</c:formatCode>
                <c:ptCount val="14"/>
                <c:pt idx="0" formatCode="#,##0">
                  <c:v>86.36326966135987</c:v>
                </c:pt>
                <c:pt idx="1">
                  <c:v>112.6291299120598</c:v>
                </c:pt>
                <c:pt idx="2">
                  <c:v>115.2653394657352</c:v>
                </c:pt>
                <c:pt idx="3">
                  <c:v>96.99034418314052</c:v>
                </c:pt>
                <c:pt idx="4">
                  <c:v>92.02686475020113</c:v>
                </c:pt>
                <c:pt idx="5">
                  <c:v>49.89201862823991</c:v>
                </c:pt>
                <c:pt idx="6">
                  <c:v>40.50464541408088</c:v>
                </c:pt>
                <c:pt idx="7">
                  <c:v>30.48639213089748</c:v>
                </c:pt>
                <c:pt idx="8">
                  <c:v>27.9905611520458</c:v>
                </c:pt>
                <c:pt idx="9">
                  <c:v>15.10366777703228</c:v>
                </c:pt>
                <c:pt idx="10">
                  <c:v>5.775659821447826</c:v>
                </c:pt>
                <c:pt idx="11">
                  <c:v>5.448735680611152</c:v>
                </c:pt>
                <c:pt idx="12">
                  <c:v>5.140316679821836</c:v>
                </c:pt>
                <c:pt idx="1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'Non-Public Expenditure'!$R$225</c:f>
              <c:strCache>
                <c:ptCount val="1"/>
                <c:pt idx="0">
                  <c:v>US Government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Expenditure'!$T$225:$AG$225</c:f>
              <c:numCache>
                <c:formatCode>General</c:formatCode>
                <c:ptCount val="14"/>
                <c:pt idx="0">
                  <c:v>22.99863268850175</c:v>
                </c:pt>
                <c:pt idx="1">
                  <c:v>1.412423457865009</c:v>
                </c:pt>
                <c:pt idx="2">
                  <c:v>20.59323899229889</c:v>
                </c:pt>
                <c:pt idx="3">
                  <c:v>40.88852647963107</c:v>
                </c:pt>
                <c:pt idx="4">
                  <c:v>158.8885333333337</c:v>
                </c:pt>
                <c:pt idx="5">
                  <c:v>240.8886431131594</c:v>
                </c:pt>
                <c:pt idx="6">
                  <c:v>179.3262046225777</c:v>
                </c:pt>
                <c:pt idx="7">
                  <c:v>105.0431205184607</c:v>
                </c:pt>
                <c:pt idx="8">
                  <c:v>2.139405947927067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233336"/>
        <c:axId val="2118236216"/>
      </c:areaChart>
      <c:catAx>
        <c:axId val="2118233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8236216"/>
        <c:crosses val="autoZero"/>
        <c:auto val="1"/>
        <c:lblAlgn val="ctr"/>
        <c:lblOffset val="100"/>
        <c:noMultiLvlLbl val="0"/>
      </c:catAx>
      <c:valAx>
        <c:axId val="2118236216"/>
        <c:scaling>
          <c:orientation val="minMax"/>
          <c:max val="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82333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06494442629461"/>
          <c:w val="0.9"/>
          <c:h val="0.09350555737053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8976377952756"/>
          <c:y val="0.0336461672633351"/>
          <c:w val="0.881642047491316"/>
          <c:h val="0.84611737321925"/>
        </c:manualLayout>
      </c:layout>
      <c:areaChart>
        <c:grouping val="stacked"/>
        <c:varyColors val="0"/>
        <c:ser>
          <c:idx val="0"/>
          <c:order val="0"/>
          <c:tx>
            <c:strRef>
              <c:f>'Non-Public Expenditure'!$R$223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Expenditure'!$T$223:$AG$223</c:f>
              <c:numCache>
                <c:formatCode>General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ser>
          <c:idx val="1"/>
          <c:order val="1"/>
          <c:tx>
            <c:strRef>
              <c:f>'Non-Public Expenditure'!$R$224</c:f>
              <c:strCache>
                <c:ptCount val="1"/>
                <c:pt idx="0">
                  <c:v>GEF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Expenditure'!$T$224:$AG$224</c:f>
              <c:numCache>
                <c:formatCode>General</c:formatCode>
                <c:ptCount val="14"/>
                <c:pt idx="0" formatCode="#,##0">
                  <c:v>86.36326966135987</c:v>
                </c:pt>
                <c:pt idx="1">
                  <c:v>112.6291299120598</c:v>
                </c:pt>
                <c:pt idx="2">
                  <c:v>115.2653394657352</c:v>
                </c:pt>
                <c:pt idx="3">
                  <c:v>96.99034418314052</c:v>
                </c:pt>
                <c:pt idx="4">
                  <c:v>92.02686475020113</c:v>
                </c:pt>
                <c:pt idx="5">
                  <c:v>49.89201862823991</c:v>
                </c:pt>
                <c:pt idx="6">
                  <c:v>40.50464541408088</c:v>
                </c:pt>
                <c:pt idx="7">
                  <c:v>30.48639213089748</c:v>
                </c:pt>
                <c:pt idx="8">
                  <c:v>27.9905611520458</c:v>
                </c:pt>
                <c:pt idx="9">
                  <c:v>15.10366777703228</c:v>
                </c:pt>
                <c:pt idx="10">
                  <c:v>5.775659821447826</c:v>
                </c:pt>
                <c:pt idx="11">
                  <c:v>5.448735680611152</c:v>
                </c:pt>
                <c:pt idx="12">
                  <c:v>5.140316679821836</c:v>
                </c:pt>
                <c:pt idx="1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'Non-Public Expenditure'!$R$225</c:f>
              <c:strCache>
                <c:ptCount val="1"/>
                <c:pt idx="0">
                  <c:v>US Government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Expenditure'!$T$225:$AG$225</c:f>
              <c:numCache>
                <c:formatCode>General</c:formatCode>
                <c:ptCount val="14"/>
                <c:pt idx="0">
                  <c:v>22.99863268850175</c:v>
                </c:pt>
                <c:pt idx="1">
                  <c:v>1.412423457865009</c:v>
                </c:pt>
                <c:pt idx="2">
                  <c:v>20.59323899229889</c:v>
                </c:pt>
                <c:pt idx="3">
                  <c:v>40.88852647963107</c:v>
                </c:pt>
                <c:pt idx="4">
                  <c:v>158.8885333333337</c:v>
                </c:pt>
                <c:pt idx="5">
                  <c:v>240.8886431131594</c:v>
                </c:pt>
                <c:pt idx="6">
                  <c:v>179.3262046225777</c:v>
                </c:pt>
                <c:pt idx="7">
                  <c:v>105.0431205184607</c:v>
                </c:pt>
                <c:pt idx="8">
                  <c:v>2.139405947927067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'Non-Public Expenditure'!$R$226</c:f>
              <c:strCache>
                <c:ptCount val="1"/>
                <c:pt idx="0">
                  <c:v>German Government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Expenditure'!$T$226:$AG$226</c:f>
              <c:numCache>
                <c:formatCode>General</c:formatCode>
                <c:ptCount val="14"/>
                <c:pt idx="0">
                  <c:v>19.51162409982255</c:v>
                </c:pt>
                <c:pt idx="1">
                  <c:v>28.69182149021637</c:v>
                </c:pt>
                <c:pt idx="2">
                  <c:v>39.77964116562755</c:v>
                </c:pt>
                <c:pt idx="3">
                  <c:v>20.37468785714747</c:v>
                </c:pt>
                <c:pt idx="4">
                  <c:v>20.13883451554863</c:v>
                </c:pt>
                <c:pt idx="5">
                  <c:v>15.43436599341408</c:v>
                </c:pt>
                <c:pt idx="6">
                  <c:v>42.11251698857225</c:v>
                </c:pt>
                <c:pt idx="7">
                  <c:v>93.10180999951161</c:v>
                </c:pt>
                <c:pt idx="8">
                  <c:v>116.2258281955513</c:v>
                </c:pt>
                <c:pt idx="9">
                  <c:v>147.1484273141399</c:v>
                </c:pt>
                <c:pt idx="10">
                  <c:v>107.14691309282</c:v>
                </c:pt>
                <c:pt idx="11">
                  <c:v>62.93784499934216</c:v>
                </c:pt>
                <c:pt idx="12">
                  <c:v>35.98504574004716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298600"/>
        <c:axId val="2114301720"/>
      </c:areaChart>
      <c:catAx>
        <c:axId val="2114298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4301720"/>
        <c:crosses val="autoZero"/>
        <c:auto val="1"/>
        <c:lblAlgn val="ctr"/>
        <c:lblOffset val="100"/>
        <c:noMultiLvlLbl val="0"/>
      </c:catAx>
      <c:valAx>
        <c:axId val="2114301720"/>
        <c:scaling>
          <c:orientation val="minMax"/>
          <c:max val="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42986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06494442629461"/>
          <c:w val="0.9"/>
          <c:h val="0.09350555737053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8976377952756"/>
          <c:y val="0.0336461672633351"/>
          <c:w val="0.881642047491316"/>
          <c:h val="0.84611737321925"/>
        </c:manualLayout>
      </c:layout>
      <c:areaChart>
        <c:grouping val="stacked"/>
        <c:varyColors val="0"/>
        <c:ser>
          <c:idx val="0"/>
          <c:order val="0"/>
          <c:tx>
            <c:strRef>
              <c:f>'Non-Public Expenditure'!$R$223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Expenditure'!$T$223:$AG$223</c:f>
              <c:numCache>
                <c:formatCode>General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ser>
          <c:idx val="1"/>
          <c:order val="1"/>
          <c:tx>
            <c:strRef>
              <c:f>'Non-Public Expenditure'!$R$224</c:f>
              <c:strCache>
                <c:ptCount val="1"/>
                <c:pt idx="0">
                  <c:v>GEF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Expenditure'!$T$224:$AG$224</c:f>
              <c:numCache>
                <c:formatCode>General</c:formatCode>
                <c:ptCount val="14"/>
                <c:pt idx="0" formatCode="#,##0">
                  <c:v>86.36326966135987</c:v>
                </c:pt>
                <c:pt idx="1">
                  <c:v>112.6291299120598</c:v>
                </c:pt>
                <c:pt idx="2">
                  <c:v>115.2653394657352</c:v>
                </c:pt>
                <c:pt idx="3">
                  <c:v>96.99034418314052</c:v>
                </c:pt>
                <c:pt idx="4">
                  <c:v>92.02686475020113</c:v>
                </c:pt>
                <c:pt idx="5">
                  <c:v>49.89201862823991</c:v>
                </c:pt>
                <c:pt idx="6">
                  <c:v>40.50464541408088</c:v>
                </c:pt>
                <c:pt idx="7">
                  <c:v>30.48639213089748</c:v>
                </c:pt>
                <c:pt idx="8">
                  <c:v>27.9905611520458</c:v>
                </c:pt>
                <c:pt idx="9">
                  <c:v>15.10366777703228</c:v>
                </c:pt>
                <c:pt idx="10">
                  <c:v>5.775659821447826</c:v>
                </c:pt>
                <c:pt idx="11">
                  <c:v>5.448735680611152</c:v>
                </c:pt>
                <c:pt idx="12">
                  <c:v>5.140316679821836</c:v>
                </c:pt>
                <c:pt idx="1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'Non-Public Expenditure'!$R$225</c:f>
              <c:strCache>
                <c:ptCount val="1"/>
                <c:pt idx="0">
                  <c:v>US Government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Expenditure'!$T$225:$AG$225</c:f>
              <c:numCache>
                <c:formatCode>General</c:formatCode>
                <c:ptCount val="14"/>
                <c:pt idx="0">
                  <c:v>22.99863268850175</c:v>
                </c:pt>
                <c:pt idx="1">
                  <c:v>1.412423457865009</c:v>
                </c:pt>
                <c:pt idx="2">
                  <c:v>20.59323899229889</c:v>
                </c:pt>
                <c:pt idx="3">
                  <c:v>40.88852647963107</c:v>
                </c:pt>
                <c:pt idx="4">
                  <c:v>158.8885333333337</c:v>
                </c:pt>
                <c:pt idx="5">
                  <c:v>240.8886431131594</c:v>
                </c:pt>
                <c:pt idx="6">
                  <c:v>179.3262046225777</c:v>
                </c:pt>
                <c:pt idx="7">
                  <c:v>105.0431205184607</c:v>
                </c:pt>
                <c:pt idx="8">
                  <c:v>2.139405947927067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'Non-Public Expenditure'!$R$226</c:f>
              <c:strCache>
                <c:ptCount val="1"/>
                <c:pt idx="0">
                  <c:v>German Government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Expenditure'!$T$226:$AG$226</c:f>
              <c:numCache>
                <c:formatCode>General</c:formatCode>
                <c:ptCount val="14"/>
                <c:pt idx="0">
                  <c:v>19.51162409982255</c:v>
                </c:pt>
                <c:pt idx="1">
                  <c:v>28.69182149021637</c:v>
                </c:pt>
                <c:pt idx="2">
                  <c:v>39.77964116562755</c:v>
                </c:pt>
                <c:pt idx="3">
                  <c:v>20.37468785714747</c:v>
                </c:pt>
                <c:pt idx="4">
                  <c:v>20.13883451554863</c:v>
                </c:pt>
                <c:pt idx="5">
                  <c:v>15.43436599341408</c:v>
                </c:pt>
                <c:pt idx="6">
                  <c:v>42.11251698857225</c:v>
                </c:pt>
                <c:pt idx="7">
                  <c:v>93.10180999951161</c:v>
                </c:pt>
                <c:pt idx="8">
                  <c:v>116.2258281955513</c:v>
                </c:pt>
                <c:pt idx="9">
                  <c:v>147.1484273141399</c:v>
                </c:pt>
                <c:pt idx="10">
                  <c:v>107.14691309282</c:v>
                </c:pt>
                <c:pt idx="11">
                  <c:v>62.93784499934216</c:v>
                </c:pt>
                <c:pt idx="12">
                  <c:v>35.98504574004716</c:v>
                </c:pt>
                <c:pt idx="13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'Non-Public Expenditure'!$R$227</c:f>
              <c:strCache>
                <c:ptCount val="1"/>
                <c:pt idx="0">
                  <c:v>WWF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Expenditure'!$T$227:$AG$227</c:f>
              <c:numCache>
                <c:formatCode>General</c:formatCode>
                <c:ptCount val="1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25.89981000000003</c:v>
                </c:pt>
                <c:pt idx="6">
                  <c:v>21.91999999999999</c:v>
                </c:pt>
                <c:pt idx="7">
                  <c:v>15.07547169811321</c:v>
                </c:pt>
                <c:pt idx="8">
                  <c:v>10.1993592025632</c:v>
                </c:pt>
                <c:pt idx="9">
                  <c:v>3.492816217414375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401736"/>
        <c:axId val="2114406776"/>
      </c:areaChart>
      <c:catAx>
        <c:axId val="2114401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4406776"/>
        <c:crosses val="autoZero"/>
        <c:auto val="1"/>
        <c:lblAlgn val="ctr"/>
        <c:lblOffset val="100"/>
        <c:noMultiLvlLbl val="0"/>
      </c:catAx>
      <c:valAx>
        <c:axId val="2114406776"/>
        <c:scaling>
          <c:orientation val="minMax"/>
          <c:max val="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44017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06494442629461"/>
          <c:w val="0.9"/>
          <c:h val="0.09350555737053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8976377952756"/>
          <c:y val="0.0336461672633351"/>
          <c:w val="0.881642047491316"/>
          <c:h val="0.84611737321925"/>
        </c:manualLayout>
      </c:layout>
      <c:areaChart>
        <c:grouping val="stacked"/>
        <c:varyColors val="0"/>
        <c:ser>
          <c:idx val="0"/>
          <c:order val="0"/>
          <c:tx>
            <c:strRef>
              <c:f>'Non-Public Expenditure'!$R$223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Expenditure'!$T$223:$AG$223</c:f>
              <c:numCache>
                <c:formatCode>General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ser>
          <c:idx val="1"/>
          <c:order val="1"/>
          <c:tx>
            <c:strRef>
              <c:f>'Non-Public Expenditure'!$R$224</c:f>
              <c:strCache>
                <c:ptCount val="1"/>
                <c:pt idx="0">
                  <c:v>GEF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Expenditure'!$T$224:$AG$224</c:f>
              <c:numCache>
                <c:formatCode>General</c:formatCode>
                <c:ptCount val="14"/>
                <c:pt idx="0" formatCode="#,##0">
                  <c:v>86.36326966135987</c:v>
                </c:pt>
                <c:pt idx="1">
                  <c:v>112.6291299120598</c:v>
                </c:pt>
                <c:pt idx="2">
                  <c:v>115.2653394657352</c:v>
                </c:pt>
                <c:pt idx="3">
                  <c:v>96.99034418314052</c:v>
                </c:pt>
                <c:pt idx="4">
                  <c:v>92.02686475020113</c:v>
                </c:pt>
                <c:pt idx="5">
                  <c:v>49.89201862823991</c:v>
                </c:pt>
                <c:pt idx="6">
                  <c:v>40.50464541408088</c:v>
                </c:pt>
                <c:pt idx="7">
                  <c:v>30.48639213089748</c:v>
                </c:pt>
                <c:pt idx="8">
                  <c:v>27.9905611520458</c:v>
                </c:pt>
                <c:pt idx="9">
                  <c:v>15.10366777703228</c:v>
                </c:pt>
                <c:pt idx="10">
                  <c:v>5.775659821447826</c:v>
                </c:pt>
                <c:pt idx="11">
                  <c:v>5.448735680611152</c:v>
                </c:pt>
                <c:pt idx="12">
                  <c:v>5.140316679821836</c:v>
                </c:pt>
                <c:pt idx="1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'Non-Public Expenditure'!$R$225</c:f>
              <c:strCache>
                <c:ptCount val="1"/>
                <c:pt idx="0">
                  <c:v>US Government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Expenditure'!$T$225:$AG$225</c:f>
              <c:numCache>
                <c:formatCode>General</c:formatCode>
                <c:ptCount val="14"/>
                <c:pt idx="0">
                  <c:v>22.99863268850175</c:v>
                </c:pt>
                <c:pt idx="1">
                  <c:v>1.412423457865009</c:v>
                </c:pt>
                <c:pt idx="2">
                  <c:v>20.59323899229889</c:v>
                </c:pt>
                <c:pt idx="3">
                  <c:v>40.88852647963107</c:v>
                </c:pt>
                <c:pt idx="4">
                  <c:v>158.8885333333337</c:v>
                </c:pt>
                <c:pt idx="5">
                  <c:v>240.8886431131594</c:v>
                </c:pt>
                <c:pt idx="6">
                  <c:v>179.3262046225777</c:v>
                </c:pt>
                <c:pt idx="7">
                  <c:v>105.0431205184607</c:v>
                </c:pt>
                <c:pt idx="8">
                  <c:v>2.139405947927067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'Non-Public Expenditure'!$R$226</c:f>
              <c:strCache>
                <c:ptCount val="1"/>
                <c:pt idx="0">
                  <c:v>German Government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Expenditure'!$T$226:$AG$226</c:f>
              <c:numCache>
                <c:formatCode>General</c:formatCode>
                <c:ptCount val="14"/>
                <c:pt idx="0">
                  <c:v>19.51162409982255</c:v>
                </c:pt>
                <c:pt idx="1">
                  <c:v>28.69182149021637</c:v>
                </c:pt>
                <c:pt idx="2">
                  <c:v>39.77964116562755</c:v>
                </c:pt>
                <c:pt idx="3">
                  <c:v>20.37468785714747</c:v>
                </c:pt>
                <c:pt idx="4">
                  <c:v>20.13883451554863</c:v>
                </c:pt>
                <c:pt idx="5">
                  <c:v>15.43436599341408</c:v>
                </c:pt>
                <c:pt idx="6">
                  <c:v>42.11251698857225</c:v>
                </c:pt>
                <c:pt idx="7">
                  <c:v>93.10180999951161</c:v>
                </c:pt>
                <c:pt idx="8">
                  <c:v>116.2258281955513</c:v>
                </c:pt>
                <c:pt idx="9">
                  <c:v>147.1484273141399</c:v>
                </c:pt>
                <c:pt idx="10">
                  <c:v>107.14691309282</c:v>
                </c:pt>
                <c:pt idx="11">
                  <c:v>62.93784499934216</c:v>
                </c:pt>
                <c:pt idx="12">
                  <c:v>35.98504574004716</c:v>
                </c:pt>
                <c:pt idx="13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'Non-Public Expenditure'!$R$227</c:f>
              <c:strCache>
                <c:ptCount val="1"/>
                <c:pt idx="0">
                  <c:v>WWF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Expenditure'!$T$227:$AG$227</c:f>
              <c:numCache>
                <c:formatCode>General</c:formatCode>
                <c:ptCount val="1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25.89981000000003</c:v>
                </c:pt>
                <c:pt idx="6">
                  <c:v>21.91999999999999</c:v>
                </c:pt>
                <c:pt idx="7">
                  <c:v>15.07547169811321</c:v>
                </c:pt>
                <c:pt idx="8">
                  <c:v>10.1993592025632</c:v>
                </c:pt>
                <c:pt idx="9">
                  <c:v>3.492816217414375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'Non-Public Expenditure'!$R$228</c:f>
              <c:strCache>
                <c:ptCount val="1"/>
                <c:pt idx="0">
                  <c:v>Other Donors &amp; Expenditure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'Non-Public Expenditure'!$T$105:$AG$105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'Non-Public Expenditure'!$T$228:$AG$228</c:f>
              <c:numCache>
                <c:formatCode>General</c:formatCode>
                <c:ptCount val="14"/>
                <c:pt idx="0">
                  <c:v>12.92787462171959</c:v>
                </c:pt>
                <c:pt idx="1">
                  <c:v>10.71792391600272</c:v>
                </c:pt>
                <c:pt idx="2">
                  <c:v>9.91640021276612</c:v>
                </c:pt>
                <c:pt idx="3">
                  <c:v>7.751184315981748</c:v>
                </c:pt>
                <c:pt idx="4">
                  <c:v>7.169747982677558</c:v>
                </c:pt>
                <c:pt idx="5">
                  <c:v>6.749350154130873</c:v>
                </c:pt>
                <c:pt idx="6">
                  <c:v>8.196971429422147</c:v>
                </c:pt>
                <c:pt idx="7">
                  <c:v>9.64974920499281</c:v>
                </c:pt>
                <c:pt idx="8">
                  <c:v>5.285452258181182</c:v>
                </c:pt>
                <c:pt idx="9">
                  <c:v>4.178625142379715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542376"/>
        <c:axId val="2116477672"/>
      </c:areaChart>
      <c:catAx>
        <c:axId val="2114542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6477672"/>
        <c:crosses val="autoZero"/>
        <c:auto val="1"/>
        <c:lblAlgn val="ctr"/>
        <c:lblOffset val="100"/>
        <c:noMultiLvlLbl val="0"/>
      </c:catAx>
      <c:valAx>
        <c:axId val="2116477672"/>
        <c:scaling>
          <c:orientation val="minMax"/>
          <c:max val="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45423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06494442629461"/>
          <c:w val="0.9"/>
          <c:h val="0.093505557370539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6357062510043"/>
          <c:y val="0.030088129227749"/>
          <c:w val="0.88503776313675"/>
          <c:h val="0.849519877088535"/>
        </c:manualLayout>
      </c:layout>
      <c:areaChart>
        <c:grouping val="stacked"/>
        <c:varyColors val="0"/>
        <c:ser>
          <c:idx val="0"/>
          <c:order val="0"/>
          <c:tx>
            <c:strRef>
              <c:f>'Total expenditure'!$BI$19</c:f>
              <c:strCache>
                <c:ptCount val="1"/>
                <c:pt idx="0">
                  <c:v>GRN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expenditure'!$BK$19:$BX$19</c:f>
              <c:numCache>
                <c:formatCode>#,##0</c:formatCode>
                <c:ptCount val="14"/>
                <c:pt idx="0">
                  <c:v>533.072435507118</c:v>
                </c:pt>
                <c:pt idx="1">
                  <c:v>601.1639950738846</c:v>
                </c:pt>
                <c:pt idx="2">
                  <c:v>717.1898523454396</c:v>
                </c:pt>
                <c:pt idx="3">
                  <c:v>765.7919916419636</c:v>
                </c:pt>
                <c:pt idx="4">
                  <c:v>791.1224882582145</c:v>
                </c:pt>
                <c:pt idx="5">
                  <c:v>709.9492546834293</c:v>
                </c:pt>
                <c:pt idx="6">
                  <c:v>742.303365572518</c:v>
                </c:pt>
                <c:pt idx="7">
                  <c:v>829.1960219430715</c:v>
                </c:pt>
                <c:pt idx="8">
                  <c:v>831.2015587587228</c:v>
                </c:pt>
                <c:pt idx="9">
                  <c:v>830.3233202433438</c:v>
                </c:pt>
                <c:pt idx="10">
                  <c:v>826.8813458144939</c:v>
                </c:pt>
                <c:pt idx="11">
                  <c:v>821.1686835914783</c:v>
                </c:pt>
                <c:pt idx="12">
                  <c:v>813.4534206118183</c:v>
                </c:pt>
                <c:pt idx="13">
                  <c:v>803.9805696916842</c:v>
                </c:pt>
              </c:numCache>
            </c:numRef>
          </c:val>
        </c:ser>
        <c:ser>
          <c:idx val="1"/>
          <c:order val="1"/>
          <c:tx>
            <c:strRef>
              <c:f>'Total expenditure'!$BI$20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expenditure'!$BK$20:$BX$20</c:f>
              <c:numCache>
                <c:formatCode>#,##0</c:formatCode>
                <c:ptCount val="14"/>
                <c:pt idx="0">
                  <c:v>71.44087310556145</c:v>
                </c:pt>
                <c:pt idx="1">
                  <c:v>75.7083695702785</c:v>
                </c:pt>
                <c:pt idx="2">
                  <c:v>79.1699438861323</c:v>
                </c:pt>
                <c:pt idx="3">
                  <c:v>84.77733964800724</c:v>
                </c:pt>
                <c:pt idx="4">
                  <c:v>90.2211706978162</c:v>
                </c:pt>
                <c:pt idx="5">
                  <c:v>92.88908138724983</c:v>
                </c:pt>
                <c:pt idx="6">
                  <c:v>96.52869699999998</c:v>
                </c:pt>
                <c:pt idx="7">
                  <c:v>98.67741900269519</c:v>
                </c:pt>
                <c:pt idx="8">
                  <c:v>100.2197358072812</c:v>
                </c:pt>
                <c:pt idx="9">
                  <c:v>101.2611801653638</c:v>
                </c:pt>
                <c:pt idx="10">
                  <c:v>101.8770250913525</c:v>
                </c:pt>
                <c:pt idx="11">
                  <c:v>102.095385721396</c:v>
                </c:pt>
                <c:pt idx="12">
                  <c:v>101.9534401677573</c:v>
                </c:pt>
                <c:pt idx="13">
                  <c:v>101.5106479251105</c:v>
                </c:pt>
              </c:numCache>
            </c:numRef>
          </c:val>
        </c:ser>
        <c:ser>
          <c:idx val="2"/>
          <c:order val="2"/>
          <c:tx>
            <c:strRef>
              <c:f>'Total expenditure'!$BI$21</c:f>
              <c:strCache>
                <c:ptCount val="1"/>
                <c:pt idx="0">
                  <c:v>GEF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expenditure'!$BK$21:$BX$21</c:f>
              <c:numCache>
                <c:formatCode>#,##0</c:formatCode>
                <c:ptCount val="14"/>
                <c:pt idx="0">
                  <c:v>86.36326966135987</c:v>
                </c:pt>
                <c:pt idx="1">
                  <c:v>112.6291299120598</c:v>
                </c:pt>
                <c:pt idx="2">
                  <c:v>115.2653394657352</c:v>
                </c:pt>
                <c:pt idx="3">
                  <c:v>96.99034418314052</c:v>
                </c:pt>
                <c:pt idx="4">
                  <c:v>92.02686475020113</c:v>
                </c:pt>
                <c:pt idx="5">
                  <c:v>49.89201862823991</c:v>
                </c:pt>
                <c:pt idx="6">
                  <c:v>40.50464541408088</c:v>
                </c:pt>
                <c:pt idx="7">
                  <c:v>30.48639213089748</c:v>
                </c:pt>
                <c:pt idx="8">
                  <c:v>27.9905611520458</c:v>
                </c:pt>
                <c:pt idx="9">
                  <c:v>15.10366777703228</c:v>
                </c:pt>
                <c:pt idx="10">
                  <c:v>5.775659821447826</c:v>
                </c:pt>
                <c:pt idx="11">
                  <c:v>5.448735680611152</c:v>
                </c:pt>
                <c:pt idx="12">
                  <c:v>5.140316679821836</c:v>
                </c:pt>
                <c:pt idx="1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'Total expenditure'!$BI$22</c:f>
              <c:strCache>
                <c:ptCount val="1"/>
                <c:pt idx="0">
                  <c:v>US Government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expenditure'!$BK$22:$BX$22</c:f>
              <c:numCache>
                <c:formatCode>#,##0</c:formatCode>
                <c:ptCount val="14"/>
                <c:pt idx="0">
                  <c:v>22.99863268850175</c:v>
                </c:pt>
                <c:pt idx="1">
                  <c:v>1.412423457865009</c:v>
                </c:pt>
                <c:pt idx="2">
                  <c:v>20.59323899229889</c:v>
                </c:pt>
                <c:pt idx="3">
                  <c:v>40.88852647963107</c:v>
                </c:pt>
                <c:pt idx="4">
                  <c:v>158.8885333333337</c:v>
                </c:pt>
                <c:pt idx="5">
                  <c:v>240.8886431131594</c:v>
                </c:pt>
                <c:pt idx="6">
                  <c:v>179.3262046225777</c:v>
                </c:pt>
                <c:pt idx="7">
                  <c:v>105.0431205184607</c:v>
                </c:pt>
                <c:pt idx="8">
                  <c:v>2.139405947927067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'Total expenditure'!$BI$23</c:f>
              <c:strCache>
                <c:ptCount val="1"/>
                <c:pt idx="0">
                  <c:v>German Government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expenditure'!$BK$23:$BX$23</c:f>
              <c:numCache>
                <c:formatCode>#,##0</c:formatCode>
                <c:ptCount val="14"/>
                <c:pt idx="0">
                  <c:v>19.51162409982255</c:v>
                </c:pt>
                <c:pt idx="1">
                  <c:v>28.69182149021637</c:v>
                </c:pt>
                <c:pt idx="2">
                  <c:v>39.77964116562755</c:v>
                </c:pt>
                <c:pt idx="3">
                  <c:v>20.37468785714747</c:v>
                </c:pt>
                <c:pt idx="4">
                  <c:v>20.13883451554863</c:v>
                </c:pt>
                <c:pt idx="5">
                  <c:v>15.43436599341408</c:v>
                </c:pt>
                <c:pt idx="6">
                  <c:v>42.11251698857225</c:v>
                </c:pt>
                <c:pt idx="7">
                  <c:v>93.10180999951161</c:v>
                </c:pt>
                <c:pt idx="8">
                  <c:v>116.2258281955513</c:v>
                </c:pt>
                <c:pt idx="9">
                  <c:v>147.1484273141399</c:v>
                </c:pt>
                <c:pt idx="10">
                  <c:v>107.14691309282</c:v>
                </c:pt>
                <c:pt idx="11">
                  <c:v>62.93784499934216</c:v>
                </c:pt>
                <c:pt idx="12">
                  <c:v>35.98504574004716</c:v>
                </c:pt>
                <c:pt idx="13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'Total expenditure'!$BI$24</c:f>
              <c:strCache>
                <c:ptCount val="1"/>
                <c:pt idx="0">
                  <c:v>WWF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expenditure'!$BK$24:$BX$24</c:f>
              <c:numCache>
                <c:formatCode>#,##0</c:formatCode>
                <c:ptCount val="1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25.89981000000003</c:v>
                </c:pt>
                <c:pt idx="6">
                  <c:v>21.91999999999999</c:v>
                </c:pt>
                <c:pt idx="7">
                  <c:v>15.07547169811321</c:v>
                </c:pt>
                <c:pt idx="8">
                  <c:v>10.1993592025632</c:v>
                </c:pt>
                <c:pt idx="9">
                  <c:v>3.492816217414375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6"/>
          <c:order val="6"/>
          <c:tx>
            <c:strRef>
              <c:f>'Total expenditure'!$BI$25</c:f>
              <c:strCache>
                <c:ptCount val="1"/>
                <c:pt idx="0">
                  <c:v>Other Donors &amp; Expenditure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'Total expenditure'!$BK$18:$BX$18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'Total expenditure'!$BK$25:$BX$25</c:f>
              <c:numCache>
                <c:formatCode>#,##0</c:formatCode>
                <c:ptCount val="14"/>
                <c:pt idx="0">
                  <c:v>12.92787462171959</c:v>
                </c:pt>
                <c:pt idx="1">
                  <c:v>10.71792391600272</c:v>
                </c:pt>
                <c:pt idx="2">
                  <c:v>9.91640021276612</c:v>
                </c:pt>
                <c:pt idx="3">
                  <c:v>7.751184315981748</c:v>
                </c:pt>
                <c:pt idx="4">
                  <c:v>7.169747982677558</c:v>
                </c:pt>
                <c:pt idx="5">
                  <c:v>6.749350154130873</c:v>
                </c:pt>
                <c:pt idx="6">
                  <c:v>8.196971429422147</c:v>
                </c:pt>
                <c:pt idx="7">
                  <c:v>9.64974920499281</c:v>
                </c:pt>
                <c:pt idx="8">
                  <c:v>5.285452258181182</c:v>
                </c:pt>
                <c:pt idx="9">
                  <c:v>4.178625142379715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400920"/>
        <c:axId val="2116416504"/>
      </c:areaChart>
      <c:catAx>
        <c:axId val="2116400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16416504"/>
        <c:crosses val="autoZero"/>
        <c:auto val="1"/>
        <c:lblAlgn val="ctr"/>
        <c:lblOffset val="100"/>
        <c:noMultiLvlLbl val="0"/>
      </c:catAx>
      <c:valAx>
        <c:axId val="2116416504"/>
        <c:scaling>
          <c:orientation val="minMax"/>
          <c:max val="12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 (2013 prices)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64009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"/>
          <c:y val="0.93088470648486"/>
          <c:w val="0.9"/>
          <c:h val="0.069115293515139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74794221782"/>
          <c:y val="0.0342123128975873"/>
          <c:w val="0.896660390939368"/>
          <c:h val="0.784538773173782"/>
        </c:manualLayout>
      </c:layout>
      <c:lineChart>
        <c:grouping val="standard"/>
        <c:varyColors val="0"/>
        <c:ser>
          <c:idx val="0"/>
          <c:order val="0"/>
          <c:tx>
            <c:strRef>
              <c:f>Sheet1!$Z$31</c:f>
              <c:strCache>
                <c:ptCount val="1"/>
                <c:pt idx="0">
                  <c:v>Biodiv. expenditure as a % of total Govt. expenditure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Sheet1!$AA$31:$AK$31</c:f>
              <c:numCache>
                <c:formatCode>General</c:formatCode>
                <c:ptCount val="11"/>
                <c:pt idx="0">
                  <c:v>1.792910624682586</c:v>
                </c:pt>
                <c:pt idx="1">
                  <c:v>2.08458163690424</c:v>
                </c:pt>
                <c:pt idx="2">
                  <c:v>2.05400153784958</c:v>
                </c:pt>
                <c:pt idx="3">
                  <c:v>2.348812656152264</c:v>
                </c:pt>
                <c:pt idx="4">
                  <c:v>2.369364878400028</c:v>
                </c:pt>
                <c:pt idx="5">
                  <c:v>1.927291690010467</c:v>
                </c:pt>
                <c:pt idx="6">
                  <c:v>1.688885393812127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819640"/>
        <c:axId val="2117822648"/>
      </c:lineChart>
      <c:catAx>
        <c:axId val="211781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7822648"/>
        <c:crosses val="autoZero"/>
        <c:auto val="1"/>
        <c:lblAlgn val="ctr"/>
        <c:lblOffset val="100"/>
        <c:noMultiLvlLbl val="0"/>
      </c:catAx>
      <c:valAx>
        <c:axId val="2117822648"/>
        <c:scaling>
          <c:orientation val="minMax"/>
          <c:min val="1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7819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"/>
          <c:y val="0.871990091621832"/>
          <c:w val="0.999900369584342"/>
          <c:h val="0.128009908378167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774794221782"/>
          <c:y val="0.0342123128975873"/>
          <c:w val="0.896660390939368"/>
          <c:h val="0.784538773173782"/>
        </c:manualLayout>
      </c:layout>
      <c:lineChart>
        <c:grouping val="standard"/>
        <c:varyColors val="0"/>
        <c:ser>
          <c:idx val="0"/>
          <c:order val="0"/>
          <c:tx>
            <c:strRef>
              <c:f>Sheet1!$Z$31</c:f>
              <c:strCache>
                <c:ptCount val="1"/>
                <c:pt idx="0">
                  <c:v>Biodiv. expenditure as a % of total Govt. expenditure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Sheet1!$AA$31:$AK$31</c:f>
              <c:numCache>
                <c:formatCode>General</c:formatCode>
                <c:ptCount val="11"/>
                <c:pt idx="0">
                  <c:v>1.792910624682586</c:v>
                </c:pt>
                <c:pt idx="1">
                  <c:v>2.08458163690424</c:v>
                </c:pt>
                <c:pt idx="2">
                  <c:v>2.05400153784958</c:v>
                </c:pt>
                <c:pt idx="3">
                  <c:v>2.348812656152264</c:v>
                </c:pt>
                <c:pt idx="4">
                  <c:v>2.369364878400028</c:v>
                </c:pt>
                <c:pt idx="5">
                  <c:v>1.927291690010467</c:v>
                </c:pt>
                <c:pt idx="6">
                  <c:v>1.688885393812127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Sheet1!$Z$33</c:f>
              <c:strCache>
                <c:ptCount val="1"/>
                <c:pt idx="0">
                  <c:v>Proj. biodiv. expenditure as a % of forecast total Govt. expenditure (central)</c:v>
                </c:pt>
              </c:strCache>
            </c:strRef>
          </c:tx>
          <c:spPr>
            <a:ln w="31750">
              <a:solidFill>
                <a:srgbClr val="C0504D">
                  <a:lumMod val="50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Sheet1!$AA$33:$AK$33</c:f>
              <c:numCache>
                <c:formatCode>General</c:formatCode>
                <c:ptCount val="11"/>
                <c:pt idx="6" formatCode="0.00">
                  <c:v>1.688885393812127</c:v>
                </c:pt>
                <c:pt idx="7" formatCode="0.00">
                  <c:v>1.560232118045994</c:v>
                </c:pt>
                <c:pt idx="8" formatCode="0.00">
                  <c:v>1.459948417505696</c:v>
                </c:pt>
                <c:pt idx="9" formatCode="0.00">
                  <c:v>1.457175805129445</c:v>
                </c:pt>
                <c:pt idx="10" formatCode="0.00">
                  <c:v>1.423276677228479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Sheet1!$Z$35</c:f>
              <c:strCache>
                <c:ptCount val="1"/>
                <c:pt idx="0">
                  <c:v>Proj. biodiv. expenditure as a % of forecast total Govt. expenditure (high)</c:v>
                </c:pt>
              </c:strCache>
            </c:strRef>
          </c:tx>
          <c:spPr>
            <a:ln w="317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Sheet1!$AA$35:$AK$35</c:f>
              <c:numCache>
                <c:formatCode>General</c:formatCode>
                <c:ptCount val="11"/>
                <c:pt idx="6" formatCode="0.00">
                  <c:v>1.688885393812127</c:v>
                </c:pt>
                <c:pt idx="7">
                  <c:v>1.56645350008005</c:v>
                </c:pt>
                <c:pt idx="8">
                  <c:v>1.467039684407293</c:v>
                </c:pt>
                <c:pt idx="9">
                  <c:v>1.518586341742573</c:v>
                </c:pt>
                <c:pt idx="10">
                  <c:v>1.53042547106308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Sheet1!$Z$37</c:f>
              <c:strCache>
                <c:ptCount val="1"/>
                <c:pt idx="0">
                  <c:v>Proj. biodiv. expenditure as a % of forecast total Govt. expenditure (low)</c:v>
                </c:pt>
              </c:strCache>
            </c:strRef>
          </c:tx>
          <c:spPr>
            <a:ln w="3175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Sheet1!$AA$37:$AK$37</c:f>
              <c:numCache>
                <c:formatCode>General</c:formatCode>
                <c:ptCount val="11"/>
                <c:pt idx="6" formatCode="0.00">
                  <c:v>1.688885393812127</c:v>
                </c:pt>
                <c:pt idx="7">
                  <c:v>1.553436656173547</c:v>
                </c:pt>
                <c:pt idx="8">
                  <c:v>1.452290023469841</c:v>
                </c:pt>
                <c:pt idx="9">
                  <c:v>1.431159867360902</c:v>
                </c:pt>
                <c:pt idx="10">
                  <c:v>1.328906128154552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339896"/>
        <c:axId val="2116343080"/>
      </c:lineChart>
      <c:catAx>
        <c:axId val="211633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6343080"/>
        <c:crosses val="autoZero"/>
        <c:auto val="1"/>
        <c:lblAlgn val="ctr"/>
        <c:lblOffset val="100"/>
        <c:noMultiLvlLbl val="0"/>
      </c:catAx>
      <c:valAx>
        <c:axId val="2116343080"/>
        <c:scaling>
          <c:orientation val="minMax"/>
          <c:min val="1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6339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"/>
          <c:y val="0.882808214277196"/>
          <c:w val="0.999900369584342"/>
          <c:h val="0.117191785722804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774794221782"/>
          <c:y val="0.0342123128975873"/>
          <c:w val="0.896660390939368"/>
          <c:h val="0.784538773173782"/>
        </c:manualLayout>
      </c:layout>
      <c:lineChart>
        <c:grouping val="standard"/>
        <c:varyColors val="0"/>
        <c:ser>
          <c:idx val="1"/>
          <c:order val="0"/>
          <c:tx>
            <c:strRef>
              <c:f>Sheet1!$Z$32</c:f>
              <c:strCache>
                <c:ptCount val="1"/>
                <c:pt idx="0">
                  <c:v>Biodiv. expenditure as a % of GDP</c:v>
                </c:pt>
              </c:strCache>
            </c:strRef>
          </c:tx>
          <c:spPr>
            <a:ln w="381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Sheet1!$AA$32:$AK$32</c:f>
              <c:numCache>
                <c:formatCode>General</c:formatCode>
                <c:ptCount val="11"/>
                <c:pt idx="0">
                  <c:v>0.568014517675161</c:v>
                </c:pt>
                <c:pt idx="1">
                  <c:v>0.573211254577618</c:v>
                </c:pt>
                <c:pt idx="2">
                  <c:v>0.604391893285848</c:v>
                </c:pt>
                <c:pt idx="3">
                  <c:v>0.730736402113418</c:v>
                </c:pt>
                <c:pt idx="4">
                  <c:v>0.781189535137732</c:v>
                </c:pt>
                <c:pt idx="5">
                  <c:v>0.756889624660437</c:v>
                </c:pt>
                <c:pt idx="6">
                  <c:v>0.610868717947721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Sheet1!$Z$34</c:f>
              <c:strCache>
                <c:ptCount val="1"/>
                <c:pt idx="0">
                  <c:v>Proj. biodiv. expenditure as a % of forecast GDP (central)</c:v>
                </c:pt>
              </c:strCache>
            </c:strRef>
          </c:tx>
          <c:spPr>
            <a:ln w="31750">
              <a:solidFill>
                <a:srgbClr val="4F81BD">
                  <a:lumMod val="50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Sheet1!$AA$34:$AK$34</c:f>
              <c:numCache>
                <c:formatCode>General</c:formatCode>
                <c:ptCount val="11"/>
                <c:pt idx="6" formatCode="0.00">
                  <c:v>0.610868717947721</c:v>
                </c:pt>
                <c:pt idx="7" formatCode="0.00">
                  <c:v>0.637474562383398</c:v>
                </c:pt>
                <c:pt idx="8" formatCode="0.00">
                  <c:v>0.622022594603761</c:v>
                </c:pt>
                <c:pt idx="9" formatCode="0.00">
                  <c:v>0.583111163917299</c:v>
                </c:pt>
                <c:pt idx="10" formatCode="0.00">
                  <c:v>0.543250521224807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Sheet1!$Z$36</c:f>
              <c:strCache>
                <c:ptCount val="1"/>
                <c:pt idx="0">
                  <c:v>Proj. biodiv. expenditure as a % of forecast GDP (high)</c:v>
                </c:pt>
              </c:strCache>
            </c:strRef>
          </c:tx>
          <c:spPr>
            <a:ln w="31750">
              <a:solidFill>
                <a:schemeClr val="accent4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Sheet1!$AA$36:$AK$36</c:f>
              <c:numCache>
                <c:formatCode>General</c:formatCode>
                <c:ptCount val="11"/>
                <c:pt idx="6" formatCode="0.00">
                  <c:v>0.610868717947721</c:v>
                </c:pt>
                <c:pt idx="7">
                  <c:v>0.640016474412838</c:v>
                </c:pt>
                <c:pt idx="8">
                  <c:v>0.625043885071471</c:v>
                </c:pt>
                <c:pt idx="9">
                  <c:v>0.607685528489655</c:v>
                </c:pt>
                <c:pt idx="10">
                  <c:v>0.584148147828654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Sheet1!$Z$38</c:f>
              <c:strCache>
                <c:ptCount val="1"/>
                <c:pt idx="0">
                  <c:v>Proj. biodiv. expenditure as a % of forecast GDP (low)</c:v>
                </c:pt>
              </c:strCache>
            </c:strRef>
          </c:tx>
          <c:spPr>
            <a:ln w="317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Sheet1!$AA$30:$AK$30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Sheet1!$AA$38:$AK$38</c:f>
              <c:numCache>
                <c:formatCode>General</c:formatCode>
                <c:ptCount val="11"/>
                <c:pt idx="6" formatCode="0.00">
                  <c:v>0.610868717947721</c:v>
                </c:pt>
                <c:pt idx="7">
                  <c:v>0.634698094681428</c:v>
                </c:pt>
                <c:pt idx="8">
                  <c:v>0.618759675125537</c:v>
                </c:pt>
                <c:pt idx="9">
                  <c:v>0.572700488898394</c:v>
                </c:pt>
                <c:pt idx="10">
                  <c:v>0.507230223279284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476712"/>
        <c:axId val="2116775032"/>
      </c:lineChart>
      <c:catAx>
        <c:axId val="211447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6775032"/>
        <c:crosses val="autoZero"/>
        <c:auto val="1"/>
        <c:lblAlgn val="ctr"/>
        <c:lblOffset val="100"/>
        <c:noMultiLvlLbl val="0"/>
      </c:catAx>
      <c:valAx>
        <c:axId val="2116775032"/>
        <c:scaling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4476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90223648033183"/>
          <c:y val="0.88596122852986"/>
          <c:w val="0.968642748197474"/>
          <c:h val="0.11403877147014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4354565569414"/>
          <c:y val="0.0334011907048204"/>
          <c:w val="0.896446804039605"/>
          <c:h val="0.815688923030962"/>
        </c:manualLayout>
      </c:layout>
      <c:lineChart>
        <c:grouping val="standard"/>
        <c:varyColors val="0"/>
        <c:ser>
          <c:idx val="1"/>
          <c:order val="0"/>
          <c:tx>
            <c:strRef>
              <c:f>ExpenditureBiodiv!$C$56</c:f>
              <c:strCache>
                <c:ptCount val="1"/>
                <c:pt idx="0">
                  <c:v>MET Budget</c:v>
                </c:pt>
              </c:strCache>
            </c:strRef>
          </c:tx>
          <c:spPr>
            <a:ln w="38100"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ExpenditureBiodiv!$D$56:$J$56</c:f>
              <c:numCache>
                <c:formatCode>#,##0</c:formatCode>
                <c:ptCount val="7"/>
                <c:pt idx="0">
                  <c:v>151.149</c:v>
                </c:pt>
                <c:pt idx="1">
                  <c:v>299.9169999999985</c:v>
                </c:pt>
                <c:pt idx="2">
                  <c:v>209.29</c:v>
                </c:pt>
                <c:pt idx="3">
                  <c:v>305.648</c:v>
                </c:pt>
                <c:pt idx="4">
                  <c:v>347.9269999999985</c:v>
                </c:pt>
                <c:pt idx="5">
                  <c:v>798.8529999999971</c:v>
                </c:pt>
                <c:pt idx="6">
                  <c:v>572.4499999999994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ExpenditureBiodiv!$C$57</c:f>
              <c:strCache>
                <c:ptCount val="1"/>
                <c:pt idx="0">
                  <c:v>MET Biodiversity Budget</c:v>
                </c:pt>
              </c:strCache>
            </c:strRef>
          </c:tx>
          <c:spPr>
            <a:ln w="38100">
              <a:solidFill>
                <a:srgbClr val="9BBB59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ExpenditureBiodiv!$D$57:$J$57</c:f>
              <c:numCache>
                <c:formatCode>#,##0</c:formatCode>
                <c:ptCount val="7"/>
                <c:pt idx="0">
                  <c:v>109.6789677098857</c:v>
                </c:pt>
                <c:pt idx="1">
                  <c:v>182.3715176912395</c:v>
                </c:pt>
                <c:pt idx="2">
                  <c:v>171.6591534341493</c:v>
                </c:pt>
                <c:pt idx="3">
                  <c:v>267.1839452941047</c:v>
                </c:pt>
                <c:pt idx="4">
                  <c:v>239.4786887018509</c:v>
                </c:pt>
                <c:pt idx="5">
                  <c:v>326.2379617977816</c:v>
                </c:pt>
                <c:pt idx="6">
                  <c:v>360.5893742549162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ExpenditureBiodiv!$C$58</c:f>
              <c:strCache>
                <c:ptCount val="1"/>
                <c:pt idx="0">
                  <c:v>MET Expenditure</c:v>
                </c:pt>
              </c:strCache>
            </c:strRef>
          </c:tx>
          <c:spPr>
            <a:ln w="3810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ExpenditureBiodiv!$D$58:$J$58</c:f>
              <c:numCache>
                <c:formatCode>#,##0</c:formatCode>
                <c:ptCount val="7"/>
                <c:pt idx="0">
                  <c:v>152.222</c:v>
                </c:pt>
                <c:pt idx="1">
                  <c:v>275.8400000000003</c:v>
                </c:pt>
                <c:pt idx="2">
                  <c:v>212.3820000000005</c:v>
                </c:pt>
                <c:pt idx="3">
                  <c:v>290.603</c:v>
                </c:pt>
                <c:pt idx="4">
                  <c:v>318.924999999999</c:v>
                </c:pt>
                <c:pt idx="5">
                  <c:v>750.4569999999975</c:v>
                </c:pt>
                <c:pt idx="6">
                  <c:v>518.1130000000005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206440"/>
        <c:axId val="2108209384"/>
      </c:lineChart>
      <c:catAx>
        <c:axId val="2108206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209384"/>
        <c:crosses val="autoZero"/>
        <c:auto val="1"/>
        <c:lblAlgn val="ctr"/>
        <c:lblOffset val="100"/>
        <c:noMultiLvlLbl val="0"/>
      </c:catAx>
      <c:valAx>
        <c:axId val="2108209384"/>
        <c:scaling>
          <c:orientation val="minMax"/>
          <c:max val="8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206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34213031063425"/>
          <c:y val="0.912363271664213"/>
          <c:w val="0.985716263489042"/>
          <c:h val="0.071376565734161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84354565569414"/>
          <c:y val="0.0334011907048204"/>
          <c:w val="0.896446804039605"/>
          <c:h val="0.815688923030962"/>
        </c:manualLayout>
      </c:layout>
      <c:lineChart>
        <c:grouping val="standard"/>
        <c:varyColors val="0"/>
        <c:ser>
          <c:idx val="1"/>
          <c:order val="0"/>
          <c:tx>
            <c:strRef>
              <c:f>ExpenditureBiodiv!$C$56</c:f>
              <c:strCache>
                <c:ptCount val="1"/>
                <c:pt idx="0">
                  <c:v>MET Budget</c:v>
                </c:pt>
              </c:strCache>
            </c:strRef>
          </c:tx>
          <c:spPr>
            <a:ln w="38100"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ExpenditureBiodiv!$D$56:$J$56</c:f>
              <c:numCache>
                <c:formatCode>#,##0</c:formatCode>
                <c:ptCount val="7"/>
                <c:pt idx="0">
                  <c:v>151.149</c:v>
                </c:pt>
                <c:pt idx="1">
                  <c:v>299.9169999999985</c:v>
                </c:pt>
                <c:pt idx="2">
                  <c:v>209.29</c:v>
                </c:pt>
                <c:pt idx="3">
                  <c:v>305.648</c:v>
                </c:pt>
                <c:pt idx="4">
                  <c:v>347.9269999999985</c:v>
                </c:pt>
                <c:pt idx="5">
                  <c:v>798.8529999999971</c:v>
                </c:pt>
                <c:pt idx="6">
                  <c:v>572.4499999999994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ExpenditureBiodiv!$C$57</c:f>
              <c:strCache>
                <c:ptCount val="1"/>
                <c:pt idx="0">
                  <c:v>MET Biodiversity Budget</c:v>
                </c:pt>
              </c:strCache>
            </c:strRef>
          </c:tx>
          <c:spPr>
            <a:ln w="38100">
              <a:solidFill>
                <a:srgbClr val="9BBB59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ExpenditureBiodiv!$D$57:$J$57</c:f>
              <c:numCache>
                <c:formatCode>#,##0</c:formatCode>
                <c:ptCount val="7"/>
                <c:pt idx="0">
                  <c:v>109.6789677098857</c:v>
                </c:pt>
                <c:pt idx="1">
                  <c:v>182.3715176912395</c:v>
                </c:pt>
                <c:pt idx="2">
                  <c:v>171.6591534341493</c:v>
                </c:pt>
                <c:pt idx="3">
                  <c:v>267.1839452941047</c:v>
                </c:pt>
                <c:pt idx="4">
                  <c:v>239.4786887018509</c:v>
                </c:pt>
                <c:pt idx="5">
                  <c:v>326.2379617977816</c:v>
                </c:pt>
                <c:pt idx="6">
                  <c:v>360.5893742549162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ExpenditureBiodiv!$C$58</c:f>
              <c:strCache>
                <c:ptCount val="1"/>
                <c:pt idx="0">
                  <c:v>MET Expenditure</c:v>
                </c:pt>
              </c:strCache>
            </c:strRef>
          </c:tx>
          <c:spPr>
            <a:ln w="3810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ExpenditureBiodiv!$D$58:$J$58</c:f>
              <c:numCache>
                <c:formatCode>#,##0</c:formatCode>
                <c:ptCount val="7"/>
                <c:pt idx="0">
                  <c:v>152.222</c:v>
                </c:pt>
                <c:pt idx="1">
                  <c:v>275.8400000000003</c:v>
                </c:pt>
                <c:pt idx="2">
                  <c:v>212.3820000000005</c:v>
                </c:pt>
                <c:pt idx="3">
                  <c:v>290.603</c:v>
                </c:pt>
                <c:pt idx="4">
                  <c:v>318.924999999999</c:v>
                </c:pt>
                <c:pt idx="5">
                  <c:v>750.4569999999975</c:v>
                </c:pt>
                <c:pt idx="6">
                  <c:v>518.1130000000005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ExpenditureBiodiv!$C$59</c:f>
              <c:strCache>
                <c:ptCount val="1"/>
                <c:pt idx="0">
                  <c:v>MET Biodiversity Expenditure</c:v>
                </c:pt>
              </c:strCache>
            </c:strRef>
          </c:tx>
          <c:spPr>
            <a:ln w="38100">
              <a:solidFill>
                <a:srgbClr val="9BBB59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ExpenditureBiodiv!$D$22:$J$22</c:f>
              <c:strCache>
                <c:ptCount val="7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</c:strCache>
            </c:strRef>
          </c:cat>
          <c:val>
            <c:numRef>
              <c:f>ExpenditureBiodiv!$D$59:$J$59</c:f>
              <c:numCache>
                <c:formatCode>#,##0</c:formatCode>
                <c:ptCount val="7"/>
                <c:pt idx="0">
                  <c:v>110.457573802898</c:v>
                </c:pt>
                <c:pt idx="1">
                  <c:v>167.7309370257483</c:v>
                </c:pt>
                <c:pt idx="2">
                  <c:v>174.5037347547508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281400"/>
        <c:axId val="2108284456"/>
      </c:lineChart>
      <c:catAx>
        <c:axId val="2108281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284456"/>
        <c:crosses val="autoZero"/>
        <c:auto val="1"/>
        <c:lblAlgn val="ctr"/>
        <c:lblOffset val="100"/>
        <c:noMultiLvlLbl val="0"/>
      </c:catAx>
      <c:valAx>
        <c:axId val="2108284456"/>
        <c:scaling>
          <c:orientation val="minMax"/>
          <c:max val="8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281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34213031063425"/>
          <c:y val="0.912363271664213"/>
          <c:w val="0.985716263489042"/>
          <c:h val="0.071376565734161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5475406069213"/>
          <c:y val="0.035230352303523"/>
          <c:w val="0.891457339714797"/>
          <c:h val="0.784294432708107"/>
        </c:manualLayout>
      </c:layout>
      <c:lineChart>
        <c:grouping val="standard"/>
        <c:varyColors val="0"/>
        <c:ser>
          <c:idx val="0"/>
          <c:order val="0"/>
          <c:tx>
            <c:strRef>
              <c:f>ExpenditureProj!$O$86</c:f>
              <c:strCache>
                <c:ptCount val="1"/>
                <c:pt idx="0">
                  <c:v>MET Biodiversity Expenditure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ExpenditureProj!$P$86:$AD$86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323784"/>
        <c:axId val="2108326728"/>
      </c:lineChart>
      <c:catAx>
        <c:axId val="2108323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326728"/>
        <c:crosses val="autoZero"/>
        <c:auto val="1"/>
        <c:lblAlgn val="ctr"/>
        <c:lblOffset val="100"/>
        <c:noMultiLvlLbl val="0"/>
      </c:catAx>
      <c:valAx>
        <c:axId val="2108326728"/>
        <c:scaling>
          <c:orientation val="minMax"/>
          <c:max val="7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323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0251812299936"/>
          <c:y val="0.874664660819836"/>
          <c:w val="0.973247472473079"/>
          <c:h val="0.12533533918016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5475406069213"/>
          <c:y val="0.035230352303523"/>
          <c:w val="0.891457339714797"/>
          <c:h val="0.784294432708107"/>
        </c:manualLayout>
      </c:layout>
      <c:lineChart>
        <c:grouping val="standard"/>
        <c:varyColors val="0"/>
        <c:ser>
          <c:idx val="0"/>
          <c:order val="0"/>
          <c:tx>
            <c:strRef>
              <c:f>ExpenditureProj!$O$86</c:f>
              <c:strCache>
                <c:ptCount val="1"/>
                <c:pt idx="0">
                  <c:v>MET Biodiversity Expenditure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ExpenditureProj!$P$86:$AD$86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ExpenditureProj!$O$87</c:f>
              <c:strCache>
                <c:ptCount val="1"/>
                <c:pt idx="0">
                  <c:v>MET Biodiversity Expenditure: MTEF Projection A</c:v>
                </c:pt>
              </c:strCache>
            </c:strRef>
          </c:tx>
          <c:spPr>
            <a:ln w="31750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ExpenditureProj!$P$87:$AD$87</c:f>
              <c:numCache>
                <c:formatCode>General</c:formatCode>
                <c:ptCount val="15"/>
                <c:pt idx="6" formatCode="#,##0">
                  <c:v>319.972743911981</c:v>
                </c:pt>
                <c:pt idx="7" formatCode="#,##0">
                  <c:v>376.3409032162591</c:v>
                </c:pt>
                <c:pt idx="8" formatCode="#,##0">
                  <c:v>432.5758043637425</c:v>
                </c:pt>
                <c:pt idx="9" formatCode="#,##0">
                  <c:v>468.9217229436697</c:v>
                </c:pt>
                <c:pt idx="10" formatCode="#,##0">
                  <c:v>468.4344000609904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397880"/>
        <c:axId val="2108400792"/>
      </c:lineChart>
      <c:catAx>
        <c:axId val="2108397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400792"/>
        <c:crosses val="autoZero"/>
        <c:auto val="1"/>
        <c:lblAlgn val="ctr"/>
        <c:lblOffset val="100"/>
        <c:noMultiLvlLbl val="0"/>
      </c:catAx>
      <c:valAx>
        <c:axId val="2108400792"/>
        <c:scaling>
          <c:orientation val="minMax"/>
          <c:max val="7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397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0251812299936"/>
          <c:y val="0.874664660819836"/>
          <c:w val="0.973247472473079"/>
          <c:h val="0.12533533918016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5475406069213"/>
          <c:y val="0.035230352303523"/>
          <c:w val="0.891457339714797"/>
          <c:h val="0.784294432708107"/>
        </c:manualLayout>
      </c:layout>
      <c:lineChart>
        <c:grouping val="standard"/>
        <c:varyColors val="0"/>
        <c:ser>
          <c:idx val="0"/>
          <c:order val="0"/>
          <c:tx>
            <c:strRef>
              <c:f>ExpenditureProj!$O$86</c:f>
              <c:strCache>
                <c:ptCount val="1"/>
                <c:pt idx="0">
                  <c:v>MET Biodiversity Expenditure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ExpenditureProj!$P$86:$AD$86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ExpenditureProj!$O$87</c:f>
              <c:strCache>
                <c:ptCount val="1"/>
                <c:pt idx="0">
                  <c:v>MET Biodiversity Expenditure: MTEF Projection A</c:v>
                </c:pt>
              </c:strCache>
            </c:strRef>
          </c:tx>
          <c:spPr>
            <a:ln w="31750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ExpenditureProj!$P$87:$AD$87</c:f>
              <c:numCache>
                <c:formatCode>General</c:formatCode>
                <c:ptCount val="15"/>
                <c:pt idx="6" formatCode="#,##0">
                  <c:v>319.972743911981</c:v>
                </c:pt>
                <c:pt idx="7" formatCode="#,##0">
                  <c:v>376.3409032162591</c:v>
                </c:pt>
                <c:pt idx="8" formatCode="#,##0">
                  <c:v>432.5758043637425</c:v>
                </c:pt>
                <c:pt idx="9" formatCode="#,##0">
                  <c:v>468.9217229436697</c:v>
                </c:pt>
                <c:pt idx="10" formatCode="#,##0">
                  <c:v>468.4344000609904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ExpenditureProj!$O$89</c:f>
              <c:strCache>
                <c:ptCount val="1"/>
                <c:pt idx="0">
                  <c:v>MET Biodiversity Expenditure: Scenario 1A</c:v>
                </c:pt>
              </c:strCache>
            </c:strRef>
          </c:tx>
          <c:spPr>
            <a:ln w="31750">
              <a:solidFill>
                <a:schemeClr val="accent4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ExpenditureProj!$P$89:$AD$89</c:f>
              <c:numCache>
                <c:formatCode>General</c:formatCode>
                <c:ptCount val="15"/>
                <c:pt idx="8" formatCode="#,##0">
                  <c:v>432.5758043637425</c:v>
                </c:pt>
                <c:pt idx="9" formatCode="#,##0">
                  <c:v>465.4602394424484</c:v>
                </c:pt>
                <c:pt idx="10" formatCode="#,##0">
                  <c:v>498.344674521156</c:v>
                </c:pt>
                <c:pt idx="11" formatCode="#,##0">
                  <c:v>531.2291095998627</c:v>
                </c:pt>
                <c:pt idx="12" formatCode="#,##0">
                  <c:v>564.1135446785696</c:v>
                </c:pt>
                <c:pt idx="13" formatCode="#,##0">
                  <c:v>596.9979797572757</c:v>
                </c:pt>
                <c:pt idx="14" formatCode="#,##0">
                  <c:v>629.8824148359814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470632"/>
        <c:axId val="2108473544"/>
      </c:lineChart>
      <c:catAx>
        <c:axId val="21084706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473544"/>
        <c:crosses val="autoZero"/>
        <c:auto val="1"/>
        <c:lblAlgn val="ctr"/>
        <c:lblOffset val="100"/>
        <c:noMultiLvlLbl val="0"/>
      </c:catAx>
      <c:valAx>
        <c:axId val="2108473544"/>
        <c:scaling>
          <c:orientation val="minMax"/>
          <c:max val="7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470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0251812299936"/>
          <c:y val="0.874664660819836"/>
          <c:w val="0.973247472473079"/>
          <c:h val="0.12533533918016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5475406069213"/>
          <c:y val="0.035230352303523"/>
          <c:w val="0.891457339714797"/>
          <c:h val="0.784294432708107"/>
        </c:manualLayout>
      </c:layout>
      <c:lineChart>
        <c:grouping val="standard"/>
        <c:varyColors val="0"/>
        <c:ser>
          <c:idx val="0"/>
          <c:order val="0"/>
          <c:tx>
            <c:strRef>
              <c:f>ExpenditureProj!$O$86</c:f>
              <c:strCache>
                <c:ptCount val="1"/>
                <c:pt idx="0">
                  <c:v>MET Biodiversity Expenditure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ExpenditureProj!$P$86:$AD$86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ExpenditureProj!$O$87</c:f>
              <c:strCache>
                <c:ptCount val="1"/>
                <c:pt idx="0">
                  <c:v>MET Biodiversity Expenditure: MTEF Projection A</c:v>
                </c:pt>
              </c:strCache>
            </c:strRef>
          </c:tx>
          <c:spPr>
            <a:ln w="31750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ExpenditureProj!$P$87:$AD$87</c:f>
              <c:numCache>
                <c:formatCode>General</c:formatCode>
                <c:ptCount val="15"/>
                <c:pt idx="6" formatCode="#,##0">
                  <c:v>319.972743911981</c:v>
                </c:pt>
                <c:pt idx="7" formatCode="#,##0">
                  <c:v>376.3409032162591</c:v>
                </c:pt>
                <c:pt idx="8" formatCode="#,##0">
                  <c:v>432.5758043637425</c:v>
                </c:pt>
                <c:pt idx="9" formatCode="#,##0">
                  <c:v>468.9217229436697</c:v>
                </c:pt>
                <c:pt idx="10" formatCode="#,##0">
                  <c:v>468.4344000609904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ExpenditureProj!$O$89</c:f>
              <c:strCache>
                <c:ptCount val="1"/>
                <c:pt idx="0">
                  <c:v>MET Biodiversity Expenditure: Scenario 1A</c:v>
                </c:pt>
              </c:strCache>
            </c:strRef>
          </c:tx>
          <c:spPr>
            <a:ln w="31750">
              <a:solidFill>
                <a:schemeClr val="accent4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ExpenditureProj!$P$89:$AD$89</c:f>
              <c:numCache>
                <c:formatCode>General</c:formatCode>
                <c:ptCount val="15"/>
                <c:pt idx="8" formatCode="#,##0">
                  <c:v>432.5758043637425</c:v>
                </c:pt>
                <c:pt idx="9" formatCode="#,##0">
                  <c:v>465.4602394424484</c:v>
                </c:pt>
                <c:pt idx="10" formatCode="#,##0">
                  <c:v>498.344674521156</c:v>
                </c:pt>
                <c:pt idx="11" formatCode="#,##0">
                  <c:v>531.2291095998627</c:v>
                </c:pt>
                <c:pt idx="12" formatCode="#,##0">
                  <c:v>564.1135446785696</c:v>
                </c:pt>
                <c:pt idx="13" formatCode="#,##0">
                  <c:v>596.9979797572757</c:v>
                </c:pt>
                <c:pt idx="14" formatCode="#,##0">
                  <c:v>629.8824148359814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ExpenditureProj!$O$91</c:f>
              <c:strCache>
                <c:ptCount val="1"/>
                <c:pt idx="0">
                  <c:v>MET Biodiversity Expenditure: Scenario 2A</c:v>
                </c:pt>
              </c:strCache>
            </c:strRef>
          </c:tx>
          <c:spPr>
            <a:ln w="317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ExpenditureProj!$P$91:$AD$91</c:f>
              <c:numCache>
                <c:formatCode>General</c:formatCode>
                <c:ptCount val="15"/>
                <c:pt idx="8" formatCode="#,##0">
                  <c:v>432.5758043637425</c:v>
                </c:pt>
                <c:pt idx="9" formatCode="#,##0">
                  <c:v>481.6092460433037</c:v>
                </c:pt>
                <c:pt idx="10" formatCode="#,##0">
                  <c:v>530.6426877228644</c:v>
                </c:pt>
                <c:pt idx="11" formatCode="#,##0">
                  <c:v>579.676129402425</c:v>
                </c:pt>
                <c:pt idx="12" formatCode="#,##0">
                  <c:v>628.7095710819875</c:v>
                </c:pt>
                <c:pt idx="13" formatCode="#,##0">
                  <c:v>677.7430127615487</c:v>
                </c:pt>
                <c:pt idx="14" formatCode="#,##0">
                  <c:v>726.7764544411104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ExpenditureProj!$O$93</c:f>
              <c:strCache>
                <c:ptCount val="1"/>
                <c:pt idx="0">
                  <c:v>MET Biodiversity Expenditure: Scenario 3A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ExpenditureProj!$P$85:$AD$85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ExpenditureProj!$P$93:$AD$93</c:f>
              <c:numCache>
                <c:formatCode>General</c:formatCode>
                <c:ptCount val="15"/>
                <c:pt idx="10" formatCode="#,##0">
                  <c:v>468.4344000609904</c:v>
                </c:pt>
                <c:pt idx="11" formatCode="#,##0">
                  <c:v>475.8370216207797</c:v>
                </c:pt>
                <c:pt idx="12" formatCode="#,##0">
                  <c:v>483.2396431805688</c:v>
                </c:pt>
                <c:pt idx="13" formatCode="#,##0">
                  <c:v>490.642264740358</c:v>
                </c:pt>
                <c:pt idx="14" formatCode="#,##0">
                  <c:v>498.0448863001471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554600"/>
        <c:axId val="2108557624"/>
      </c:lineChart>
      <c:catAx>
        <c:axId val="2108554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557624"/>
        <c:crosses val="autoZero"/>
        <c:auto val="1"/>
        <c:lblAlgn val="ctr"/>
        <c:lblOffset val="100"/>
        <c:noMultiLvlLbl val="0"/>
      </c:catAx>
      <c:valAx>
        <c:axId val="2108557624"/>
        <c:scaling>
          <c:orientation val="minMax"/>
          <c:max val="7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554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0251812299936"/>
          <c:y val="0.874664660819836"/>
          <c:w val="0.973247472473079"/>
          <c:h val="0.12533533918016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227229132304"/>
          <c:y val="0.035158891142664"/>
          <c:w val="0.877505093432175"/>
          <c:h val="0.812225753728046"/>
        </c:manualLayout>
      </c:layout>
      <c:areaChart>
        <c:grouping val="stacked"/>
        <c:varyColors val="0"/>
        <c:ser>
          <c:idx val="0"/>
          <c:order val="0"/>
          <c:tx>
            <c:strRef>
              <c:f>'Public Expenditure'!$A$3</c:f>
              <c:strCache>
                <c:ptCount val="1"/>
                <c:pt idx="0">
                  <c:v>MET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'Public Expenditure'!$B$2:$P$2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'Public Expenditure'!$B$3:$P$3</c:f>
              <c:numCache>
                <c:formatCode>#,##0</c:formatCode>
                <c:ptCount val="15"/>
                <c:pt idx="0">
                  <c:v>110.457573802898</c:v>
                </c:pt>
                <c:pt idx="1">
                  <c:v>167.7309370257487</c:v>
                </c:pt>
                <c:pt idx="2">
                  <c:v>174.5037347547513</c:v>
                </c:pt>
                <c:pt idx="3">
                  <c:v>253.7479214180755</c:v>
                </c:pt>
                <c:pt idx="4">
                  <c:v>221.9058605528585</c:v>
                </c:pt>
                <c:pt idx="5">
                  <c:v>290.1392100649643</c:v>
                </c:pt>
                <c:pt idx="6">
                  <c:v>319.972743911981</c:v>
                </c:pt>
                <c:pt idx="7">
                  <c:v>376.340903216259</c:v>
                </c:pt>
                <c:pt idx="8">
                  <c:v>432.5758043637425</c:v>
                </c:pt>
                <c:pt idx="9">
                  <c:v>465.4602394424487</c:v>
                </c:pt>
                <c:pt idx="10">
                  <c:v>498.344674521156</c:v>
                </c:pt>
                <c:pt idx="11">
                  <c:v>531.2291095998627</c:v>
                </c:pt>
                <c:pt idx="12">
                  <c:v>564.1135446785696</c:v>
                </c:pt>
                <c:pt idx="13">
                  <c:v>596.9979797572757</c:v>
                </c:pt>
                <c:pt idx="14">
                  <c:v>629.8824148359821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613736"/>
        <c:axId val="2108616680"/>
      </c:areaChart>
      <c:catAx>
        <c:axId val="2108613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616680"/>
        <c:crosses val="autoZero"/>
        <c:auto val="1"/>
        <c:lblAlgn val="ctr"/>
        <c:lblOffset val="100"/>
        <c:noMultiLvlLbl val="0"/>
      </c:catAx>
      <c:valAx>
        <c:axId val="2108616680"/>
        <c:scaling>
          <c:orientation val="minMax"/>
          <c:max val="14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N$, 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861373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0.4584</cdr:x>
      <cdr:y>0.03448</cdr:y>
    </cdr:from>
    <cdr:to>
      <cdr:x>0.4584</cdr:x>
      <cdr:y>0.84855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26595" y="161925"/>
          <a:ext cx="0" cy="3822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3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4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4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6F32-55C0-AE49-8E47-EE60BAE5EE5C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C621-42EF-434B-9638-5E4FE0F53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Biodiversity Expenditure Review using the BIOFIN Assessment Methodology in Namibia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287" y="4920446"/>
            <a:ext cx="8099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Lawrie Harper-Simmonds</a:t>
            </a:r>
          </a:p>
          <a:p>
            <a:pPr algn="ctr"/>
            <a:r>
              <a:rPr lang="en-ZA" sz="2800" b="1" dirty="0" smtClean="0"/>
              <a:t>Ministry of Environment and Tourism, Namibia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58247"/>
              </p:ext>
            </p:extLst>
          </p:nvPr>
        </p:nvGraphicFramePr>
        <p:xfrm>
          <a:off x="-1" y="6181928"/>
          <a:ext cx="9144000" cy="67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76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9" name="Picture 18" descr="NWF_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399" y="6181928"/>
            <a:ext cx="679963" cy="67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\\ntna03\User\Viljoe_tin\My Documents\Tina\Logos\Wappen von Namibia.1.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81" y="6181928"/>
            <a:ext cx="752400" cy="6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1" y="6198128"/>
            <a:ext cx="1238400" cy="6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9"/>
          <a:stretch/>
        </p:blipFill>
        <p:spPr bwMode="auto">
          <a:xfrm>
            <a:off x="6203604" y="6198128"/>
            <a:ext cx="1605600" cy="66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6057066" y="6207856"/>
            <a:ext cx="669925" cy="1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00" dirty="0">
                <a:effectLst/>
                <a:latin typeface="Arial Rounded MT Bold"/>
                <a:ea typeface="Arial Unicode MS"/>
                <a:cs typeface="Arial"/>
              </a:rPr>
              <a:t>Supported </a:t>
            </a:r>
            <a:r>
              <a:rPr lang="en-GB" sz="400" dirty="0" smtClean="0">
                <a:effectLst/>
                <a:latin typeface="Arial Rounded MT Bold"/>
                <a:ea typeface="Arial Unicode MS"/>
                <a:cs typeface="Arial"/>
              </a:rPr>
              <a:t>by:</a:t>
            </a:r>
            <a:endParaRPr lang="en-GB" sz="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97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Budget and Expenditure Estimates: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62965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391735"/>
              </p:ext>
            </p:extLst>
          </p:nvPr>
        </p:nvGraphicFramePr>
        <p:xfrm>
          <a:off x="533401" y="1270000"/>
          <a:ext cx="80899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65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Budget and Expenditure Estimates: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1650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67417"/>
              </p:ext>
            </p:extLst>
          </p:nvPr>
        </p:nvGraphicFramePr>
        <p:xfrm>
          <a:off x="533401" y="1270000"/>
          <a:ext cx="80899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3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Biodiversity Expenditure Projections: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4605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131887"/>
              </p:ext>
            </p:extLst>
          </p:nvPr>
        </p:nvGraphicFramePr>
        <p:xfrm>
          <a:off x="493713" y="1270000"/>
          <a:ext cx="812958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131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Biodiversity Expenditure Projections: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32331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842734"/>
              </p:ext>
            </p:extLst>
          </p:nvPr>
        </p:nvGraphicFramePr>
        <p:xfrm>
          <a:off x="493713" y="1270000"/>
          <a:ext cx="812958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5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Biodiversity Expenditure Projections: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5727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371595"/>
              </p:ext>
            </p:extLst>
          </p:nvPr>
        </p:nvGraphicFramePr>
        <p:xfrm>
          <a:off x="493713" y="1270000"/>
          <a:ext cx="812958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Biodiversity Expenditure Projections: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39304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11075"/>
              </p:ext>
            </p:extLst>
          </p:nvPr>
        </p:nvGraphicFramePr>
        <p:xfrm>
          <a:off x="493713" y="1270000"/>
          <a:ext cx="812958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1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97316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26100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981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21244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24392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98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92018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417462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427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383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096392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406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Objective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17189"/>
              </p:ext>
            </p:extLst>
          </p:nvPr>
        </p:nvGraphicFramePr>
        <p:xfrm>
          <a:off x="-1" y="6181928"/>
          <a:ext cx="9144000" cy="67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76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9" name="Picture 18" descr="NWF_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399" y="6181928"/>
            <a:ext cx="679963" cy="67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\\ntna03\User\Viljoe_tin\My Documents\Tina\Logos\Wappen von Namibia.1.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81" y="6181928"/>
            <a:ext cx="752400" cy="6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1" y="6198128"/>
            <a:ext cx="1238400" cy="6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9"/>
          <a:stretch/>
        </p:blipFill>
        <p:spPr bwMode="auto">
          <a:xfrm>
            <a:off x="6203604" y="6198128"/>
            <a:ext cx="1605600" cy="66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6057066" y="6207856"/>
            <a:ext cx="669925" cy="1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00" dirty="0">
                <a:effectLst/>
                <a:latin typeface="Arial Rounded MT Bold"/>
                <a:ea typeface="Arial Unicode MS"/>
                <a:cs typeface="Arial"/>
              </a:rPr>
              <a:t>Supported </a:t>
            </a:r>
            <a:r>
              <a:rPr lang="en-GB" sz="400" dirty="0" smtClean="0">
                <a:effectLst/>
                <a:latin typeface="Arial Rounded MT Bold"/>
                <a:ea typeface="Arial Unicode MS"/>
                <a:cs typeface="Arial"/>
              </a:rPr>
              <a:t>by:</a:t>
            </a:r>
            <a:endParaRPr lang="en-GB" sz="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52736"/>
            <a:ext cx="9144000" cy="51291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3875" y="1840713"/>
            <a:ext cx="8099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 smtClean="0"/>
              <a:t>Estimate expenditure on biodiversity conservation in Namibia between 2007 and 2012</a:t>
            </a:r>
          </a:p>
          <a:p>
            <a:endParaRPr lang="en-ZA" sz="2800" b="1" dirty="0" smtClean="0"/>
          </a:p>
          <a:p>
            <a:endParaRPr lang="en-ZA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 smtClean="0"/>
              <a:t>Project a baseline of ‘business as usual’ biodiversity expenditure from 2013 to 2020</a:t>
            </a:r>
          </a:p>
        </p:txBody>
      </p:sp>
    </p:spTree>
    <p:extLst>
      <p:ext uri="{BB962C8B-B14F-4D97-AF65-F5344CB8AC3E}">
        <p14:creationId xmlns:p14="http://schemas.microsoft.com/office/powerpoint/2010/main" val="320360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19900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781511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81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76767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794488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871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Govt. Biodiversity Expenditure &amp; Projections: 2006/07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18905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875185"/>
              </p:ext>
            </p:extLst>
          </p:nvPr>
        </p:nvGraphicFramePr>
        <p:xfrm>
          <a:off x="493713" y="1260475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94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Real Govt. Biodiversity Expenditure &amp; Projections: 2006/07–2020/21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63349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46268351"/>
              </p:ext>
            </p:extLst>
          </p:nvPr>
        </p:nvGraphicFramePr>
        <p:xfrm>
          <a:off x="493712" y="1260475"/>
          <a:ext cx="8129588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218089" y="1435100"/>
            <a:ext cx="0" cy="38227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Govt. Biodiversity Expenditure &amp; Projections: 2006/07–2020/21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65176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763240"/>
              </p:ext>
            </p:extLst>
          </p:nvPr>
        </p:nvGraphicFramePr>
        <p:xfrm>
          <a:off x="493713" y="1260474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43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Govt. Biodiversity Expenditure &amp; Projections: 2006/07–2020/21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58880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23695"/>
              </p:ext>
            </p:extLst>
          </p:nvPr>
        </p:nvGraphicFramePr>
        <p:xfrm>
          <a:off x="493713" y="1260474"/>
          <a:ext cx="8129587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080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Non-Government </a:t>
            </a:r>
            <a:r>
              <a:rPr lang="en-US" sz="2800" b="1" dirty="0"/>
              <a:t>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Real Non-Govt. Biodiversity Expenditure: 2007/08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582651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17937626"/>
              </p:ext>
            </p:extLst>
          </p:nvPr>
        </p:nvGraphicFramePr>
        <p:xfrm>
          <a:off x="533400" y="1270000"/>
          <a:ext cx="8089900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011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Non-Government </a:t>
            </a:r>
            <a:r>
              <a:rPr lang="en-US" sz="2800" b="1" dirty="0"/>
              <a:t>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Non-Govt. Biodiversity Expenditure: 2007/08 – 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03653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3191740"/>
              </p:ext>
            </p:extLst>
          </p:nvPr>
        </p:nvGraphicFramePr>
        <p:xfrm>
          <a:off x="533400" y="1270000"/>
          <a:ext cx="8089900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4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Non-Government </a:t>
            </a:r>
            <a:r>
              <a:rPr lang="en-US" sz="2800" b="1" dirty="0"/>
              <a:t>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Non-Govt. Biodiversity Expenditure: 2007/08 – 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07590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12492712"/>
              </p:ext>
            </p:extLst>
          </p:nvPr>
        </p:nvGraphicFramePr>
        <p:xfrm>
          <a:off x="533400" y="1270000"/>
          <a:ext cx="8089900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5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Non-Government </a:t>
            </a:r>
            <a:r>
              <a:rPr lang="en-US" sz="2800" b="1" dirty="0"/>
              <a:t>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Non-Govt. Biodiversity Expenditure: 2007/08 – 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874567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39819387"/>
              </p:ext>
            </p:extLst>
          </p:nvPr>
        </p:nvGraphicFramePr>
        <p:xfrm>
          <a:off x="533400" y="1270000"/>
          <a:ext cx="8089900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0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Methodology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61325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un.or.th/unagencies/images/UNDP_Logo-BluewTagline-ENG_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87" y="1848482"/>
            <a:ext cx="180424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0697" y="1937382"/>
            <a:ext cx="572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b="1" dirty="0" smtClean="0"/>
              <a:t>BIOFIN </a:t>
            </a:r>
          </a:p>
          <a:p>
            <a:pPr algn="ctr" fontAlgn="base"/>
            <a:r>
              <a:rPr lang="en-GB" sz="2800" b="1" dirty="0" smtClean="0"/>
              <a:t>The Biodiversity Finance Initiative</a:t>
            </a:r>
            <a:r>
              <a:rPr lang="en-GB" b="1" dirty="0"/>
              <a:t> 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55666"/>
              </p:ext>
            </p:extLst>
          </p:nvPr>
        </p:nvGraphicFramePr>
        <p:xfrm>
          <a:off x="3263900" y="3977640"/>
          <a:ext cx="552203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038"/>
              </a:tblGrid>
              <a:tr h="7079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Arial"/>
                        </a:rPr>
                        <a:t>WORKBOOK 1C: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Arial"/>
                        </a:rPr>
                        <a:t>Public and Private Biodiversity Expenditures and Effectiveness Status and Trends</a:t>
                      </a:r>
                      <a:endParaRPr lang="en-US" sz="22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2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Non-Government </a:t>
            </a:r>
            <a:r>
              <a:rPr lang="en-US" sz="2800" b="1" dirty="0"/>
              <a:t>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Non-Govt. Biodiversity Expenditure: 2007/08 – 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41612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86085424"/>
              </p:ext>
            </p:extLst>
          </p:nvPr>
        </p:nvGraphicFramePr>
        <p:xfrm>
          <a:off x="533400" y="1270000"/>
          <a:ext cx="8089900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87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Non-Government </a:t>
            </a:r>
            <a:r>
              <a:rPr lang="en-US" sz="2800" b="1" dirty="0"/>
              <a:t>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/>
              <a:t> Real Non-Govt. Biodiversity Expenditure: 2007/08 – 2020/21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87930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80331027"/>
              </p:ext>
            </p:extLst>
          </p:nvPr>
        </p:nvGraphicFramePr>
        <p:xfrm>
          <a:off x="533400" y="1270000"/>
          <a:ext cx="8089900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9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/>
              <a:t>Total Biodiversity </a:t>
            </a:r>
            <a:r>
              <a:rPr lang="en-US" sz="2800" b="1" dirty="0"/>
              <a:t>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Real Total Biodiversity Expenditure: 2007/08 – 2020/21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34982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02426812"/>
              </p:ext>
            </p:extLst>
          </p:nvPr>
        </p:nvGraphicFramePr>
        <p:xfrm>
          <a:off x="533400" y="1270000"/>
          <a:ext cx="80899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36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Biodiversity Expenditure and National Indicators</a:t>
            </a:r>
            <a:endParaRPr lang="en-US" sz="2800" b="1" dirty="0"/>
          </a:p>
          <a:p>
            <a:r>
              <a:rPr lang="en-US" sz="3200" dirty="0"/>
              <a:t>	</a:t>
            </a:r>
            <a:r>
              <a:rPr lang="en-US" sz="2400" i="1" dirty="0" smtClean="0"/>
              <a:t>Biodiversity Expenditure as a Percentage of Total Govt. Expenditure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62177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38368"/>
              </p:ext>
            </p:extLst>
          </p:nvPr>
        </p:nvGraphicFramePr>
        <p:xfrm>
          <a:off x="533400" y="1260476"/>
          <a:ext cx="8089899" cy="469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84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Biodiversity Expenditure and National Indicators</a:t>
            </a:r>
            <a:endParaRPr lang="en-US" sz="2800" b="1" dirty="0"/>
          </a:p>
          <a:p>
            <a:r>
              <a:rPr lang="en-US" sz="3200" dirty="0"/>
              <a:t>	</a:t>
            </a:r>
            <a:r>
              <a:rPr lang="en-US" sz="2400" i="1" dirty="0" smtClean="0"/>
              <a:t>Biodiversity Expenditure as a Percentage of Total Govt. Expenditure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39657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448176"/>
              </p:ext>
            </p:extLst>
          </p:nvPr>
        </p:nvGraphicFramePr>
        <p:xfrm>
          <a:off x="533400" y="1260476"/>
          <a:ext cx="8089899" cy="469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96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Biodiversity Expenditure and National Indicators</a:t>
            </a:r>
            <a:endParaRPr lang="en-US" sz="2800" b="1" dirty="0"/>
          </a:p>
          <a:p>
            <a:r>
              <a:rPr lang="en-US" sz="3200" dirty="0"/>
              <a:t>	</a:t>
            </a:r>
            <a:r>
              <a:rPr lang="en-US" sz="2400" i="1" dirty="0" smtClean="0"/>
              <a:t>Biodiversity Expenditure as a Percentage of GDP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25414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592625"/>
              </p:ext>
            </p:extLst>
          </p:nvPr>
        </p:nvGraphicFramePr>
        <p:xfrm>
          <a:off x="533400" y="1260476"/>
          <a:ext cx="8089899" cy="469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2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Conclusions</a:t>
            </a:r>
            <a:endParaRPr lang="en-US" sz="3200" b="1" dirty="0"/>
          </a:p>
          <a:p>
            <a:r>
              <a:rPr lang="en-US" sz="3200" dirty="0"/>
              <a:t>	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45062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3875" y="1840713"/>
            <a:ext cx="8099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 smtClean="0"/>
              <a:t>Annual real biodiversity expenditure &gt; N$1bn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 smtClean="0"/>
              <a:t>Projected decline in real biodiversity expenditure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 smtClean="0"/>
              <a:t>Context of increasing total real biodiversity expenditure and growing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 smtClean="0"/>
              <a:t>Need for mainstreaming of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3278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Biodiversity Expenditure Review using the BIOFIN Assessment Methodology in Namibia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287" y="4920446"/>
            <a:ext cx="8099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Lawrie Harper-Simmonds</a:t>
            </a:r>
          </a:p>
          <a:p>
            <a:pPr algn="ctr"/>
            <a:r>
              <a:rPr lang="en-ZA" sz="2800" b="1" dirty="0" smtClean="0"/>
              <a:t>Ministry of Environment and Tourism, Namibia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35401"/>
              </p:ext>
            </p:extLst>
          </p:nvPr>
        </p:nvGraphicFramePr>
        <p:xfrm>
          <a:off x="-1" y="6181928"/>
          <a:ext cx="9144000" cy="67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76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9" name="Picture 18" descr="NWF_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399" y="6181928"/>
            <a:ext cx="679963" cy="67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\\ntna03\User\Viljoe_tin\My Documents\Tina\Logos\Wappen von Namibia.1.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81" y="6181928"/>
            <a:ext cx="752400" cy="6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1" y="6198128"/>
            <a:ext cx="1238400" cy="6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9"/>
          <a:stretch/>
        </p:blipFill>
        <p:spPr bwMode="auto">
          <a:xfrm>
            <a:off x="6203604" y="6198128"/>
            <a:ext cx="1605600" cy="66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6057066" y="6207856"/>
            <a:ext cx="669925" cy="1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00" dirty="0">
                <a:effectLst/>
                <a:latin typeface="Arial Rounded MT Bold"/>
                <a:ea typeface="Arial Unicode MS"/>
                <a:cs typeface="Arial"/>
              </a:rPr>
              <a:t>Supported </a:t>
            </a:r>
            <a:r>
              <a:rPr lang="en-GB" sz="400" dirty="0" smtClean="0">
                <a:effectLst/>
                <a:latin typeface="Arial Rounded MT Bold"/>
                <a:ea typeface="Arial Unicode MS"/>
                <a:cs typeface="Arial"/>
              </a:rPr>
              <a:t>by:</a:t>
            </a:r>
            <a:endParaRPr lang="en-GB" sz="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59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Namibian Government Biodiversity Expenditure Review</a:t>
            </a:r>
          </a:p>
          <a:p>
            <a:r>
              <a:rPr lang="en-US" sz="2800" dirty="0" smtClean="0"/>
              <a:t>	</a:t>
            </a:r>
            <a:r>
              <a:rPr lang="en-US" sz="2400" i="1" dirty="0" smtClean="0"/>
              <a:t>Disaggregating Budget and Expenditure Data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70594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36476" y="1635119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Total Budget / Expenditure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9100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National</a:t>
            </a:r>
            <a:endParaRPr lang="en-GB" sz="20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976298" y="4257092"/>
            <a:ext cx="16770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8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Namibian Government Biodiversity Expenditure Review</a:t>
            </a:r>
          </a:p>
          <a:p>
            <a:r>
              <a:rPr lang="en-US" sz="2800" dirty="0" smtClean="0"/>
              <a:t>	</a:t>
            </a:r>
            <a:r>
              <a:rPr lang="en-US" sz="2400" i="1" dirty="0" smtClean="0"/>
              <a:t>Disaggregating Budget and Expenditure Data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98848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36476" y="1635119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Total Budget / Expenditure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9100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National</a:t>
            </a:r>
            <a:endParaRPr lang="en-GB" sz="20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787968" y="2283191"/>
            <a:ext cx="198" cy="20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86562" y="2492896"/>
            <a:ext cx="2101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88166" y="2492896"/>
            <a:ext cx="1355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86562" y="2473337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378036" y="2760422"/>
            <a:ext cx="26178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Ministry of Environment and Tourism (MET)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95880" y="3084458"/>
            <a:ext cx="214812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884403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Ministry</a:t>
            </a:r>
            <a:endParaRPr lang="en-GB" sz="20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976298" y="4257092"/>
            <a:ext cx="16770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3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Namibian Government Biodiversity Expenditure Review</a:t>
            </a:r>
          </a:p>
          <a:p>
            <a:r>
              <a:rPr lang="en-US" sz="2800" dirty="0" smtClean="0"/>
              <a:t>	</a:t>
            </a:r>
            <a:r>
              <a:rPr lang="en-US" sz="2400" i="1" dirty="0" smtClean="0"/>
              <a:t>Disaggregating Budget and Expenditure Data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63090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36476" y="1635119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Total Budget / Expenditure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9100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National</a:t>
            </a:r>
            <a:endParaRPr lang="en-GB" sz="20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787968" y="2283191"/>
            <a:ext cx="198" cy="20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86562" y="2492896"/>
            <a:ext cx="2101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88166" y="2492896"/>
            <a:ext cx="1355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86562" y="2473337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378036" y="2760422"/>
            <a:ext cx="26178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Ministry of Environment and Tourism (MET)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95880" y="3084458"/>
            <a:ext cx="214812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884403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Ministry</a:t>
            </a:r>
            <a:endParaRPr lang="en-GB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5686760" y="3408493"/>
            <a:ext cx="198" cy="245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1822" y="3682185"/>
            <a:ext cx="4452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91822" y="3682185"/>
            <a:ext cx="0" cy="239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52270" y="3933055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Wildlife and Protected Area Management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72550" y="4257092"/>
            <a:ext cx="52748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00034" y="3933056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Tourism Development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87572" y="3682185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76298" y="4257092"/>
            <a:ext cx="16770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2" y="4057036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Programme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5865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Namibian Government Biodiversity Expenditure Review</a:t>
            </a:r>
          </a:p>
          <a:p>
            <a:r>
              <a:rPr lang="en-US" sz="2800" dirty="0" smtClean="0"/>
              <a:t>	</a:t>
            </a:r>
            <a:r>
              <a:rPr lang="en-US" sz="2400" i="1" dirty="0" smtClean="0"/>
              <a:t>Disaggregating Budget and Expenditure Data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12569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36476" y="1635119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Total Budget / Expenditure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9100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National</a:t>
            </a:r>
            <a:endParaRPr lang="en-GB" sz="20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787968" y="2283191"/>
            <a:ext cx="198" cy="20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86562" y="2492896"/>
            <a:ext cx="2101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88166" y="2492896"/>
            <a:ext cx="1355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86562" y="2473337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378036" y="2760422"/>
            <a:ext cx="26178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Ministry of Environment and Tourism (MET)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95880" y="3084458"/>
            <a:ext cx="214812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884403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Ministry</a:t>
            </a:r>
            <a:endParaRPr lang="en-GB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5686760" y="3408493"/>
            <a:ext cx="198" cy="245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1822" y="3682185"/>
            <a:ext cx="4452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91822" y="3682185"/>
            <a:ext cx="0" cy="239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52270" y="3933055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Wildlife and Protected Area Management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72550" y="4257092"/>
            <a:ext cx="52748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00034" y="3933056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Tourism Development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87572" y="3682185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76298" y="4257092"/>
            <a:ext cx="16770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2" y="4057036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Programme</a:t>
            </a:r>
            <a:endParaRPr lang="en-GB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691426" y="4573061"/>
            <a:ext cx="198" cy="245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822873" y="5086465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Fencing of conservation areas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43950" y="5086465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Water provision for game / wildlife</a:t>
            </a:r>
            <a:endParaRPr lang="en-US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91173" y="4827005"/>
            <a:ext cx="5152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90975" y="4818939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95682" y="4818939"/>
            <a:ext cx="198" cy="26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27129" y="5410501"/>
            <a:ext cx="716821" cy="4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48206" y="5409527"/>
            <a:ext cx="995794" cy="97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5210933"/>
            <a:ext cx="21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Activity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663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Budget and Expenditure Estimates: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0216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52383"/>
              </p:ext>
            </p:extLst>
          </p:nvPr>
        </p:nvGraphicFramePr>
        <p:xfrm>
          <a:off x="533401" y="1270000"/>
          <a:ext cx="80899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22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928"/>
            <a:ext cx="9144000" cy="514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8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8AB0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Namibian Government Biodiversity Expenditure Review</a:t>
            </a:r>
          </a:p>
          <a:p>
            <a:r>
              <a:rPr lang="en-US" sz="3200" dirty="0"/>
              <a:t>	</a:t>
            </a:r>
            <a:r>
              <a:rPr lang="en-US" sz="2400" i="1" dirty="0" smtClean="0"/>
              <a:t>MET Budget and Expenditure Estimates: 2006/07 – 2012/13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49731"/>
              </p:ext>
            </p:extLst>
          </p:nvPr>
        </p:nvGraphicFramePr>
        <p:xfrm>
          <a:off x="-2" y="6143583"/>
          <a:ext cx="9144000" cy="7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676402"/>
                <a:gridCol w="137159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Methodology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Govt. Biodiversity Expenditure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Non-Govt.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Total Biodiversity Expenditure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Biodiversity Expenditure and National Indicators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Conclusions</a:t>
                      </a:r>
                      <a:endParaRPr lang="en-GB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5112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12086"/>
              </p:ext>
            </p:extLst>
          </p:nvPr>
        </p:nvGraphicFramePr>
        <p:xfrm>
          <a:off x="533401" y="1270000"/>
          <a:ext cx="80899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13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1191</Words>
  <Application>Microsoft Macintosh PowerPoint</Application>
  <PresentationFormat>On-screen Show (4:3)</PresentationFormat>
  <Paragraphs>348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Lawrie Harper-Simmonds</dc:creator>
  <cp:lastModifiedBy>Lawrie Harper-Simmonds</cp:lastModifiedBy>
  <cp:revision>27</cp:revision>
  <dcterms:created xsi:type="dcterms:W3CDTF">2014-09-28T20:17:46Z</dcterms:created>
  <dcterms:modified xsi:type="dcterms:W3CDTF">2014-10-15T22:09:31Z</dcterms:modified>
</cp:coreProperties>
</file>