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72" r:id="rId4"/>
    <p:sldId id="268" r:id="rId5"/>
    <p:sldId id="281" r:id="rId6"/>
    <p:sldId id="267" r:id="rId7"/>
    <p:sldId id="266" r:id="rId8"/>
    <p:sldId id="271" r:id="rId9"/>
    <p:sldId id="270" r:id="rId10"/>
    <p:sldId id="261" r:id="rId11"/>
    <p:sldId id="273" r:id="rId12"/>
    <p:sldId id="274" r:id="rId13"/>
    <p:sldId id="275" r:id="rId14"/>
    <p:sldId id="276" r:id="rId15"/>
    <p:sldId id="282" r:id="rId16"/>
    <p:sldId id="278" r:id="rId17"/>
    <p:sldId id="258" r:id="rId18"/>
    <p:sldId id="279" r:id="rId19"/>
    <p:sldId id="280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CDB4-C431-4597-86F0-6DD309562E51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A6DF-B034-4C94-AAFB-9E7501A59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08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8183A5-7D6E-4282-B1AB-CB68940B9863}" type="slidenum">
              <a:rPr lang="en-US" altLang="nl-NL" sz="1200"/>
              <a:pPr eaLnBrk="1" hangingPunct="1"/>
              <a:t>8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8183A5-7D6E-4282-B1AB-CB68940B9863}" type="slidenum">
              <a:rPr lang="en-US" altLang="nl-NL" sz="1200"/>
              <a:pPr eaLnBrk="1" hangingPunct="1"/>
              <a:t>9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A6DF-B034-4C94-AAFB-9E7501A595D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55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04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82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00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7544" y="1484784"/>
            <a:ext cx="8208912" cy="360040"/>
          </a:xfrm>
        </p:spPr>
        <p:txBody>
          <a:bodyPr/>
          <a:lstStyle>
            <a:lvl1pPr>
              <a:buNone/>
              <a:defRPr sz="1600">
                <a:solidFill>
                  <a:srgbClr val="0072A9"/>
                </a:solidFill>
                <a:latin typeface="Constantia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77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 - iDiv Inhalt Headline, Fliess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>
            <a:spLocks noChangeArrowheads="1"/>
          </p:cNvSpPr>
          <p:nvPr userDrawn="1"/>
        </p:nvSpPr>
        <p:spPr bwMode="auto">
          <a:xfrm>
            <a:off x="448698" y="6507811"/>
            <a:ext cx="1417541" cy="1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nl-NL" sz="900">
                <a:latin typeface="Verdana" pitchFamily="34" charset="0"/>
              </a:rPr>
              <a:t>Page </a:t>
            </a:r>
            <a:fld id="{0A8438BC-D948-48EE-BFAC-85ED9DD62B4C}" type="slidenum">
              <a:rPr lang="de-DE" altLang="nl-NL" sz="900">
                <a:latin typeface="Verdana" pitchFamily="34" charset="0"/>
              </a:rPr>
              <a:pPr eaLnBrk="1" hangingPunct="1"/>
              <a:t>‹nr.›</a:t>
            </a:fld>
            <a:endParaRPr lang="de-DE" altLang="nl-NL" sz="900">
              <a:latin typeface="Verdana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271" y="1486519"/>
            <a:ext cx="8230886" cy="49169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600" baseline="0">
                <a:latin typeface="Verdan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71" y="457391"/>
            <a:ext cx="8230886" cy="971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baseline="0">
                <a:latin typeface="Verdan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882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8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47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55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8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5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2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21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42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6716-D1B9-4994-8033-E14AA13ABAB9}" type="datetimeFigureOut">
              <a:rPr lang="nl-NL" smtClean="0"/>
              <a:t>11-10-2014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91C0-F11C-491B-8CC9-E8C23F2BF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7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.kok@pbl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Insights from the Fourth Global Biodiversity Outlook for  monitoring, accounting and valuing biodiversity and ecosystem </a:t>
            </a:r>
            <a:r>
              <a:rPr lang="en-GB" dirty="0" smtClean="0"/>
              <a:t>services and link to Dutch examples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Marcel Kok</a:t>
            </a:r>
          </a:p>
          <a:p>
            <a:r>
              <a:rPr lang="nl-NL" dirty="0" smtClean="0"/>
              <a:t>PBL Netherlands </a:t>
            </a:r>
            <a:r>
              <a:rPr lang="nl-NL" dirty="0" err="1" smtClean="0"/>
              <a:t>Environmental</a:t>
            </a:r>
            <a:r>
              <a:rPr lang="nl-NL" dirty="0" smtClean="0"/>
              <a:t> Assessment Agency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27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b="1" dirty="0" smtClean="0"/>
              <a:t>The Netherlands: </a:t>
            </a:r>
            <a:r>
              <a:rPr lang="nl-NL" b="1" i="1" dirty="0" smtClean="0"/>
              <a:t>map, </a:t>
            </a:r>
            <a:r>
              <a:rPr lang="nl-NL" b="1" i="1" dirty="0" err="1" smtClean="0"/>
              <a:t>value</a:t>
            </a:r>
            <a:r>
              <a:rPr lang="nl-NL" b="1" i="1" dirty="0" smtClean="0"/>
              <a:t>, </a:t>
            </a:r>
            <a:r>
              <a:rPr lang="nl-NL" b="1" i="1" dirty="0" err="1" smtClean="0"/>
              <a:t>use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2493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Three </a:t>
            </a:r>
            <a:r>
              <a:rPr lang="nl-NL" b="1" dirty="0" err="1" smtClean="0"/>
              <a:t>ongoing</a:t>
            </a:r>
            <a:r>
              <a:rPr lang="nl-NL" b="1" dirty="0" smtClean="0"/>
              <a:t> </a:t>
            </a:r>
            <a:r>
              <a:rPr lang="nl-NL" b="1" dirty="0" err="1" smtClean="0"/>
              <a:t>activities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i="1" dirty="0" smtClean="0"/>
              <a:t>Map</a:t>
            </a:r>
            <a:r>
              <a:rPr lang="nl-NL" dirty="0" smtClean="0"/>
              <a:t>: Digital Atlas Natural </a:t>
            </a:r>
            <a:r>
              <a:rPr lang="nl-NL" dirty="0" err="1" smtClean="0"/>
              <a:t>Capital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Ministry</a:t>
            </a:r>
            <a:r>
              <a:rPr lang="nl-NL" sz="2000" dirty="0" smtClean="0"/>
              <a:t> of </a:t>
            </a:r>
            <a:r>
              <a:rPr lang="nl-NL" sz="2000" dirty="0" err="1" smtClean="0"/>
              <a:t>Infrastructure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Environment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Ministry</a:t>
            </a:r>
            <a:r>
              <a:rPr lang="nl-NL" sz="2000" dirty="0" smtClean="0"/>
              <a:t> of </a:t>
            </a:r>
            <a:r>
              <a:rPr lang="nl-NL" sz="2000" dirty="0" err="1" smtClean="0"/>
              <a:t>Economic</a:t>
            </a:r>
            <a:r>
              <a:rPr lang="nl-NL" sz="2000" dirty="0" smtClean="0"/>
              <a:t> 	</a:t>
            </a:r>
            <a:r>
              <a:rPr lang="nl-NL" sz="2000" dirty="0" err="1" smtClean="0"/>
              <a:t>Affairs</a:t>
            </a:r>
            <a:r>
              <a:rPr lang="nl-NL" sz="2000" dirty="0" smtClean="0"/>
              <a:t>)</a:t>
            </a:r>
          </a:p>
          <a:p>
            <a:endParaRPr lang="nl-NL" dirty="0"/>
          </a:p>
          <a:p>
            <a:r>
              <a:rPr lang="nl-NL" i="1" dirty="0" smtClean="0"/>
              <a:t>Value</a:t>
            </a:r>
            <a:r>
              <a:rPr lang="nl-NL" dirty="0" smtClean="0"/>
              <a:t>: </a:t>
            </a:r>
            <a:r>
              <a:rPr lang="nl-NL" dirty="0" err="1" smtClean="0"/>
              <a:t>Ecosystem</a:t>
            </a:r>
            <a:r>
              <a:rPr lang="nl-NL" dirty="0" smtClean="0"/>
              <a:t> accounting – Limburg </a:t>
            </a:r>
            <a:r>
              <a:rPr lang="nl-NL" dirty="0" err="1" smtClean="0"/>
              <a:t>province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000" dirty="0" smtClean="0"/>
              <a:t>(Statistical Office </a:t>
            </a:r>
            <a:r>
              <a:rPr lang="nl-NL" sz="2000" dirty="0" err="1" smtClean="0"/>
              <a:t>and</a:t>
            </a:r>
            <a:r>
              <a:rPr lang="nl-NL" sz="2000" dirty="0" smtClean="0"/>
              <a:t> Wageningen University) </a:t>
            </a:r>
          </a:p>
          <a:p>
            <a:endParaRPr lang="nl-NL" dirty="0"/>
          </a:p>
          <a:p>
            <a:r>
              <a:rPr lang="nl-NL" i="1" dirty="0" err="1" smtClean="0"/>
              <a:t>Use</a:t>
            </a:r>
            <a:r>
              <a:rPr lang="nl-NL" dirty="0" smtClean="0"/>
              <a:t>: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/>
              <a:t>c</a:t>
            </a:r>
            <a:r>
              <a:rPr lang="nl-NL" dirty="0" err="1" smtClean="0"/>
              <a:t>apital</a:t>
            </a:r>
            <a:r>
              <a:rPr lang="nl-NL" dirty="0" smtClean="0"/>
              <a:t> in </a:t>
            </a:r>
            <a:r>
              <a:rPr lang="nl-NL" dirty="0" err="1" smtClean="0"/>
              <a:t>decision</a:t>
            </a:r>
            <a:r>
              <a:rPr lang="nl-NL" dirty="0" smtClean="0"/>
              <a:t>-making </a:t>
            </a:r>
          </a:p>
          <a:p>
            <a:pPr marL="457200" lvl="1" indent="0">
              <a:buNone/>
            </a:pPr>
            <a:r>
              <a:rPr lang="nl-NL" dirty="0" smtClean="0"/>
              <a:t>	</a:t>
            </a:r>
            <a:r>
              <a:rPr lang="nl-NL" sz="2200" dirty="0" smtClean="0"/>
              <a:t>(PBL, Netherlands </a:t>
            </a:r>
            <a:r>
              <a:rPr lang="nl-NL" sz="2200" dirty="0" err="1" smtClean="0"/>
              <a:t>Environmental</a:t>
            </a:r>
            <a:r>
              <a:rPr lang="nl-NL" sz="2200" dirty="0" smtClean="0"/>
              <a:t> Assessment Agency)</a:t>
            </a:r>
            <a:endParaRPr lang="nl-NL" sz="2200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0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 smtClean="0"/>
              <a:t>Map:</a:t>
            </a:r>
            <a:r>
              <a:rPr lang="nl-NL" b="1" dirty="0" smtClean="0"/>
              <a:t> Digital Atlas Natural </a:t>
            </a:r>
            <a:r>
              <a:rPr lang="nl-NL" b="1" dirty="0" err="1" smtClean="0"/>
              <a:t>Capital</a:t>
            </a:r>
            <a:r>
              <a:rPr lang="nl-NL" b="1" dirty="0" smtClean="0"/>
              <a:t> NL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“EU biodiversity strategy: </a:t>
            </a:r>
          </a:p>
          <a:p>
            <a:r>
              <a:rPr lang="en-US" i="1" dirty="0" smtClean="0"/>
              <a:t>Member </a:t>
            </a:r>
            <a:r>
              <a:rPr lang="en-US" i="1" dirty="0"/>
              <a:t>States, with the assistance of the Commission, will map and assess the state of ecosystems and their </a:t>
            </a:r>
            <a:r>
              <a:rPr lang="en-US" i="1" dirty="0" smtClean="0"/>
              <a:t>services in </a:t>
            </a:r>
            <a:r>
              <a:rPr lang="en-US" i="1" dirty="0"/>
              <a:t>their national territory by 2014, </a:t>
            </a:r>
            <a:endParaRPr lang="en-US" i="1" dirty="0" smtClean="0"/>
          </a:p>
          <a:p>
            <a:r>
              <a:rPr lang="en-US" i="1" dirty="0" smtClean="0"/>
              <a:t>assess </a:t>
            </a:r>
            <a:r>
              <a:rPr lang="en-US" i="1" dirty="0"/>
              <a:t>the economic value of such services, </a:t>
            </a:r>
            <a:r>
              <a:rPr lang="en-US" i="1" dirty="0" smtClean="0"/>
              <a:t>and </a:t>
            </a:r>
            <a:r>
              <a:rPr lang="en-US" i="1" dirty="0"/>
              <a:t>promote the integration of </a:t>
            </a:r>
            <a:r>
              <a:rPr lang="en-US" i="1" dirty="0" smtClean="0"/>
              <a:t>these values </a:t>
            </a:r>
            <a:r>
              <a:rPr lang="en-US" i="1" dirty="0"/>
              <a:t>into accounting and reporting systems at EU and national level by 2020</a:t>
            </a:r>
            <a:r>
              <a:rPr lang="en-US" i="1" dirty="0" smtClean="0"/>
              <a:t>”.</a:t>
            </a:r>
          </a:p>
          <a:p>
            <a:endParaRPr lang="en-US" i="1" dirty="0"/>
          </a:p>
          <a:p>
            <a:r>
              <a:rPr lang="en-US" dirty="0" smtClean="0"/>
              <a:t>Atlas will be published by end of the year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56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 smtClean="0"/>
              <a:t>Value: </a:t>
            </a:r>
            <a:r>
              <a:rPr lang="nl-NL" b="1" dirty="0" err="1" smtClean="0"/>
              <a:t>Ecosystem</a:t>
            </a:r>
            <a:r>
              <a:rPr lang="nl-NL" b="1" dirty="0" smtClean="0"/>
              <a:t> accounting – Limburg </a:t>
            </a:r>
            <a:r>
              <a:rPr lang="nl-NL" b="1" dirty="0" err="1" smtClean="0"/>
              <a:t>province</a:t>
            </a:r>
            <a:endParaRPr lang="nl-NL" b="1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9" y="1414428"/>
            <a:ext cx="3929733" cy="547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patial </a:t>
            </a:r>
            <a:r>
              <a:rPr lang="en-US" b="1" dirty="0"/>
              <a:t>biophysical accounting for multiple ecosystem </a:t>
            </a:r>
            <a:r>
              <a:rPr lang="en-US" b="1" dirty="0" smtClean="0"/>
              <a:t>services </a:t>
            </a:r>
            <a:r>
              <a:rPr lang="en-US" sz="2200" dirty="0" smtClean="0"/>
              <a:t>(</a:t>
            </a:r>
            <a:r>
              <a:rPr lang="en-US" sz="2200" dirty="0" err="1" smtClean="0"/>
              <a:t>Remme</a:t>
            </a:r>
            <a:r>
              <a:rPr lang="en-US" sz="2200" dirty="0" smtClean="0"/>
              <a:t> et al., 2014)</a:t>
            </a: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72208"/>
            <a:ext cx="8435280" cy="50691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6000" dirty="0"/>
              <a:t>S</a:t>
            </a:r>
            <a:r>
              <a:rPr lang="en-GB" sz="6000" dirty="0" smtClean="0"/>
              <a:t>even ecosystem services in a cultural landscape consistent with ecosystem accounting.</a:t>
            </a:r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Hunting, drinking water extraction, crop production, fodder production, air quality regulation, carbon sequestration and recreational cycling.</a:t>
            </a:r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Model outcomes were used to develop an ecosystem accounting table in line with SEEA-EEA guidelines. </a:t>
            </a:r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For the data-rich case of Limburg spatial modelling for ecosystem accounting in line with SEEA-EEA is feasible.</a:t>
            </a:r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With the Statistical Office this now developed in a well functioning ecosystem valuation tool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52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Sectors </a:t>
            </a:r>
            <a:r>
              <a:rPr lang="nl-NL" b="1" dirty="0" err="1" smtClean="0"/>
              <a:t>struggle</a:t>
            </a:r>
            <a:r>
              <a:rPr lang="nl-NL" b="1" dirty="0" smtClean="0"/>
              <a:t> </a:t>
            </a:r>
            <a:r>
              <a:rPr lang="nl-NL" b="1" dirty="0" err="1" smtClean="0"/>
              <a:t>to</a:t>
            </a:r>
            <a:r>
              <a:rPr lang="nl-NL" b="1" dirty="0" smtClean="0"/>
              <a:t> </a:t>
            </a:r>
            <a:r>
              <a:rPr lang="nl-NL" b="1" dirty="0" err="1" smtClean="0"/>
              <a:t>include</a:t>
            </a:r>
            <a:r>
              <a:rPr lang="nl-NL" b="1" dirty="0" smtClean="0"/>
              <a:t> </a:t>
            </a:r>
            <a:r>
              <a:rPr lang="nl-NL" b="1" dirty="0" err="1" smtClean="0"/>
              <a:t>biodiversity</a:t>
            </a:r>
            <a:r>
              <a:rPr lang="nl-NL" b="1" dirty="0" smtClean="0"/>
              <a:t> concerns in </a:t>
            </a:r>
            <a:r>
              <a:rPr lang="nl-NL" b="1" dirty="0" err="1" smtClean="0"/>
              <a:t>their</a:t>
            </a:r>
            <a:r>
              <a:rPr lang="nl-NL" b="1" dirty="0" smtClean="0"/>
              <a:t> </a:t>
            </a:r>
            <a:r>
              <a:rPr lang="nl-NL" b="1" dirty="0" err="1" smtClean="0"/>
              <a:t>daily</a:t>
            </a:r>
            <a:r>
              <a:rPr lang="nl-NL" b="1" dirty="0" smtClean="0"/>
              <a:t> operations</a:t>
            </a:r>
            <a:endParaRPr lang="nl-NL" b="1" dirty="0"/>
          </a:p>
        </p:txBody>
      </p:sp>
      <p:pic>
        <p:nvPicPr>
          <p:cNvPr id="4" name="Picture 4" descr="Pages from cbd-ts-79-en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71" y="1999381"/>
            <a:ext cx="32018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4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nl-NL" b="1" i="1" dirty="0" err="1" smtClean="0"/>
              <a:t>Use</a:t>
            </a:r>
            <a:r>
              <a:rPr lang="nl-NL" b="1" dirty="0" smtClean="0"/>
              <a:t>: </a:t>
            </a:r>
            <a:r>
              <a:rPr lang="nl-NL" b="1" dirty="0" err="1" smtClean="0"/>
              <a:t>natural</a:t>
            </a:r>
            <a:r>
              <a:rPr lang="nl-NL" b="1" dirty="0" smtClean="0"/>
              <a:t> </a:t>
            </a:r>
            <a:r>
              <a:rPr lang="nl-NL" b="1" dirty="0" err="1" smtClean="0"/>
              <a:t>capital</a:t>
            </a:r>
            <a:r>
              <a:rPr lang="nl-NL" b="1" dirty="0" smtClean="0"/>
              <a:t> in </a:t>
            </a:r>
            <a:r>
              <a:rPr lang="nl-NL" b="1" dirty="0" err="1" smtClean="0"/>
              <a:t>decision</a:t>
            </a:r>
            <a:r>
              <a:rPr lang="nl-NL" b="1" dirty="0" smtClean="0"/>
              <a:t>-making </a:t>
            </a:r>
            <a:endParaRPr lang="nl-NL" b="1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 as policy concept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capital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operationalisation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Project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identify</a:t>
            </a:r>
            <a:r>
              <a:rPr lang="nl-NL" dirty="0" smtClean="0"/>
              <a:t> concrete options </a:t>
            </a:r>
            <a:r>
              <a:rPr lang="nl-NL" dirty="0" err="1" smtClean="0"/>
              <a:t>for</a:t>
            </a:r>
            <a:r>
              <a:rPr lang="nl-NL" dirty="0" smtClean="0"/>
              <a:t> business </a:t>
            </a:r>
            <a:r>
              <a:rPr lang="nl-NL" dirty="0" err="1" smtClean="0"/>
              <a:t>and</a:t>
            </a:r>
            <a:r>
              <a:rPr lang="nl-NL" dirty="0" smtClean="0"/>
              <a:t> policy makers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arrive</a:t>
            </a:r>
            <a:r>
              <a:rPr lang="nl-NL" dirty="0" smtClean="0"/>
              <a:t> at </a:t>
            </a:r>
            <a:r>
              <a:rPr lang="nl-NL" dirty="0" err="1" smtClean="0"/>
              <a:t>nature-inclusive</a:t>
            </a:r>
            <a:r>
              <a:rPr lang="nl-NL" dirty="0" smtClean="0"/>
              <a:t> investment- </a:t>
            </a:r>
            <a:r>
              <a:rPr lang="nl-NL" dirty="0" err="1" smtClean="0"/>
              <a:t>and</a:t>
            </a:r>
            <a:r>
              <a:rPr lang="nl-NL" dirty="0" smtClean="0"/>
              <a:t> policy-</a:t>
            </a:r>
            <a:r>
              <a:rPr lang="nl-NL" dirty="0" err="1" smtClean="0"/>
              <a:t>decisions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32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 err="1" smtClean="0"/>
              <a:t>Studying</a:t>
            </a:r>
            <a:r>
              <a:rPr lang="nl-NL" sz="4000" dirty="0" smtClean="0"/>
              <a:t> </a:t>
            </a:r>
            <a:r>
              <a:rPr lang="nl-NL" sz="4000" dirty="0" err="1" smtClean="0"/>
              <a:t>how</a:t>
            </a:r>
            <a:r>
              <a:rPr lang="nl-NL" sz="4000" dirty="0" smtClean="0"/>
              <a:t> the </a:t>
            </a:r>
            <a:r>
              <a:rPr lang="nl-NL" sz="4000" dirty="0" err="1" smtClean="0"/>
              <a:t>economic</a:t>
            </a:r>
            <a:r>
              <a:rPr lang="nl-NL" sz="4000" dirty="0" smtClean="0"/>
              <a:t> </a:t>
            </a:r>
            <a:r>
              <a:rPr lang="nl-NL" sz="4000" dirty="0" err="1" smtClean="0"/>
              <a:t>value</a:t>
            </a:r>
            <a:r>
              <a:rPr lang="nl-NL" sz="4000" dirty="0" smtClean="0"/>
              <a:t> of </a:t>
            </a:r>
            <a:r>
              <a:rPr lang="nl-NL" sz="4000" dirty="0" err="1" smtClean="0"/>
              <a:t>nature</a:t>
            </a:r>
            <a:r>
              <a:rPr lang="nl-NL" sz="4000" dirty="0" smtClean="0"/>
              <a:t> </a:t>
            </a:r>
            <a:r>
              <a:rPr lang="nl-NL" sz="4000" dirty="0" err="1" smtClean="0"/>
              <a:t>can</a:t>
            </a:r>
            <a:r>
              <a:rPr lang="nl-NL" sz="4000" dirty="0" smtClean="0"/>
              <a:t> </a:t>
            </a:r>
            <a:r>
              <a:rPr lang="nl-NL" sz="4000" dirty="0" err="1" smtClean="0"/>
              <a:t>be</a:t>
            </a:r>
            <a:r>
              <a:rPr lang="nl-NL" sz="4000" dirty="0" smtClean="0"/>
              <a:t> </a:t>
            </a:r>
            <a:r>
              <a:rPr lang="nl-NL" sz="4000" dirty="0" err="1" smtClean="0"/>
              <a:t>included</a:t>
            </a:r>
            <a:r>
              <a:rPr lang="nl-NL" sz="4000" dirty="0" smtClean="0"/>
              <a:t> in </a:t>
            </a:r>
            <a:r>
              <a:rPr lang="nl-NL" sz="4000" dirty="0" err="1" smtClean="0"/>
              <a:t>decisions</a:t>
            </a:r>
            <a:r>
              <a:rPr lang="nl-NL" sz="4000" dirty="0" smtClean="0"/>
              <a:t> of business, </a:t>
            </a:r>
            <a:r>
              <a:rPr lang="nl-NL" sz="4000" dirty="0" err="1" smtClean="0"/>
              <a:t>societal</a:t>
            </a:r>
            <a:r>
              <a:rPr lang="nl-NL" sz="4000" dirty="0" smtClean="0"/>
              <a:t> </a:t>
            </a:r>
            <a:r>
              <a:rPr lang="nl-NL" sz="4000" dirty="0" err="1" smtClean="0"/>
              <a:t>organisations</a:t>
            </a:r>
            <a:r>
              <a:rPr lang="nl-NL" sz="4000" dirty="0" smtClean="0"/>
              <a:t> </a:t>
            </a:r>
            <a:r>
              <a:rPr lang="nl-NL" sz="4000" dirty="0" err="1" smtClean="0"/>
              <a:t>and</a:t>
            </a:r>
            <a:r>
              <a:rPr lang="nl-NL" sz="4000" dirty="0" smtClean="0"/>
              <a:t> </a:t>
            </a:r>
            <a:r>
              <a:rPr lang="nl-NL" sz="4000" dirty="0" err="1" smtClean="0"/>
              <a:t>governments</a:t>
            </a:r>
            <a:r>
              <a:rPr lang="nl-NL" sz="4000" dirty="0" smtClean="0"/>
              <a:t> </a:t>
            </a:r>
            <a:br>
              <a:rPr lang="nl-NL" sz="4000" dirty="0" smtClean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 err="1" smtClean="0"/>
              <a:t>By</a:t>
            </a:r>
            <a:r>
              <a:rPr lang="nl-NL" sz="4000" dirty="0" smtClean="0"/>
              <a:t> </a:t>
            </a:r>
            <a:r>
              <a:rPr lang="nl-NL" sz="4000" dirty="0" err="1" smtClean="0"/>
              <a:t>interfering</a:t>
            </a:r>
            <a:r>
              <a:rPr lang="nl-NL" sz="4000" dirty="0" smtClean="0"/>
              <a:t> in </a:t>
            </a:r>
            <a:r>
              <a:rPr lang="nl-NL" sz="4000" dirty="0" err="1" smtClean="0"/>
              <a:t>four</a:t>
            </a:r>
            <a:r>
              <a:rPr lang="nl-NL" sz="4000" dirty="0" smtClean="0"/>
              <a:t> </a:t>
            </a:r>
            <a:r>
              <a:rPr lang="nl-NL" sz="4000" dirty="0" err="1" smtClean="0"/>
              <a:t>existing</a:t>
            </a:r>
            <a:r>
              <a:rPr lang="nl-NL" sz="4000" dirty="0" smtClean="0"/>
              <a:t> policy </a:t>
            </a:r>
            <a:r>
              <a:rPr lang="nl-NL" sz="4000" dirty="0" err="1" smtClean="0"/>
              <a:t>domains</a:t>
            </a:r>
            <a:r>
              <a:rPr lang="nl-NL" sz="4000" dirty="0" smtClean="0"/>
              <a:t>:</a:t>
            </a:r>
            <a:br>
              <a:rPr lang="nl-NL" sz="4000" dirty="0" smtClean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943597"/>
            <a:ext cx="8229600" cy="4525963"/>
          </a:xfrm>
        </p:spPr>
        <p:txBody>
          <a:bodyPr/>
          <a:lstStyle/>
          <a:p>
            <a:pPr lvl="0"/>
            <a:endParaRPr lang="nl-NL" dirty="0" smtClean="0"/>
          </a:p>
          <a:p>
            <a:pPr lvl="0"/>
            <a:r>
              <a:rPr lang="nl-NL" sz="2400" dirty="0" smtClean="0"/>
              <a:t>Water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nature</a:t>
            </a:r>
            <a:r>
              <a:rPr lang="nl-NL" sz="2400" dirty="0" smtClean="0"/>
              <a:t> </a:t>
            </a:r>
            <a:r>
              <a:rPr lang="nl-NL" sz="2400" dirty="0"/>
              <a:t>in </a:t>
            </a:r>
            <a:r>
              <a:rPr lang="nl-NL" sz="2400" dirty="0" smtClean="0"/>
              <a:t>the </a:t>
            </a:r>
            <a:r>
              <a:rPr lang="nl-NL" sz="2400" dirty="0" err="1" smtClean="0"/>
              <a:t>Deltaprogramme</a:t>
            </a:r>
            <a:endParaRPr lang="nl-NL" sz="2400" dirty="0"/>
          </a:p>
          <a:p>
            <a:pPr lvl="0"/>
            <a:r>
              <a:rPr lang="nl-NL" sz="2400" dirty="0" smtClean="0"/>
              <a:t>Ecosysteemservices EU Common Agricultural </a:t>
            </a:r>
            <a:r>
              <a:rPr lang="nl-NL" sz="2400" dirty="0" err="1" smtClean="0"/>
              <a:t>Policies</a:t>
            </a:r>
            <a:r>
              <a:rPr lang="nl-NL" sz="2400" dirty="0" smtClean="0"/>
              <a:t> </a:t>
            </a:r>
          </a:p>
          <a:p>
            <a:pPr lvl="0"/>
            <a:r>
              <a:rPr lang="nl-NL" sz="2400" dirty="0" smtClean="0"/>
              <a:t>Water </a:t>
            </a:r>
            <a:r>
              <a:rPr lang="nl-NL" sz="2400" dirty="0" err="1" smtClean="0"/>
              <a:t>quality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a Water </a:t>
            </a:r>
            <a:r>
              <a:rPr lang="nl-NL" sz="2400" dirty="0" err="1" smtClean="0"/>
              <a:t>utility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agriculture</a:t>
            </a:r>
            <a:endParaRPr lang="nl-NL" sz="2400" dirty="0"/>
          </a:p>
          <a:p>
            <a:pPr lvl="0"/>
            <a:r>
              <a:rPr lang="nl-NL" sz="2400" dirty="0" smtClean="0"/>
              <a:t>Natural </a:t>
            </a:r>
            <a:r>
              <a:rPr lang="nl-NL" sz="2400" dirty="0" err="1" smtClean="0"/>
              <a:t>capital</a:t>
            </a:r>
            <a:r>
              <a:rPr lang="nl-NL" sz="2400" dirty="0" smtClean="0"/>
              <a:t> in </a:t>
            </a:r>
            <a:r>
              <a:rPr lang="nl-NL" sz="2400" dirty="0" err="1" smtClean="0"/>
              <a:t>international</a:t>
            </a:r>
            <a:r>
              <a:rPr lang="nl-NL" sz="2400" dirty="0" smtClean="0"/>
              <a:t> </a:t>
            </a:r>
            <a:r>
              <a:rPr lang="nl-NL" sz="2400" dirty="0" err="1" smtClean="0"/>
              <a:t>suppy</a:t>
            </a:r>
            <a:r>
              <a:rPr lang="nl-NL" sz="2400" dirty="0" smtClean="0"/>
              <a:t> </a:t>
            </a:r>
            <a:r>
              <a:rPr lang="nl-NL" sz="2400" dirty="0" err="1" smtClean="0"/>
              <a:t>chains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40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/>
              <a:t>D</a:t>
            </a:r>
            <a:r>
              <a:rPr lang="nl-NL" b="1" dirty="0" err="1" smtClean="0"/>
              <a:t>eveloping</a:t>
            </a:r>
            <a:r>
              <a:rPr lang="nl-NL" b="1" dirty="0" smtClean="0"/>
              <a:t> </a:t>
            </a:r>
            <a:r>
              <a:rPr lang="nl-NL" b="1" dirty="0" err="1" smtClean="0"/>
              <a:t>directions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action, </a:t>
            </a:r>
            <a:r>
              <a:rPr lang="nl-NL" b="1" dirty="0" err="1" smtClean="0"/>
              <a:t>with</a:t>
            </a:r>
            <a:r>
              <a:rPr lang="nl-NL" b="1" dirty="0" smtClean="0"/>
              <a:t> focus on…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 err="1" smtClean="0"/>
              <a:t>Enabling</a:t>
            </a:r>
            <a:r>
              <a:rPr lang="nl-NL" dirty="0" smtClean="0"/>
              <a:t> </a:t>
            </a:r>
            <a:r>
              <a:rPr lang="nl-NL" dirty="0" err="1"/>
              <a:t>c</a:t>
            </a:r>
            <a:r>
              <a:rPr lang="nl-NL" dirty="0" err="1" smtClean="0"/>
              <a:t>onditions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policy </a:t>
            </a:r>
            <a:r>
              <a:rPr lang="nl-NL" dirty="0" err="1" smtClean="0"/>
              <a:t>frameworks</a:t>
            </a: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Organisational</a:t>
            </a:r>
            <a:r>
              <a:rPr lang="nl-NL" dirty="0" smtClean="0"/>
              <a:t> </a:t>
            </a:r>
            <a:r>
              <a:rPr lang="nl-NL" dirty="0" err="1" smtClean="0"/>
              <a:t>structures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Finance </a:t>
            </a:r>
            <a:r>
              <a:rPr lang="nl-NL" dirty="0" err="1" smtClean="0"/>
              <a:t>models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Knowledge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13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b="1" dirty="0" err="1" smtClean="0"/>
              <a:t>Thank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you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for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your</a:t>
            </a:r>
            <a:r>
              <a:rPr lang="nl-NL" sz="3600" b="1" dirty="0" smtClean="0"/>
              <a:t> attention!</a:t>
            </a:r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r>
              <a:rPr lang="nl-NL" dirty="0" smtClean="0"/>
              <a:t>Contact: </a:t>
            </a:r>
            <a:r>
              <a:rPr lang="nl-NL" dirty="0" smtClean="0">
                <a:hlinkClick r:id="rId2"/>
              </a:rPr>
              <a:t>marcel.kok@pbl.nl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13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Outline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Insights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GBO-4</a:t>
            </a:r>
          </a:p>
          <a:p>
            <a:endParaRPr lang="nl-NL" dirty="0" smtClean="0"/>
          </a:p>
          <a:p>
            <a:r>
              <a:rPr lang="nl-NL" dirty="0" smtClean="0"/>
              <a:t>Dutch </a:t>
            </a:r>
            <a:r>
              <a:rPr lang="nl-NL" dirty="0" err="1" smtClean="0"/>
              <a:t>experience</a:t>
            </a:r>
            <a:r>
              <a:rPr lang="nl-NL" dirty="0" smtClean="0"/>
              <a:t>: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map: digital atlas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capital</a:t>
            </a:r>
            <a:endParaRPr lang="nl-NL" dirty="0" smtClean="0"/>
          </a:p>
          <a:p>
            <a:pPr lvl="1"/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: </a:t>
            </a:r>
            <a:r>
              <a:rPr lang="nl-NL" dirty="0" err="1" smtClean="0"/>
              <a:t>ecosystem</a:t>
            </a:r>
            <a:r>
              <a:rPr lang="nl-NL" dirty="0" smtClean="0"/>
              <a:t> </a:t>
            </a:r>
            <a:r>
              <a:rPr lang="nl-NL" dirty="0" err="1" smtClean="0"/>
              <a:t>valuation</a:t>
            </a:r>
            <a:r>
              <a:rPr lang="nl-NL" dirty="0" smtClean="0"/>
              <a:t> in Limburg </a:t>
            </a:r>
            <a:r>
              <a:rPr lang="nl-NL" dirty="0" err="1" smtClean="0"/>
              <a:t>province</a:t>
            </a:r>
            <a:endParaRPr lang="nl-NL" dirty="0" smtClean="0"/>
          </a:p>
          <a:p>
            <a:pPr lvl="1"/>
            <a:r>
              <a:rPr lang="nl-NL" dirty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: </a:t>
            </a:r>
            <a:r>
              <a:rPr lang="nl-NL" dirty="0" err="1" smtClean="0"/>
              <a:t>including</a:t>
            </a:r>
            <a:r>
              <a:rPr lang="nl-NL" dirty="0" smtClean="0"/>
              <a:t>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capital</a:t>
            </a:r>
            <a:r>
              <a:rPr lang="nl-NL" dirty="0" smtClean="0"/>
              <a:t> in </a:t>
            </a:r>
            <a:r>
              <a:rPr lang="nl-NL" dirty="0" err="1" smtClean="0"/>
              <a:t>decision</a:t>
            </a:r>
            <a:r>
              <a:rPr lang="nl-NL" dirty="0" smtClean="0"/>
              <a:t>-making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98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4-09-26 at 15.4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2" y="416998"/>
            <a:ext cx="4698170" cy="606847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" name="Image 1" descr="Screen Shot 2014-10-01 at 21.05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70" y="6371171"/>
            <a:ext cx="2743200" cy="4156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3332" y="406400"/>
            <a:ext cx="33866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GBO-4:  A mid-term assessment of progress towards the implementation of the Strategic Plan for Biodiversity 2011-2020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8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4-10-02 at 08.43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15820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18683" y="403276"/>
            <a:ext cx="3505918" cy="58477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Conclusions GBO-4</a:t>
            </a:r>
            <a:endParaRPr lang="en-US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95300" y="2019300"/>
            <a:ext cx="8255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Progress is being made towards reaching the majority of the Aichi Targets.</a:t>
            </a:r>
          </a:p>
          <a:p>
            <a:endParaRPr lang="en-US" sz="2400" dirty="0"/>
          </a:p>
          <a:p>
            <a:r>
              <a:rPr lang="en-US" sz="2400" dirty="0" smtClean="0"/>
              <a:t>• However, this progress is insufficient to attain most of the Aichi Targets by 2020, meaning that a redoubling of efforts is needed. </a:t>
            </a:r>
          </a:p>
          <a:p>
            <a:endParaRPr lang="en-US" sz="2400" dirty="0"/>
          </a:p>
          <a:p>
            <a:r>
              <a:rPr lang="en-US" sz="2400" dirty="0" smtClean="0"/>
              <a:t>• Despite considerable progress in a wide range of actions to improve the status of biodiversity and ecosystems, most indicators of the status of biodiversity continue to decline, in part due to persistent increases in pressures.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1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ZoneTexte 202"/>
          <p:cNvSpPr txBox="1"/>
          <p:nvPr/>
        </p:nvSpPr>
        <p:spPr>
          <a:xfrm>
            <a:off x="1940597" y="6183250"/>
            <a:ext cx="811072" cy="52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No </a:t>
            </a:r>
            <a:r>
              <a:rPr lang="fr-FR" sz="900" b="1" dirty="0" err="1"/>
              <a:t>clear</a:t>
            </a:r>
            <a:r>
              <a:rPr lang="fr-FR" sz="900" b="1" dirty="0"/>
              <a:t> </a:t>
            </a:r>
            <a:r>
              <a:rPr lang="fr-FR" sz="900" b="1" dirty="0" err="1" smtClean="0"/>
              <a:t>evaluation</a:t>
            </a:r>
            <a:r>
              <a:rPr lang="fr-FR" sz="900" b="1" dirty="0" smtClean="0"/>
              <a:t> </a:t>
            </a:r>
            <a:endParaRPr lang="fr-FR" sz="900" b="1" dirty="0"/>
          </a:p>
          <a:p>
            <a:pPr algn="ctr"/>
            <a:endParaRPr lang="en-US" sz="900" b="1" dirty="0"/>
          </a:p>
        </p:txBody>
      </p:sp>
      <p:pic>
        <p:nvPicPr>
          <p:cNvPr id="214" name="Image 213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3165741"/>
            <a:ext cx="735052" cy="5172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14051" y="623052"/>
            <a:ext cx="496650" cy="6080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700"/>
              </a:lnSpc>
            </a:pPr>
            <a:r>
              <a:rPr lang="en-US" sz="2400" b="1" dirty="0" smtClean="0"/>
              <a:t>1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2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3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4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5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6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7</a:t>
            </a:r>
            <a:endParaRPr lang="en-US" sz="2400" b="1" dirty="0"/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8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9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10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7154335" y="5105396"/>
            <a:ext cx="647700" cy="165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020697" y="5498569"/>
            <a:ext cx="715912" cy="154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112897" y="3517369"/>
            <a:ext cx="715912" cy="154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ZoneTexte 200"/>
          <p:cNvSpPr txBox="1"/>
          <p:nvPr/>
        </p:nvSpPr>
        <p:spPr>
          <a:xfrm>
            <a:off x="1165897" y="4989450"/>
            <a:ext cx="811072" cy="52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No </a:t>
            </a:r>
            <a:r>
              <a:rPr lang="fr-FR" sz="900" b="1" dirty="0" err="1"/>
              <a:t>clear</a:t>
            </a:r>
            <a:r>
              <a:rPr lang="fr-FR" sz="900" b="1" dirty="0"/>
              <a:t> </a:t>
            </a:r>
            <a:r>
              <a:rPr lang="fr-FR" sz="900" b="1" dirty="0" err="1" smtClean="0"/>
              <a:t>evaluation</a:t>
            </a:r>
            <a:r>
              <a:rPr lang="fr-FR" sz="900" b="1" dirty="0" smtClean="0"/>
              <a:t> </a:t>
            </a:r>
            <a:endParaRPr lang="fr-FR" sz="900" b="1" dirty="0"/>
          </a:p>
          <a:p>
            <a:pPr algn="ctr"/>
            <a:endParaRPr lang="en-US" sz="900" b="1" dirty="0"/>
          </a:p>
        </p:txBody>
      </p:sp>
      <p:sp>
        <p:nvSpPr>
          <p:cNvPr id="204" name="ZoneTexte 203"/>
          <p:cNvSpPr txBox="1"/>
          <p:nvPr/>
        </p:nvSpPr>
        <p:spPr>
          <a:xfrm>
            <a:off x="4935880" y="597654"/>
            <a:ext cx="496650" cy="6080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2400" b="1" dirty="0" smtClean="0"/>
              <a:t>11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12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13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14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15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16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17</a:t>
            </a:r>
            <a:endParaRPr lang="en-US" sz="2400" b="1" dirty="0"/>
          </a:p>
          <a:p>
            <a:pPr>
              <a:lnSpc>
                <a:spcPts val="4700"/>
              </a:lnSpc>
            </a:pPr>
            <a:r>
              <a:rPr lang="en-US" sz="2400" b="1" dirty="0" smtClean="0"/>
              <a:t>18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19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20</a:t>
            </a:r>
            <a:endParaRPr lang="en-US" sz="2400" b="1" dirty="0"/>
          </a:p>
        </p:txBody>
      </p:sp>
      <p:sp>
        <p:nvSpPr>
          <p:cNvPr id="258" name="Rectangle 257"/>
          <p:cNvSpPr/>
          <p:nvPr/>
        </p:nvSpPr>
        <p:spPr>
          <a:xfrm>
            <a:off x="6258263" y="5511269"/>
            <a:ext cx="715912" cy="154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ZoneTexte 309"/>
          <p:cNvSpPr txBox="1"/>
          <p:nvPr/>
        </p:nvSpPr>
        <p:spPr>
          <a:xfrm>
            <a:off x="7562463" y="2030350"/>
            <a:ext cx="811072" cy="52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No </a:t>
            </a:r>
            <a:r>
              <a:rPr lang="fr-FR" sz="900" b="1" dirty="0" err="1"/>
              <a:t>clear</a:t>
            </a:r>
            <a:r>
              <a:rPr lang="fr-FR" sz="900" b="1" dirty="0"/>
              <a:t> </a:t>
            </a:r>
            <a:r>
              <a:rPr lang="fr-FR" sz="900" b="1" dirty="0" err="1" smtClean="0"/>
              <a:t>evaluation</a:t>
            </a:r>
            <a:r>
              <a:rPr lang="fr-FR" sz="900" b="1" dirty="0" smtClean="0"/>
              <a:t> </a:t>
            </a:r>
            <a:endParaRPr lang="fr-FR" sz="900" b="1" dirty="0"/>
          </a:p>
          <a:p>
            <a:pPr algn="ctr"/>
            <a:endParaRPr lang="en-US" sz="900" b="1" dirty="0"/>
          </a:p>
        </p:txBody>
      </p:sp>
      <p:sp>
        <p:nvSpPr>
          <p:cNvPr id="347" name="Title 1"/>
          <p:cNvSpPr>
            <a:spLocks noGrp="1"/>
          </p:cNvSpPr>
          <p:nvPr>
            <p:ph type="title"/>
          </p:nvPr>
        </p:nvSpPr>
        <p:spPr>
          <a:xfrm>
            <a:off x="192776" y="-333319"/>
            <a:ext cx="8764957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Overview of the “Dashboard” for the Aichi Targets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356" name="ZoneTexte 355"/>
          <p:cNvSpPr txBox="1"/>
          <p:nvPr/>
        </p:nvSpPr>
        <p:spPr>
          <a:xfrm>
            <a:off x="374671" y="1668687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</a:t>
            </a:r>
          </a:p>
        </p:txBody>
      </p:sp>
      <p:cxnSp>
        <p:nvCxnSpPr>
          <p:cNvPr id="361" name="Connecteur droit 360"/>
          <p:cNvCxnSpPr>
            <a:stCxn id="356" idx="0"/>
          </p:cNvCxnSpPr>
          <p:nvPr/>
        </p:nvCxnSpPr>
        <p:spPr>
          <a:xfrm flipH="1" flipV="1">
            <a:off x="660401" y="944033"/>
            <a:ext cx="1070" cy="724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Connecteur droit 361"/>
          <p:cNvCxnSpPr>
            <a:endCxn id="356" idx="2"/>
          </p:cNvCxnSpPr>
          <p:nvPr/>
        </p:nvCxnSpPr>
        <p:spPr>
          <a:xfrm flipV="1">
            <a:off x="660401" y="2191907"/>
            <a:ext cx="1070" cy="750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ZoneTexte 365"/>
          <p:cNvSpPr txBox="1"/>
          <p:nvPr/>
        </p:nvSpPr>
        <p:spPr>
          <a:xfrm>
            <a:off x="391605" y="4428821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</a:t>
            </a:r>
          </a:p>
        </p:txBody>
      </p:sp>
      <p:cxnSp>
        <p:nvCxnSpPr>
          <p:cNvPr id="367" name="Connecteur droit 366"/>
          <p:cNvCxnSpPr>
            <a:stCxn id="366" idx="0"/>
          </p:cNvCxnSpPr>
          <p:nvPr/>
        </p:nvCxnSpPr>
        <p:spPr>
          <a:xfrm flipH="1" flipV="1">
            <a:off x="677334" y="3348566"/>
            <a:ext cx="1071" cy="1080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367"/>
          <p:cNvCxnSpPr>
            <a:endCxn id="366" idx="2"/>
          </p:cNvCxnSpPr>
          <p:nvPr/>
        </p:nvCxnSpPr>
        <p:spPr>
          <a:xfrm flipV="1">
            <a:off x="677334" y="4952041"/>
            <a:ext cx="1071" cy="1579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ZoneTexte 370"/>
          <p:cNvSpPr txBox="1"/>
          <p:nvPr/>
        </p:nvSpPr>
        <p:spPr>
          <a:xfrm>
            <a:off x="4468304" y="1401986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</a:p>
        </p:txBody>
      </p:sp>
      <p:cxnSp>
        <p:nvCxnSpPr>
          <p:cNvPr id="372" name="Connecteur droit 371"/>
          <p:cNvCxnSpPr>
            <a:stCxn id="371" idx="0"/>
          </p:cNvCxnSpPr>
          <p:nvPr/>
        </p:nvCxnSpPr>
        <p:spPr>
          <a:xfrm flipH="1" flipV="1">
            <a:off x="4754034" y="965199"/>
            <a:ext cx="1070" cy="43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Connecteur droit 372"/>
          <p:cNvCxnSpPr>
            <a:endCxn id="371" idx="2"/>
          </p:cNvCxnSpPr>
          <p:nvPr/>
        </p:nvCxnSpPr>
        <p:spPr>
          <a:xfrm flipV="1">
            <a:off x="4754034" y="1925206"/>
            <a:ext cx="1070" cy="445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" name="ZoneTexte 378"/>
          <p:cNvSpPr txBox="1"/>
          <p:nvPr/>
        </p:nvSpPr>
        <p:spPr>
          <a:xfrm>
            <a:off x="4485238" y="3163049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</a:t>
            </a:r>
          </a:p>
        </p:txBody>
      </p:sp>
      <p:cxnSp>
        <p:nvCxnSpPr>
          <p:cNvPr id="380" name="Connecteur droit 379"/>
          <p:cNvCxnSpPr>
            <a:stCxn id="379" idx="0"/>
          </p:cNvCxnSpPr>
          <p:nvPr/>
        </p:nvCxnSpPr>
        <p:spPr>
          <a:xfrm flipH="1" flipV="1">
            <a:off x="4770968" y="2726262"/>
            <a:ext cx="1070" cy="43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Connecteur droit 380"/>
          <p:cNvCxnSpPr>
            <a:endCxn id="379" idx="2"/>
          </p:cNvCxnSpPr>
          <p:nvPr/>
        </p:nvCxnSpPr>
        <p:spPr>
          <a:xfrm flipV="1">
            <a:off x="4770968" y="3686269"/>
            <a:ext cx="1070" cy="445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" name="ZoneTexte 388"/>
          <p:cNvSpPr txBox="1"/>
          <p:nvPr/>
        </p:nvSpPr>
        <p:spPr>
          <a:xfrm>
            <a:off x="4485238" y="5262786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dirty="0" smtClean="0"/>
          </a:p>
        </p:txBody>
      </p:sp>
      <p:cxnSp>
        <p:nvCxnSpPr>
          <p:cNvPr id="390" name="Connecteur droit 389"/>
          <p:cNvCxnSpPr>
            <a:stCxn id="389" idx="0"/>
          </p:cNvCxnSpPr>
          <p:nvPr/>
        </p:nvCxnSpPr>
        <p:spPr>
          <a:xfrm flipH="1" flipV="1">
            <a:off x="4770965" y="4555066"/>
            <a:ext cx="1073" cy="70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Connecteur droit 390"/>
          <p:cNvCxnSpPr>
            <a:endCxn id="389" idx="2"/>
          </p:cNvCxnSpPr>
          <p:nvPr/>
        </p:nvCxnSpPr>
        <p:spPr>
          <a:xfrm flipV="1">
            <a:off x="4770965" y="5786006"/>
            <a:ext cx="1073" cy="631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ZoneTexte 394"/>
          <p:cNvSpPr txBox="1"/>
          <p:nvPr/>
        </p:nvSpPr>
        <p:spPr>
          <a:xfrm rot="16200000">
            <a:off x="-1234296" y="1753152"/>
            <a:ext cx="32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Underlying Causes</a:t>
            </a:r>
          </a:p>
        </p:txBody>
      </p:sp>
      <p:sp>
        <p:nvSpPr>
          <p:cNvPr id="397" name="ZoneTexte 396"/>
          <p:cNvSpPr txBox="1"/>
          <p:nvPr/>
        </p:nvSpPr>
        <p:spPr>
          <a:xfrm>
            <a:off x="1468302" y="441868"/>
            <a:ext cx="257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Target elements</a:t>
            </a:r>
          </a:p>
        </p:txBody>
      </p:sp>
      <p:sp>
        <p:nvSpPr>
          <p:cNvPr id="398" name="ZoneTexte 397"/>
          <p:cNvSpPr txBox="1"/>
          <p:nvPr/>
        </p:nvSpPr>
        <p:spPr>
          <a:xfrm>
            <a:off x="6006441" y="426945"/>
            <a:ext cx="257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Target elements</a:t>
            </a:r>
          </a:p>
        </p:txBody>
      </p:sp>
      <p:pic>
        <p:nvPicPr>
          <p:cNvPr id="195" name="Image 19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9" y="800099"/>
            <a:ext cx="721943" cy="469263"/>
          </a:xfrm>
          <a:prstGeom prst="rect">
            <a:avLst/>
          </a:prstGeom>
        </p:spPr>
      </p:pic>
      <p:pic>
        <p:nvPicPr>
          <p:cNvPr id="196" name="Image 19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9" y="812799"/>
            <a:ext cx="721943" cy="469263"/>
          </a:xfrm>
          <a:prstGeom prst="rect">
            <a:avLst/>
          </a:prstGeom>
        </p:spPr>
      </p:pic>
      <p:pic>
        <p:nvPicPr>
          <p:cNvPr id="197" name="Image 196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9" y="1384299"/>
            <a:ext cx="721943" cy="469263"/>
          </a:xfrm>
          <a:prstGeom prst="rect">
            <a:avLst/>
          </a:prstGeom>
        </p:spPr>
      </p:pic>
      <p:pic>
        <p:nvPicPr>
          <p:cNvPr id="198" name="Image 19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9" y="1384299"/>
            <a:ext cx="721943" cy="469263"/>
          </a:xfrm>
          <a:prstGeom prst="rect">
            <a:avLst/>
          </a:prstGeom>
        </p:spPr>
      </p:pic>
      <p:pic>
        <p:nvPicPr>
          <p:cNvPr id="199" name="Image 19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1384299"/>
            <a:ext cx="721943" cy="469263"/>
          </a:xfrm>
          <a:prstGeom prst="rect">
            <a:avLst/>
          </a:prstGeom>
        </p:spPr>
      </p:pic>
      <p:pic>
        <p:nvPicPr>
          <p:cNvPr id="205" name="Image 20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9" y="1384299"/>
            <a:ext cx="721943" cy="469263"/>
          </a:xfrm>
          <a:prstGeom prst="rect">
            <a:avLst/>
          </a:prstGeom>
        </p:spPr>
      </p:pic>
      <p:pic>
        <p:nvPicPr>
          <p:cNvPr id="206" name="Image 20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993899"/>
            <a:ext cx="721943" cy="469263"/>
          </a:xfrm>
          <a:prstGeom prst="rect">
            <a:avLst/>
          </a:prstGeom>
        </p:spPr>
      </p:pic>
      <p:pic>
        <p:nvPicPr>
          <p:cNvPr id="207" name="Image 206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2603499"/>
            <a:ext cx="721943" cy="469263"/>
          </a:xfrm>
          <a:prstGeom prst="rect">
            <a:avLst/>
          </a:prstGeom>
        </p:spPr>
      </p:pic>
      <p:pic>
        <p:nvPicPr>
          <p:cNvPr id="208" name="Image 207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2" y="1997341"/>
            <a:ext cx="735052" cy="517259"/>
          </a:xfrm>
          <a:prstGeom prst="rect">
            <a:avLst/>
          </a:prstGeom>
        </p:spPr>
      </p:pic>
      <p:pic>
        <p:nvPicPr>
          <p:cNvPr id="213" name="Image 212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3174999"/>
            <a:ext cx="721943" cy="469263"/>
          </a:xfrm>
          <a:prstGeom prst="rect">
            <a:avLst/>
          </a:prstGeom>
        </p:spPr>
      </p:pic>
      <p:pic>
        <p:nvPicPr>
          <p:cNvPr id="215" name="Image 21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3771899"/>
            <a:ext cx="721943" cy="469263"/>
          </a:xfrm>
          <a:prstGeom prst="rect">
            <a:avLst/>
          </a:prstGeom>
        </p:spPr>
      </p:pic>
      <p:pic>
        <p:nvPicPr>
          <p:cNvPr id="219" name="Image 21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99" y="3771899"/>
            <a:ext cx="721943" cy="469263"/>
          </a:xfrm>
          <a:prstGeom prst="rect">
            <a:avLst/>
          </a:prstGeom>
        </p:spPr>
      </p:pic>
      <p:pic>
        <p:nvPicPr>
          <p:cNvPr id="220" name="Image 219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2" y="3762641"/>
            <a:ext cx="735052" cy="517259"/>
          </a:xfrm>
          <a:prstGeom prst="rect">
            <a:avLst/>
          </a:prstGeom>
        </p:spPr>
      </p:pic>
      <p:pic>
        <p:nvPicPr>
          <p:cNvPr id="221" name="Image 220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3762641"/>
            <a:ext cx="735052" cy="517259"/>
          </a:xfrm>
          <a:prstGeom prst="rect">
            <a:avLst/>
          </a:prstGeom>
        </p:spPr>
      </p:pic>
      <p:pic>
        <p:nvPicPr>
          <p:cNvPr id="222" name="Image 221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9" y="4381499"/>
            <a:ext cx="721943" cy="469263"/>
          </a:xfrm>
          <a:prstGeom prst="rect">
            <a:avLst/>
          </a:prstGeom>
        </p:spPr>
      </p:pic>
      <p:pic>
        <p:nvPicPr>
          <p:cNvPr id="223" name="Image 222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9" y="4381499"/>
            <a:ext cx="721943" cy="469263"/>
          </a:xfrm>
          <a:prstGeom prst="rect">
            <a:avLst/>
          </a:prstGeom>
        </p:spPr>
      </p:pic>
      <p:pic>
        <p:nvPicPr>
          <p:cNvPr id="224" name="Image 223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99" y="4381499"/>
            <a:ext cx="721943" cy="469263"/>
          </a:xfrm>
          <a:prstGeom prst="rect">
            <a:avLst/>
          </a:prstGeom>
        </p:spPr>
      </p:pic>
      <p:grpSp>
        <p:nvGrpSpPr>
          <p:cNvPr id="225" name="Grouper 224"/>
          <p:cNvGrpSpPr/>
          <p:nvPr/>
        </p:nvGrpSpPr>
        <p:grpSpPr>
          <a:xfrm>
            <a:off x="2006600" y="4902200"/>
            <a:ext cx="698500" cy="647700"/>
            <a:chOff x="863600" y="1598926"/>
            <a:chExt cx="1828800" cy="1804674"/>
          </a:xfrm>
        </p:grpSpPr>
        <p:pic>
          <p:nvPicPr>
            <p:cNvPr id="226" name="Image 225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27" name="Rectangle 226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9" name="Image 22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575299"/>
            <a:ext cx="721943" cy="469263"/>
          </a:xfrm>
          <a:prstGeom prst="rect">
            <a:avLst/>
          </a:prstGeom>
        </p:spPr>
      </p:pic>
      <p:pic>
        <p:nvPicPr>
          <p:cNvPr id="230" name="Image 229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9" y="5575299"/>
            <a:ext cx="721943" cy="469263"/>
          </a:xfrm>
          <a:prstGeom prst="rect">
            <a:avLst/>
          </a:prstGeom>
        </p:spPr>
      </p:pic>
      <p:pic>
        <p:nvPicPr>
          <p:cNvPr id="231" name="Image 230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5575299"/>
            <a:ext cx="721943" cy="469263"/>
          </a:xfrm>
          <a:prstGeom prst="rect">
            <a:avLst/>
          </a:prstGeom>
        </p:spPr>
      </p:pic>
      <p:pic>
        <p:nvPicPr>
          <p:cNvPr id="232" name="Image 231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2" y="5566041"/>
            <a:ext cx="735052" cy="517259"/>
          </a:xfrm>
          <a:prstGeom prst="rect">
            <a:avLst/>
          </a:prstGeom>
        </p:spPr>
      </p:pic>
      <p:grpSp>
        <p:nvGrpSpPr>
          <p:cNvPr id="233" name="Grouper 232"/>
          <p:cNvGrpSpPr/>
          <p:nvPr/>
        </p:nvGrpSpPr>
        <p:grpSpPr>
          <a:xfrm>
            <a:off x="1244600" y="6070600"/>
            <a:ext cx="698500" cy="647700"/>
            <a:chOff x="863600" y="1598926"/>
            <a:chExt cx="1828800" cy="1804674"/>
          </a:xfrm>
        </p:grpSpPr>
        <p:pic>
          <p:nvPicPr>
            <p:cNvPr id="234" name="Image 233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35" name="Rectangle 234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er 236"/>
          <p:cNvGrpSpPr/>
          <p:nvPr/>
        </p:nvGrpSpPr>
        <p:grpSpPr>
          <a:xfrm>
            <a:off x="2743200" y="3136900"/>
            <a:ext cx="698500" cy="647700"/>
            <a:chOff x="863600" y="1598926"/>
            <a:chExt cx="1828800" cy="1804674"/>
          </a:xfrm>
        </p:grpSpPr>
        <p:pic>
          <p:nvPicPr>
            <p:cNvPr id="238" name="Image 237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39" name="Rectangle 238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1" name="Image 240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2" y="2594241"/>
            <a:ext cx="735052" cy="517259"/>
          </a:xfrm>
          <a:prstGeom prst="rect">
            <a:avLst/>
          </a:prstGeom>
        </p:spPr>
      </p:pic>
      <p:pic>
        <p:nvPicPr>
          <p:cNvPr id="242" name="Image 241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809702"/>
            <a:ext cx="711200" cy="459678"/>
          </a:xfrm>
          <a:prstGeom prst="rect">
            <a:avLst/>
          </a:prstGeom>
        </p:spPr>
      </p:pic>
      <p:pic>
        <p:nvPicPr>
          <p:cNvPr id="252" name="Image 251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800099"/>
            <a:ext cx="721943" cy="469263"/>
          </a:xfrm>
          <a:prstGeom prst="rect">
            <a:avLst/>
          </a:prstGeom>
        </p:spPr>
      </p:pic>
      <p:pic>
        <p:nvPicPr>
          <p:cNvPr id="253" name="Image 252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9" y="800099"/>
            <a:ext cx="721943" cy="469263"/>
          </a:xfrm>
          <a:prstGeom prst="rect">
            <a:avLst/>
          </a:prstGeom>
        </p:spPr>
      </p:pic>
      <p:pic>
        <p:nvPicPr>
          <p:cNvPr id="254" name="Image 253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99" y="800099"/>
            <a:ext cx="721943" cy="469263"/>
          </a:xfrm>
          <a:prstGeom prst="rect">
            <a:avLst/>
          </a:prstGeom>
        </p:spPr>
      </p:pic>
      <p:pic>
        <p:nvPicPr>
          <p:cNvPr id="255" name="Image 254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1324241"/>
            <a:ext cx="735052" cy="517259"/>
          </a:xfrm>
          <a:prstGeom prst="rect">
            <a:avLst/>
          </a:prstGeom>
        </p:spPr>
      </p:pic>
      <p:grpSp>
        <p:nvGrpSpPr>
          <p:cNvPr id="256" name="Grouper 255"/>
          <p:cNvGrpSpPr/>
          <p:nvPr/>
        </p:nvGrpSpPr>
        <p:grpSpPr>
          <a:xfrm>
            <a:off x="6248400" y="1257300"/>
            <a:ext cx="698500" cy="647700"/>
            <a:chOff x="863600" y="1598926"/>
            <a:chExt cx="1828800" cy="1804674"/>
          </a:xfrm>
        </p:grpSpPr>
        <p:pic>
          <p:nvPicPr>
            <p:cNvPr id="257" name="Image 256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63" name="Rectangle 262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5" name="Image 26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968499"/>
            <a:ext cx="721943" cy="469263"/>
          </a:xfrm>
          <a:prstGeom prst="rect">
            <a:avLst/>
          </a:prstGeom>
        </p:spPr>
      </p:pic>
      <p:pic>
        <p:nvPicPr>
          <p:cNvPr id="266" name="Image 26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1968499"/>
            <a:ext cx="721943" cy="469263"/>
          </a:xfrm>
          <a:prstGeom prst="rect">
            <a:avLst/>
          </a:prstGeom>
        </p:spPr>
      </p:pic>
      <p:pic>
        <p:nvPicPr>
          <p:cNvPr id="267" name="Image 266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2" y="1959241"/>
            <a:ext cx="735052" cy="517259"/>
          </a:xfrm>
          <a:prstGeom prst="rect">
            <a:avLst/>
          </a:prstGeom>
        </p:spPr>
      </p:pic>
      <p:pic>
        <p:nvPicPr>
          <p:cNvPr id="268" name="Image 26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99" y="1968499"/>
            <a:ext cx="721943" cy="469263"/>
          </a:xfrm>
          <a:prstGeom prst="rect">
            <a:avLst/>
          </a:prstGeom>
        </p:spPr>
      </p:pic>
      <p:pic>
        <p:nvPicPr>
          <p:cNvPr id="278" name="Image 277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2543441"/>
            <a:ext cx="735052" cy="517259"/>
          </a:xfrm>
          <a:prstGeom prst="rect">
            <a:avLst/>
          </a:prstGeom>
        </p:spPr>
      </p:pic>
      <p:grpSp>
        <p:nvGrpSpPr>
          <p:cNvPr id="279" name="Grouper 278"/>
          <p:cNvGrpSpPr/>
          <p:nvPr/>
        </p:nvGrpSpPr>
        <p:grpSpPr>
          <a:xfrm>
            <a:off x="6235700" y="2514600"/>
            <a:ext cx="698500" cy="647700"/>
            <a:chOff x="863600" y="1598926"/>
            <a:chExt cx="1828800" cy="1804674"/>
          </a:xfrm>
        </p:grpSpPr>
        <p:pic>
          <p:nvPicPr>
            <p:cNvPr id="280" name="Image 279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81" name="Rectangle 280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3" name="Image 282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3127641"/>
            <a:ext cx="735052" cy="517259"/>
          </a:xfrm>
          <a:prstGeom prst="rect">
            <a:avLst/>
          </a:prstGeom>
        </p:spPr>
      </p:pic>
      <p:pic>
        <p:nvPicPr>
          <p:cNvPr id="285" name="Image 284" descr="Screen Shot 2014-10-01 at 21.36.2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3714531"/>
            <a:ext cx="660401" cy="569596"/>
          </a:xfrm>
          <a:prstGeom prst="rect">
            <a:avLst/>
          </a:prstGeom>
        </p:spPr>
      </p:pic>
      <p:pic>
        <p:nvPicPr>
          <p:cNvPr id="286" name="Image 285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3756102"/>
            <a:ext cx="711200" cy="459678"/>
          </a:xfrm>
          <a:prstGeom prst="rect">
            <a:avLst/>
          </a:prstGeom>
        </p:spPr>
      </p:pic>
      <p:pic>
        <p:nvPicPr>
          <p:cNvPr id="287" name="Image 286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4378402"/>
            <a:ext cx="711200" cy="459678"/>
          </a:xfrm>
          <a:prstGeom prst="rect">
            <a:avLst/>
          </a:prstGeom>
        </p:spPr>
      </p:pic>
      <p:pic>
        <p:nvPicPr>
          <p:cNvPr id="288" name="Image 28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4368799"/>
            <a:ext cx="721943" cy="469263"/>
          </a:xfrm>
          <a:prstGeom prst="rect">
            <a:avLst/>
          </a:prstGeom>
        </p:spPr>
      </p:pic>
      <p:pic>
        <p:nvPicPr>
          <p:cNvPr id="289" name="Image 28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99" y="4368799"/>
            <a:ext cx="721943" cy="469263"/>
          </a:xfrm>
          <a:prstGeom prst="rect">
            <a:avLst/>
          </a:prstGeom>
        </p:spPr>
      </p:pic>
      <p:pic>
        <p:nvPicPr>
          <p:cNvPr id="290" name="Image 289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9" y="4965699"/>
            <a:ext cx="721943" cy="469263"/>
          </a:xfrm>
          <a:prstGeom prst="rect">
            <a:avLst/>
          </a:prstGeom>
        </p:spPr>
      </p:pic>
      <p:pic>
        <p:nvPicPr>
          <p:cNvPr id="294" name="Image 293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4965699"/>
            <a:ext cx="721943" cy="469263"/>
          </a:xfrm>
          <a:prstGeom prst="rect">
            <a:avLst/>
          </a:prstGeom>
        </p:spPr>
      </p:pic>
      <p:pic>
        <p:nvPicPr>
          <p:cNvPr id="295" name="Image 29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99" y="4965699"/>
            <a:ext cx="721943" cy="469263"/>
          </a:xfrm>
          <a:prstGeom prst="rect">
            <a:avLst/>
          </a:prstGeom>
        </p:spPr>
      </p:pic>
      <p:pic>
        <p:nvPicPr>
          <p:cNvPr id="296" name="Image 295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72202"/>
            <a:ext cx="711200" cy="459678"/>
          </a:xfrm>
          <a:prstGeom prst="rect">
            <a:avLst/>
          </a:prstGeom>
        </p:spPr>
      </p:pic>
      <p:pic>
        <p:nvPicPr>
          <p:cNvPr id="306" name="Image 30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5549899"/>
            <a:ext cx="721943" cy="469263"/>
          </a:xfrm>
          <a:prstGeom prst="rect">
            <a:avLst/>
          </a:prstGeom>
        </p:spPr>
      </p:pic>
      <p:pic>
        <p:nvPicPr>
          <p:cNvPr id="307" name="Image 306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99" y="6146799"/>
            <a:ext cx="721943" cy="469263"/>
          </a:xfrm>
          <a:prstGeom prst="rect">
            <a:avLst/>
          </a:prstGeom>
        </p:spPr>
      </p:pic>
      <p:sp>
        <p:nvSpPr>
          <p:cNvPr id="308" name="ZoneTexte 307"/>
          <p:cNvSpPr txBox="1"/>
          <p:nvPr/>
        </p:nvSpPr>
        <p:spPr>
          <a:xfrm rot="16200000">
            <a:off x="-1228768" y="4496353"/>
            <a:ext cx="32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pressures</a:t>
            </a:r>
          </a:p>
        </p:txBody>
      </p:sp>
      <p:sp>
        <p:nvSpPr>
          <p:cNvPr id="326" name="ZoneTexte 325"/>
          <p:cNvSpPr txBox="1"/>
          <p:nvPr/>
        </p:nvSpPr>
        <p:spPr>
          <a:xfrm rot="16200000">
            <a:off x="3370384" y="1511356"/>
            <a:ext cx="219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Status of biodiversity</a:t>
            </a:r>
          </a:p>
        </p:txBody>
      </p:sp>
      <p:sp>
        <p:nvSpPr>
          <p:cNvPr id="327" name="ZoneTexte 326"/>
          <p:cNvSpPr txBox="1"/>
          <p:nvPr/>
        </p:nvSpPr>
        <p:spPr>
          <a:xfrm rot="16200000">
            <a:off x="3383084" y="3276656"/>
            <a:ext cx="219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Enhance benefits</a:t>
            </a:r>
          </a:p>
        </p:txBody>
      </p:sp>
      <p:sp>
        <p:nvSpPr>
          <p:cNvPr id="328" name="ZoneTexte 327"/>
          <p:cNvSpPr txBox="1"/>
          <p:nvPr/>
        </p:nvSpPr>
        <p:spPr>
          <a:xfrm rot="16200000">
            <a:off x="3205284" y="5384856"/>
            <a:ext cx="2548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Enhance Implementation</a:t>
            </a:r>
          </a:p>
        </p:txBody>
      </p:sp>
      <p:pic>
        <p:nvPicPr>
          <p:cNvPr id="338" name="Image 33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3124199"/>
            <a:ext cx="721943" cy="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ZoneTexte 202"/>
          <p:cNvSpPr txBox="1"/>
          <p:nvPr/>
        </p:nvSpPr>
        <p:spPr>
          <a:xfrm>
            <a:off x="1940597" y="6183250"/>
            <a:ext cx="811072" cy="52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No </a:t>
            </a:r>
            <a:r>
              <a:rPr lang="fr-FR" sz="900" b="1" dirty="0" err="1"/>
              <a:t>clear</a:t>
            </a:r>
            <a:r>
              <a:rPr lang="fr-FR" sz="900" b="1" dirty="0"/>
              <a:t> </a:t>
            </a:r>
            <a:r>
              <a:rPr lang="fr-FR" sz="900" b="1" dirty="0" err="1" smtClean="0"/>
              <a:t>evaluation</a:t>
            </a:r>
            <a:r>
              <a:rPr lang="fr-FR" sz="900" b="1" dirty="0" smtClean="0"/>
              <a:t> </a:t>
            </a:r>
            <a:endParaRPr lang="fr-FR" sz="900" b="1" dirty="0"/>
          </a:p>
          <a:p>
            <a:pPr algn="ctr"/>
            <a:endParaRPr lang="en-US" sz="900" b="1" dirty="0"/>
          </a:p>
        </p:txBody>
      </p:sp>
      <p:pic>
        <p:nvPicPr>
          <p:cNvPr id="214" name="Image 213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3165741"/>
            <a:ext cx="735052" cy="5172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14051" y="623052"/>
            <a:ext cx="496650" cy="6080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700"/>
              </a:lnSpc>
            </a:pPr>
            <a:r>
              <a:rPr lang="en-US" sz="2400" b="1" dirty="0" smtClean="0"/>
              <a:t>1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2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3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4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5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6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7</a:t>
            </a:r>
            <a:endParaRPr lang="en-US" sz="2400" b="1" dirty="0"/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8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9</a:t>
            </a:r>
          </a:p>
          <a:p>
            <a:pPr algn="r">
              <a:lnSpc>
                <a:spcPts val="4700"/>
              </a:lnSpc>
            </a:pPr>
            <a:r>
              <a:rPr lang="en-US" sz="2400" b="1" dirty="0" smtClean="0"/>
              <a:t>10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7154335" y="5105396"/>
            <a:ext cx="647700" cy="165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020697" y="5498569"/>
            <a:ext cx="715912" cy="154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112897" y="3517369"/>
            <a:ext cx="715912" cy="154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ZoneTexte 200"/>
          <p:cNvSpPr txBox="1"/>
          <p:nvPr/>
        </p:nvSpPr>
        <p:spPr>
          <a:xfrm>
            <a:off x="1165897" y="4989450"/>
            <a:ext cx="811072" cy="52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No </a:t>
            </a:r>
            <a:r>
              <a:rPr lang="fr-FR" sz="900" b="1" dirty="0" err="1"/>
              <a:t>clear</a:t>
            </a:r>
            <a:r>
              <a:rPr lang="fr-FR" sz="900" b="1" dirty="0"/>
              <a:t> </a:t>
            </a:r>
            <a:r>
              <a:rPr lang="fr-FR" sz="900" b="1" dirty="0" err="1" smtClean="0"/>
              <a:t>evaluation</a:t>
            </a:r>
            <a:r>
              <a:rPr lang="fr-FR" sz="900" b="1" dirty="0" smtClean="0"/>
              <a:t> </a:t>
            </a:r>
            <a:endParaRPr lang="fr-FR" sz="900" b="1" dirty="0"/>
          </a:p>
          <a:p>
            <a:pPr algn="ctr"/>
            <a:endParaRPr lang="en-US" sz="900" b="1" dirty="0"/>
          </a:p>
        </p:txBody>
      </p:sp>
      <p:sp>
        <p:nvSpPr>
          <p:cNvPr id="204" name="ZoneTexte 203"/>
          <p:cNvSpPr txBox="1"/>
          <p:nvPr/>
        </p:nvSpPr>
        <p:spPr>
          <a:xfrm>
            <a:off x="4935880" y="597654"/>
            <a:ext cx="496650" cy="6080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2400" b="1" dirty="0" smtClean="0"/>
              <a:t>11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12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13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14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15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16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17</a:t>
            </a:r>
            <a:endParaRPr lang="en-US" sz="2400" b="1" dirty="0"/>
          </a:p>
          <a:p>
            <a:pPr>
              <a:lnSpc>
                <a:spcPts val="4700"/>
              </a:lnSpc>
            </a:pPr>
            <a:r>
              <a:rPr lang="en-US" sz="2400" b="1" dirty="0" smtClean="0"/>
              <a:t>18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19</a:t>
            </a:r>
          </a:p>
          <a:p>
            <a:pPr>
              <a:lnSpc>
                <a:spcPts val="4700"/>
              </a:lnSpc>
            </a:pPr>
            <a:r>
              <a:rPr lang="en-US" sz="2400" b="1" dirty="0" smtClean="0"/>
              <a:t>20</a:t>
            </a:r>
            <a:endParaRPr lang="en-US" sz="2400" b="1" dirty="0"/>
          </a:p>
        </p:txBody>
      </p:sp>
      <p:sp>
        <p:nvSpPr>
          <p:cNvPr id="258" name="Rectangle 257"/>
          <p:cNvSpPr/>
          <p:nvPr/>
        </p:nvSpPr>
        <p:spPr>
          <a:xfrm>
            <a:off x="6258263" y="5511269"/>
            <a:ext cx="715912" cy="154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ZoneTexte 309"/>
          <p:cNvSpPr txBox="1"/>
          <p:nvPr/>
        </p:nvSpPr>
        <p:spPr>
          <a:xfrm>
            <a:off x="7562463" y="2030350"/>
            <a:ext cx="811072" cy="52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No </a:t>
            </a:r>
            <a:r>
              <a:rPr lang="fr-FR" sz="900" b="1" dirty="0" err="1"/>
              <a:t>clear</a:t>
            </a:r>
            <a:r>
              <a:rPr lang="fr-FR" sz="900" b="1" dirty="0"/>
              <a:t> </a:t>
            </a:r>
            <a:r>
              <a:rPr lang="fr-FR" sz="900" b="1" dirty="0" err="1" smtClean="0"/>
              <a:t>evaluation</a:t>
            </a:r>
            <a:r>
              <a:rPr lang="fr-FR" sz="900" b="1" dirty="0" smtClean="0"/>
              <a:t> </a:t>
            </a:r>
            <a:endParaRPr lang="fr-FR" sz="900" b="1" dirty="0"/>
          </a:p>
          <a:p>
            <a:pPr algn="ctr"/>
            <a:endParaRPr lang="en-US" sz="900" b="1" dirty="0"/>
          </a:p>
        </p:txBody>
      </p:sp>
      <p:sp>
        <p:nvSpPr>
          <p:cNvPr id="347" name="Title 1"/>
          <p:cNvSpPr>
            <a:spLocks noGrp="1"/>
          </p:cNvSpPr>
          <p:nvPr>
            <p:ph type="title"/>
          </p:nvPr>
        </p:nvSpPr>
        <p:spPr>
          <a:xfrm>
            <a:off x="192776" y="-333319"/>
            <a:ext cx="8764957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Overview of the “Dashboard” for the Aichi Targets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356" name="ZoneTexte 355"/>
          <p:cNvSpPr txBox="1"/>
          <p:nvPr/>
        </p:nvSpPr>
        <p:spPr>
          <a:xfrm>
            <a:off x="374671" y="1668687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</a:t>
            </a:r>
          </a:p>
        </p:txBody>
      </p:sp>
      <p:cxnSp>
        <p:nvCxnSpPr>
          <p:cNvPr id="361" name="Connecteur droit 360"/>
          <p:cNvCxnSpPr>
            <a:stCxn id="356" idx="0"/>
          </p:cNvCxnSpPr>
          <p:nvPr/>
        </p:nvCxnSpPr>
        <p:spPr>
          <a:xfrm flipH="1" flipV="1">
            <a:off x="660401" y="944033"/>
            <a:ext cx="1070" cy="724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Connecteur droit 361"/>
          <p:cNvCxnSpPr>
            <a:endCxn id="356" idx="2"/>
          </p:cNvCxnSpPr>
          <p:nvPr/>
        </p:nvCxnSpPr>
        <p:spPr>
          <a:xfrm flipV="1">
            <a:off x="660401" y="2191907"/>
            <a:ext cx="1070" cy="750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ZoneTexte 365"/>
          <p:cNvSpPr txBox="1"/>
          <p:nvPr/>
        </p:nvSpPr>
        <p:spPr>
          <a:xfrm>
            <a:off x="391605" y="4428821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</a:t>
            </a:r>
          </a:p>
        </p:txBody>
      </p:sp>
      <p:cxnSp>
        <p:nvCxnSpPr>
          <p:cNvPr id="367" name="Connecteur droit 366"/>
          <p:cNvCxnSpPr>
            <a:stCxn id="366" idx="0"/>
          </p:cNvCxnSpPr>
          <p:nvPr/>
        </p:nvCxnSpPr>
        <p:spPr>
          <a:xfrm flipH="1" flipV="1">
            <a:off x="677334" y="3348566"/>
            <a:ext cx="1071" cy="1080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367"/>
          <p:cNvCxnSpPr>
            <a:endCxn id="366" idx="2"/>
          </p:cNvCxnSpPr>
          <p:nvPr/>
        </p:nvCxnSpPr>
        <p:spPr>
          <a:xfrm flipV="1">
            <a:off x="677334" y="4952041"/>
            <a:ext cx="1071" cy="1579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ZoneTexte 370"/>
          <p:cNvSpPr txBox="1"/>
          <p:nvPr/>
        </p:nvSpPr>
        <p:spPr>
          <a:xfrm>
            <a:off x="4468304" y="1401986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</a:p>
        </p:txBody>
      </p:sp>
      <p:cxnSp>
        <p:nvCxnSpPr>
          <p:cNvPr id="372" name="Connecteur droit 371"/>
          <p:cNvCxnSpPr>
            <a:stCxn id="371" idx="0"/>
          </p:cNvCxnSpPr>
          <p:nvPr/>
        </p:nvCxnSpPr>
        <p:spPr>
          <a:xfrm flipH="1" flipV="1">
            <a:off x="4754034" y="965199"/>
            <a:ext cx="1070" cy="43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Connecteur droit 372"/>
          <p:cNvCxnSpPr>
            <a:endCxn id="371" idx="2"/>
          </p:cNvCxnSpPr>
          <p:nvPr/>
        </p:nvCxnSpPr>
        <p:spPr>
          <a:xfrm flipV="1">
            <a:off x="4754034" y="1925206"/>
            <a:ext cx="1070" cy="445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" name="ZoneTexte 378"/>
          <p:cNvSpPr txBox="1"/>
          <p:nvPr/>
        </p:nvSpPr>
        <p:spPr>
          <a:xfrm>
            <a:off x="4485238" y="3163049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</a:t>
            </a:r>
          </a:p>
        </p:txBody>
      </p:sp>
      <p:cxnSp>
        <p:nvCxnSpPr>
          <p:cNvPr id="380" name="Connecteur droit 379"/>
          <p:cNvCxnSpPr>
            <a:stCxn id="379" idx="0"/>
          </p:cNvCxnSpPr>
          <p:nvPr/>
        </p:nvCxnSpPr>
        <p:spPr>
          <a:xfrm flipH="1" flipV="1">
            <a:off x="4770968" y="2726262"/>
            <a:ext cx="1070" cy="43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Connecteur droit 380"/>
          <p:cNvCxnSpPr>
            <a:endCxn id="379" idx="2"/>
          </p:cNvCxnSpPr>
          <p:nvPr/>
        </p:nvCxnSpPr>
        <p:spPr>
          <a:xfrm flipV="1">
            <a:off x="4770968" y="3686269"/>
            <a:ext cx="1070" cy="445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" name="ZoneTexte 388"/>
          <p:cNvSpPr txBox="1"/>
          <p:nvPr/>
        </p:nvSpPr>
        <p:spPr>
          <a:xfrm>
            <a:off x="4485238" y="5262786"/>
            <a:ext cx="5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dirty="0" smtClean="0"/>
          </a:p>
        </p:txBody>
      </p:sp>
      <p:cxnSp>
        <p:nvCxnSpPr>
          <p:cNvPr id="390" name="Connecteur droit 389"/>
          <p:cNvCxnSpPr>
            <a:stCxn id="389" idx="0"/>
          </p:cNvCxnSpPr>
          <p:nvPr/>
        </p:nvCxnSpPr>
        <p:spPr>
          <a:xfrm flipH="1" flipV="1">
            <a:off x="4770965" y="4555066"/>
            <a:ext cx="1073" cy="70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Connecteur droit 390"/>
          <p:cNvCxnSpPr>
            <a:endCxn id="389" idx="2"/>
          </p:cNvCxnSpPr>
          <p:nvPr/>
        </p:nvCxnSpPr>
        <p:spPr>
          <a:xfrm flipV="1">
            <a:off x="4770965" y="5786006"/>
            <a:ext cx="1073" cy="631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ZoneTexte 394"/>
          <p:cNvSpPr txBox="1"/>
          <p:nvPr/>
        </p:nvSpPr>
        <p:spPr>
          <a:xfrm rot="16200000">
            <a:off x="-1234296" y="1753152"/>
            <a:ext cx="32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Underlying Causes</a:t>
            </a:r>
          </a:p>
        </p:txBody>
      </p:sp>
      <p:sp>
        <p:nvSpPr>
          <p:cNvPr id="397" name="ZoneTexte 396"/>
          <p:cNvSpPr txBox="1"/>
          <p:nvPr/>
        </p:nvSpPr>
        <p:spPr>
          <a:xfrm>
            <a:off x="1468302" y="441868"/>
            <a:ext cx="257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Target elements</a:t>
            </a:r>
          </a:p>
        </p:txBody>
      </p:sp>
      <p:sp>
        <p:nvSpPr>
          <p:cNvPr id="398" name="ZoneTexte 397"/>
          <p:cNvSpPr txBox="1"/>
          <p:nvPr/>
        </p:nvSpPr>
        <p:spPr>
          <a:xfrm>
            <a:off x="6006441" y="426945"/>
            <a:ext cx="257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Target elements</a:t>
            </a:r>
          </a:p>
        </p:txBody>
      </p:sp>
      <p:pic>
        <p:nvPicPr>
          <p:cNvPr id="195" name="Image 19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9" y="800099"/>
            <a:ext cx="721943" cy="469263"/>
          </a:xfrm>
          <a:prstGeom prst="rect">
            <a:avLst/>
          </a:prstGeom>
        </p:spPr>
      </p:pic>
      <p:pic>
        <p:nvPicPr>
          <p:cNvPr id="196" name="Image 19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9" y="812799"/>
            <a:ext cx="721943" cy="469263"/>
          </a:xfrm>
          <a:prstGeom prst="rect">
            <a:avLst/>
          </a:prstGeom>
        </p:spPr>
      </p:pic>
      <p:pic>
        <p:nvPicPr>
          <p:cNvPr id="197" name="Image 196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9" y="1384299"/>
            <a:ext cx="721943" cy="469263"/>
          </a:xfrm>
          <a:prstGeom prst="rect">
            <a:avLst/>
          </a:prstGeom>
        </p:spPr>
      </p:pic>
      <p:pic>
        <p:nvPicPr>
          <p:cNvPr id="198" name="Image 19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9" y="1384299"/>
            <a:ext cx="721943" cy="469263"/>
          </a:xfrm>
          <a:prstGeom prst="rect">
            <a:avLst/>
          </a:prstGeom>
        </p:spPr>
      </p:pic>
      <p:pic>
        <p:nvPicPr>
          <p:cNvPr id="199" name="Image 19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1384299"/>
            <a:ext cx="721943" cy="469263"/>
          </a:xfrm>
          <a:prstGeom prst="rect">
            <a:avLst/>
          </a:prstGeom>
        </p:spPr>
      </p:pic>
      <p:pic>
        <p:nvPicPr>
          <p:cNvPr id="205" name="Image 20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9" y="1384299"/>
            <a:ext cx="721943" cy="469263"/>
          </a:xfrm>
          <a:prstGeom prst="rect">
            <a:avLst/>
          </a:prstGeom>
        </p:spPr>
      </p:pic>
      <p:pic>
        <p:nvPicPr>
          <p:cNvPr id="206" name="Image 20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993899"/>
            <a:ext cx="721943" cy="469263"/>
          </a:xfrm>
          <a:prstGeom prst="rect">
            <a:avLst/>
          </a:prstGeom>
        </p:spPr>
      </p:pic>
      <p:pic>
        <p:nvPicPr>
          <p:cNvPr id="207" name="Image 206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2603499"/>
            <a:ext cx="721943" cy="469263"/>
          </a:xfrm>
          <a:prstGeom prst="rect">
            <a:avLst/>
          </a:prstGeom>
        </p:spPr>
      </p:pic>
      <p:pic>
        <p:nvPicPr>
          <p:cNvPr id="208" name="Image 207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2" y="1997341"/>
            <a:ext cx="735052" cy="517259"/>
          </a:xfrm>
          <a:prstGeom prst="rect">
            <a:avLst/>
          </a:prstGeom>
        </p:spPr>
      </p:pic>
      <p:pic>
        <p:nvPicPr>
          <p:cNvPr id="213" name="Image 212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3174999"/>
            <a:ext cx="721943" cy="469263"/>
          </a:xfrm>
          <a:prstGeom prst="rect">
            <a:avLst/>
          </a:prstGeom>
        </p:spPr>
      </p:pic>
      <p:pic>
        <p:nvPicPr>
          <p:cNvPr id="215" name="Image 21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3771899"/>
            <a:ext cx="721943" cy="469263"/>
          </a:xfrm>
          <a:prstGeom prst="rect">
            <a:avLst/>
          </a:prstGeom>
        </p:spPr>
      </p:pic>
      <p:pic>
        <p:nvPicPr>
          <p:cNvPr id="219" name="Image 21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99" y="3771899"/>
            <a:ext cx="721943" cy="469263"/>
          </a:xfrm>
          <a:prstGeom prst="rect">
            <a:avLst/>
          </a:prstGeom>
        </p:spPr>
      </p:pic>
      <p:pic>
        <p:nvPicPr>
          <p:cNvPr id="220" name="Image 219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2" y="3762641"/>
            <a:ext cx="735052" cy="517259"/>
          </a:xfrm>
          <a:prstGeom prst="rect">
            <a:avLst/>
          </a:prstGeom>
        </p:spPr>
      </p:pic>
      <p:pic>
        <p:nvPicPr>
          <p:cNvPr id="221" name="Image 220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3762641"/>
            <a:ext cx="735052" cy="517259"/>
          </a:xfrm>
          <a:prstGeom prst="rect">
            <a:avLst/>
          </a:prstGeom>
        </p:spPr>
      </p:pic>
      <p:pic>
        <p:nvPicPr>
          <p:cNvPr id="222" name="Image 221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9" y="4381499"/>
            <a:ext cx="721943" cy="469263"/>
          </a:xfrm>
          <a:prstGeom prst="rect">
            <a:avLst/>
          </a:prstGeom>
        </p:spPr>
      </p:pic>
      <p:pic>
        <p:nvPicPr>
          <p:cNvPr id="223" name="Image 222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9" y="4381499"/>
            <a:ext cx="721943" cy="469263"/>
          </a:xfrm>
          <a:prstGeom prst="rect">
            <a:avLst/>
          </a:prstGeom>
        </p:spPr>
      </p:pic>
      <p:pic>
        <p:nvPicPr>
          <p:cNvPr id="224" name="Image 223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99" y="4381499"/>
            <a:ext cx="721943" cy="469263"/>
          </a:xfrm>
          <a:prstGeom prst="rect">
            <a:avLst/>
          </a:prstGeom>
        </p:spPr>
      </p:pic>
      <p:grpSp>
        <p:nvGrpSpPr>
          <p:cNvPr id="225" name="Grouper 224"/>
          <p:cNvGrpSpPr/>
          <p:nvPr/>
        </p:nvGrpSpPr>
        <p:grpSpPr>
          <a:xfrm>
            <a:off x="2006600" y="4902200"/>
            <a:ext cx="698500" cy="647700"/>
            <a:chOff x="863600" y="1598926"/>
            <a:chExt cx="1828800" cy="1804674"/>
          </a:xfrm>
        </p:grpSpPr>
        <p:pic>
          <p:nvPicPr>
            <p:cNvPr id="226" name="Image 225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27" name="Rectangle 226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9" name="Image 22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575299"/>
            <a:ext cx="721943" cy="469263"/>
          </a:xfrm>
          <a:prstGeom prst="rect">
            <a:avLst/>
          </a:prstGeom>
        </p:spPr>
      </p:pic>
      <p:pic>
        <p:nvPicPr>
          <p:cNvPr id="230" name="Image 229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9" y="5575299"/>
            <a:ext cx="721943" cy="469263"/>
          </a:xfrm>
          <a:prstGeom prst="rect">
            <a:avLst/>
          </a:prstGeom>
        </p:spPr>
      </p:pic>
      <p:pic>
        <p:nvPicPr>
          <p:cNvPr id="231" name="Image 230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5575299"/>
            <a:ext cx="721943" cy="469263"/>
          </a:xfrm>
          <a:prstGeom prst="rect">
            <a:avLst/>
          </a:prstGeom>
        </p:spPr>
      </p:pic>
      <p:pic>
        <p:nvPicPr>
          <p:cNvPr id="232" name="Image 231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2" y="5566041"/>
            <a:ext cx="735052" cy="517259"/>
          </a:xfrm>
          <a:prstGeom prst="rect">
            <a:avLst/>
          </a:prstGeom>
        </p:spPr>
      </p:pic>
      <p:grpSp>
        <p:nvGrpSpPr>
          <p:cNvPr id="233" name="Grouper 232"/>
          <p:cNvGrpSpPr/>
          <p:nvPr/>
        </p:nvGrpSpPr>
        <p:grpSpPr>
          <a:xfrm>
            <a:off x="1244600" y="6070600"/>
            <a:ext cx="698500" cy="647700"/>
            <a:chOff x="863600" y="1598926"/>
            <a:chExt cx="1828800" cy="1804674"/>
          </a:xfrm>
        </p:grpSpPr>
        <p:pic>
          <p:nvPicPr>
            <p:cNvPr id="234" name="Image 233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35" name="Rectangle 234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er 236"/>
          <p:cNvGrpSpPr/>
          <p:nvPr/>
        </p:nvGrpSpPr>
        <p:grpSpPr>
          <a:xfrm>
            <a:off x="2743200" y="3136900"/>
            <a:ext cx="698500" cy="647700"/>
            <a:chOff x="863600" y="1598926"/>
            <a:chExt cx="1828800" cy="1804674"/>
          </a:xfrm>
        </p:grpSpPr>
        <p:pic>
          <p:nvPicPr>
            <p:cNvPr id="238" name="Image 237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39" name="Rectangle 238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1" name="Image 240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2" y="2594241"/>
            <a:ext cx="735052" cy="517259"/>
          </a:xfrm>
          <a:prstGeom prst="rect">
            <a:avLst/>
          </a:prstGeom>
        </p:spPr>
      </p:pic>
      <p:pic>
        <p:nvPicPr>
          <p:cNvPr id="242" name="Image 241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809702"/>
            <a:ext cx="711200" cy="459678"/>
          </a:xfrm>
          <a:prstGeom prst="rect">
            <a:avLst/>
          </a:prstGeom>
        </p:spPr>
      </p:pic>
      <p:pic>
        <p:nvPicPr>
          <p:cNvPr id="252" name="Image 251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800099"/>
            <a:ext cx="721943" cy="469263"/>
          </a:xfrm>
          <a:prstGeom prst="rect">
            <a:avLst/>
          </a:prstGeom>
        </p:spPr>
      </p:pic>
      <p:pic>
        <p:nvPicPr>
          <p:cNvPr id="253" name="Image 252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9" y="800099"/>
            <a:ext cx="721943" cy="469263"/>
          </a:xfrm>
          <a:prstGeom prst="rect">
            <a:avLst/>
          </a:prstGeom>
        </p:spPr>
      </p:pic>
      <p:pic>
        <p:nvPicPr>
          <p:cNvPr id="254" name="Image 253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99" y="800099"/>
            <a:ext cx="721943" cy="469263"/>
          </a:xfrm>
          <a:prstGeom prst="rect">
            <a:avLst/>
          </a:prstGeom>
        </p:spPr>
      </p:pic>
      <p:pic>
        <p:nvPicPr>
          <p:cNvPr id="255" name="Image 254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1324241"/>
            <a:ext cx="735052" cy="517259"/>
          </a:xfrm>
          <a:prstGeom prst="rect">
            <a:avLst/>
          </a:prstGeom>
        </p:spPr>
      </p:pic>
      <p:grpSp>
        <p:nvGrpSpPr>
          <p:cNvPr id="256" name="Grouper 255"/>
          <p:cNvGrpSpPr/>
          <p:nvPr/>
        </p:nvGrpSpPr>
        <p:grpSpPr>
          <a:xfrm>
            <a:off x="6248400" y="1257300"/>
            <a:ext cx="698500" cy="647700"/>
            <a:chOff x="863600" y="1598926"/>
            <a:chExt cx="1828800" cy="1804674"/>
          </a:xfrm>
        </p:grpSpPr>
        <p:pic>
          <p:nvPicPr>
            <p:cNvPr id="257" name="Image 256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63" name="Rectangle 262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5" name="Image 26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968499"/>
            <a:ext cx="721943" cy="469263"/>
          </a:xfrm>
          <a:prstGeom prst="rect">
            <a:avLst/>
          </a:prstGeom>
        </p:spPr>
      </p:pic>
      <p:pic>
        <p:nvPicPr>
          <p:cNvPr id="266" name="Image 26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1968499"/>
            <a:ext cx="721943" cy="469263"/>
          </a:xfrm>
          <a:prstGeom prst="rect">
            <a:avLst/>
          </a:prstGeom>
        </p:spPr>
      </p:pic>
      <p:pic>
        <p:nvPicPr>
          <p:cNvPr id="267" name="Image 266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2" y="1959241"/>
            <a:ext cx="735052" cy="517259"/>
          </a:xfrm>
          <a:prstGeom prst="rect">
            <a:avLst/>
          </a:prstGeom>
        </p:spPr>
      </p:pic>
      <p:pic>
        <p:nvPicPr>
          <p:cNvPr id="268" name="Image 26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99" y="1968499"/>
            <a:ext cx="721943" cy="469263"/>
          </a:xfrm>
          <a:prstGeom prst="rect">
            <a:avLst/>
          </a:prstGeom>
        </p:spPr>
      </p:pic>
      <p:pic>
        <p:nvPicPr>
          <p:cNvPr id="278" name="Image 277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2543441"/>
            <a:ext cx="735052" cy="517259"/>
          </a:xfrm>
          <a:prstGeom prst="rect">
            <a:avLst/>
          </a:prstGeom>
        </p:spPr>
      </p:pic>
      <p:grpSp>
        <p:nvGrpSpPr>
          <p:cNvPr id="279" name="Grouper 278"/>
          <p:cNvGrpSpPr/>
          <p:nvPr/>
        </p:nvGrpSpPr>
        <p:grpSpPr>
          <a:xfrm>
            <a:off x="6235700" y="2514600"/>
            <a:ext cx="698500" cy="647700"/>
            <a:chOff x="863600" y="1598926"/>
            <a:chExt cx="1828800" cy="1804674"/>
          </a:xfrm>
        </p:grpSpPr>
        <p:pic>
          <p:nvPicPr>
            <p:cNvPr id="280" name="Image 279" descr="Screen Shot 2014-10-01 at 21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1598926"/>
              <a:ext cx="1811868" cy="1766572"/>
            </a:xfrm>
            <a:prstGeom prst="rect">
              <a:avLst/>
            </a:prstGeom>
            <a:effectLst/>
          </p:spPr>
        </p:pic>
        <p:sp>
          <p:nvSpPr>
            <p:cNvPr id="281" name="Rectangle 280"/>
            <p:cNvSpPr/>
            <p:nvPr/>
          </p:nvSpPr>
          <p:spPr>
            <a:xfrm>
              <a:off x="2201333" y="2895600"/>
              <a:ext cx="491067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117599" y="3318933"/>
              <a:ext cx="1371601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3" name="Image 282" descr="Screen Shot 2014-10-01 at 21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3127641"/>
            <a:ext cx="735052" cy="517259"/>
          </a:xfrm>
          <a:prstGeom prst="rect">
            <a:avLst/>
          </a:prstGeom>
        </p:spPr>
      </p:pic>
      <p:pic>
        <p:nvPicPr>
          <p:cNvPr id="285" name="Image 284" descr="Screen Shot 2014-10-01 at 21.36.2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3714531"/>
            <a:ext cx="660401" cy="569596"/>
          </a:xfrm>
          <a:prstGeom prst="rect">
            <a:avLst/>
          </a:prstGeom>
        </p:spPr>
      </p:pic>
      <p:pic>
        <p:nvPicPr>
          <p:cNvPr id="286" name="Image 285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3756102"/>
            <a:ext cx="711200" cy="459678"/>
          </a:xfrm>
          <a:prstGeom prst="rect">
            <a:avLst/>
          </a:prstGeom>
        </p:spPr>
      </p:pic>
      <p:pic>
        <p:nvPicPr>
          <p:cNvPr id="287" name="Image 286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4378402"/>
            <a:ext cx="711200" cy="459678"/>
          </a:xfrm>
          <a:prstGeom prst="rect">
            <a:avLst/>
          </a:prstGeom>
        </p:spPr>
      </p:pic>
      <p:pic>
        <p:nvPicPr>
          <p:cNvPr id="288" name="Image 28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4368799"/>
            <a:ext cx="721943" cy="469263"/>
          </a:xfrm>
          <a:prstGeom prst="rect">
            <a:avLst/>
          </a:prstGeom>
        </p:spPr>
      </p:pic>
      <p:pic>
        <p:nvPicPr>
          <p:cNvPr id="289" name="Image 288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99" y="4368799"/>
            <a:ext cx="721943" cy="469263"/>
          </a:xfrm>
          <a:prstGeom prst="rect">
            <a:avLst/>
          </a:prstGeom>
        </p:spPr>
      </p:pic>
      <p:pic>
        <p:nvPicPr>
          <p:cNvPr id="290" name="Image 289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9" y="4965699"/>
            <a:ext cx="721943" cy="469263"/>
          </a:xfrm>
          <a:prstGeom prst="rect">
            <a:avLst/>
          </a:prstGeom>
        </p:spPr>
      </p:pic>
      <p:pic>
        <p:nvPicPr>
          <p:cNvPr id="294" name="Image 293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4965699"/>
            <a:ext cx="721943" cy="469263"/>
          </a:xfrm>
          <a:prstGeom prst="rect">
            <a:avLst/>
          </a:prstGeom>
        </p:spPr>
      </p:pic>
      <p:pic>
        <p:nvPicPr>
          <p:cNvPr id="295" name="Image 294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99" y="4965699"/>
            <a:ext cx="721943" cy="469263"/>
          </a:xfrm>
          <a:prstGeom prst="rect">
            <a:avLst/>
          </a:prstGeom>
        </p:spPr>
      </p:pic>
      <p:pic>
        <p:nvPicPr>
          <p:cNvPr id="296" name="Image 295" descr="Screen Shot 2014-10-01 at 21.3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72202"/>
            <a:ext cx="711200" cy="459678"/>
          </a:xfrm>
          <a:prstGeom prst="rect">
            <a:avLst/>
          </a:prstGeom>
        </p:spPr>
      </p:pic>
      <p:pic>
        <p:nvPicPr>
          <p:cNvPr id="306" name="Image 305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5549899"/>
            <a:ext cx="721943" cy="469263"/>
          </a:xfrm>
          <a:prstGeom prst="rect">
            <a:avLst/>
          </a:prstGeom>
        </p:spPr>
      </p:pic>
      <p:pic>
        <p:nvPicPr>
          <p:cNvPr id="307" name="Image 306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99" y="6146799"/>
            <a:ext cx="721943" cy="469263"/>
          </a:xfrm>
          <a:prstGeom prst="rect">
            <a:avLst/>
          </a:prstGeom>
        </p:spPr>
      </p:pic>
      <p:sp>
        <p:nvSpPr>
          <p:cNvPr id="308" name="ZoneTexte 307"/>
          <p:cNvSpPr txBox="1"/>
          <p:nvPr/>
        </p:nvSpPr>
        <p:spPr>
          <a:xfrm rot="16200000">
            <a:off x="-1228768" y="4496353"/>
            <a:ext cx="32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pressures</a:t>
            </a:r>
          </a:p>
        </p:txBody>
      </p:sp>
      <p:sp>
        <p:nvSpPr>
          <p:cNvPr id="326" name="ZoneTexte 325"/>
          <p:cNvSpPr txBox="1"/>
          <p:nvPr/>
        </p:nvSpPr>
        <p:spPr>
          <a:xfrm rot="16200000">
            <a:off x="3370384" y="1511356"/>
            <a:ext cx="219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Status of biodiversity</a:t>
            </a:r>
          </a:p>
        </p:txBody>
      </p:sp>
      <p:sp>
        <p:nvSpPr>
          <p:cNvPr id="327" name="ZoneTexte 326"/>
          <p:cNvSpPr txBox="1"/>
          <p:nvPr/>
        </p:nvSpPr>
        <p:spPr>
          <a:xfrm rot="16200000">
            <a:off x="3383084" y="3276656"/>
            <a:ext cx="219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Enhance benefits</a:t>
            </a:r>
          </a:p>
        </p:txBody>
      </p:sp>
      <p:sp>
        <p:nvSpPr>
          <p:cNvPr id="328" name="ZoneTexte 327"/>
          <p:cNvSpPr txBox="1"/>
          <p:nvPr/>
        </p:nvSpPr>
        <p:spPr>
          <a:xfrm rot="16200000">
            <a:off x="3205284" y="5384856"/>
            <a:ext cx="2548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Enhance Implementation</a:t>
            </a:r>
          </a:p>
        </p:txBody>
      </p:sp>
      <p:pic>
        <p:nvPicPr>
          <p:cNvPr id="338" name="Image 337" descr="Screen Shot 2014-10-01 at 21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3124199"/>
            <a:ext cx="721943" cy="469263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971600" y="1313934"/>
            <a:ext cx="3518546" cy="602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2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62" y="240941"/>
            <a:ext cx="8626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D</a:t>
            </a:r>
            <a:r>
              <a:rPr lang="en-GB" sz="2800" b="1" dirty="0" smtClean="0">
                <a:solidFill>
                  <a:srgbClr val="000000"/>
                </a:solidFill>
              </a:rPr>
              <a:t>ashboard for Target </a:t>
            </a:r>
            <a:r>
              <a:rPr lang="en-GB" sz="2800" b="1" dirty="0" smtClean="0">
                <a:solidFill>
                  <a:srgbClr val="000000"/>
                </a:solidFill>
              </a:rPr>
              <a:t>2:  Integration of biodiversity 				values</a:t>
            </a:r>
            <a:endParaRPr lang="en-GB" sz="2800" b="1" dirty="0" smtClean="0">
              <a:solidFill>
                <a:srgbClr val="000000"/>
              </a:solidFill>
            </a:endParaRPr>
          </a:p>
          <a:p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832" y="1233668"/>
            <a:ext cx="8318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/>
              <a:t>Assessment has been done by </a:t>
            </a:r>
            <a:r>
              <a:rPr lang="en-GB" sz="2000" i="1" dirty="0" smtClean="0"/>
              <a:t>key elements </a:t>
            </a:r>
            <a:r>
              <a:rPr lang="en-GB" sz="2000" i="1" dirty="0" smtClean="0"/>
              <a:t>of Targets</a:t>
            </a:r>
            <a:endParaRPr lang="en-GB" sz="2000" i="1" dirty="0"/>
          </a:p>
        </p:txBody>
      </p:sp>
      <p:pic>
        <p:nvPicPr>
          <p:cNvPr id="5" name="Image 4" descr="Screen Shot 2014-10-01 at 21.4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4" y="1988840"/>
            <a:ext cx="5852160" cy="228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03500" y="6450568"/>
            <a:ext cx="382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Stars indicate level of confidence</a:t>
            </a:r>
            <a:endParaRPr lang="en-US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5" y="2463800"/>
            <a:ext cx="8819423" cy="38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457271" y="116632"/>
            <a:ext cx="8230886" cy="971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nl-NL" dirty="0" smtClean="0">
                <a:latin typeface="Verdana" pitchFamily="34" charset="0"/>
                <a:ea typeface="ＭＳ Ｐゴシック" pitchFamily="34" charset="-128"/>
              </a:rPr>
              <a:t>The importance </a:t>
            </a:r>
            <a:r>
              <a:rPr lang="en-US" altLang="nl-NL" dirty="0" smtClean="0">
                <a:latin typeface="Verdana" pitchFamily="34" charset="0"/>
                <a:ea typeface="ＭＳ Ｐゴシック" pitchFamily="34" charset="-128"/>
              </a:rPr>
              <a:t>of integration of biodiversity values for other targets is highlighted</a:t>
            </a:r>
            <a:endParaRPr lang="en-US" altLang="nl-NL" dirty="0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368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9" y="3418994"/>
            <a:ext cx="45727" cy="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9" y="3418994"/>
            <a:ext cx="45727" cy="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9" y="3418994"/>
            <a:ext cx="45727" cy="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26" y="999113"/>
            <a:ext cx="5770194" cy="573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6444208" y="6093296"/>
            <a:ext cx="2450161" cy="25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nl-NL" sz="1400" b="0" dirty="0" smtClean="0">
                <a:latin typeface="Verdana" pitchFamily="34" charset="0"/>
                <a:ea typeface="ＭＳ Ｐゴシック" pitchFamily="34" charset="-128"/>
              </a:rPr>
              <a:t>Marques et al., 2014</a:t>
            </a:r>
            <a:endParaRPr lang="en-US" altLang="nl-NL" sz="1400" b="0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0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457271" y="116632"/>
            <a:ext cx="8230886" cy="971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nl-NL" dirty="0" smtClean="0">
                <a:latin typeface="Verdana" pitchFamily="34" charset="0"/>
                <a:ea typeface="ＭＳ Ｐゴシック" pitchFamily="34" charset="-128"/>
              </a:rPr>
              <a:t>The importance </a:t>
            </a:r>
            <a:r>
              <a:rPr lang="en-US" altLang="nl-NL" dirty="0" smtClean="0">
                <a:latin typeface="Verdana" pitchFamily="34" charset="0"/>
                <a:ea typeface="ＭＳ Ｐゴシック" pitchFamily="34" charset="-128"/>
              </a:rPr>
              <a:t>of integration biodiversity values for other targets (T2)</a:t>
            </a:r>
            <a:endParaRPr lang="en-US" altLang="nl-NL" dirty="0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368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9" y="3418994"/>
            <a:ext cx="45727" cy="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9" y="3418994"/>
            <a:ext cx="45727" cy="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9" y="3418994"/>
            <a:ext cx="45727" cy="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26" y="999113"/>
            <a:ext cx="5770194" cy="573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7626" y="1539485"/>
            <a:ext cx="5770194" cy="37734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314" tIns="41157" rIns="82314" bIns="41157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6444208" y="6093296"/>
            <a:ext cx="2450161" cy="25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nl-NL" sz="1400" b="0" dirty="0" smtClean="0">
                <a:latin typeface="Verdana" pitchFamily="34" charset="0"/>
                <a:ea typeface="ＭＳ Ｐゴシック" pitchFamily="34" charset="-128"/>
              </a:rPr>
              <a:t>Marques et al., 2014</a:t>
            </a:r>
            <a:endParaRPr lang="en-US" altLang="nl-NL" sz="1400" b="0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5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6690</TotalTime>
  <Words>616</Words>
  <Application>Microsoft Office PowerPoint</Application>
  <PresentationFormat>Diavoorstelling (4:3)</PresentationFormat>
  <Paragraphs>152</Paragraphs>
  <Slides>19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Insights from the Fourth Global Biodiversity Outlook for  monitoring, accounting and valuing biodiversity and ecosystem services and link to Dutch examples </vt:lpstr>
      <vt:lpstr>Outline</vt:lpstr>
      <vt:lpstr>PowerPoint-presentatie</vt:lpstr>
      <vt:lpstr>PowerPoint-presentatie</vt:lpstr>
      <vt:lpstr>Overview of the “Dashboard” for the Aichi Targets</vt:lpstr>
      <vt:lpstr>Overview of the “Dashboard” for the Aichi Targets</vt:lpstr>
      <vt:lpstr>PowerPoint-presentatie</vt:lpstr>
      <vt:lpstr>PowerPoint-presentatie</vt:lpstr>
      <vt:lpstr>PowerPoint-presentatie</vt:lpstr>
      <vt:lpstr>The Netherlands: map, value, use</vt:lpstr>
      <vt:lpstr>Three ongoing activities</vt:lpstr>
      <vt:lpstr>Map: Digital Atlas Natural Capital NL</vt:lpstr>
      <vt:lpstr>Value: Ecosystem accounting – Limburg province</vt:lpstr>
      <vt:lpstr>Spatial biophysical accounting for multiple ecosystem services (Remme et al., 2014)</vt:lpstr>
      <vt:lpstr>Sectors struggle to include biodiversity concerns in their daily operations</vt:lpstr>
      <vt:lpstr>Use: natural capital in decision-making </vt:lpstr>
      <vt:lpstr>  Studying how the economic value of nature can be included in decisions of business, societal organisations and governments   By interfering in four existing policy domains: </vt:lpstr>
      <vt:lpstr>Developing directions for action, with focus on…</vt:lpstr>
      <vt:lpstr>PowerPoint-presentatie</vt:lpstr>
    </vt:vector>
  </TitlesOfParts>
  <Company>PBL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Kok, Marcel</dc:creator>
  <cp:lastModifiedBy>Kok, Marcel</cp:lastModifiedBy>
  <cp:revision>24</cp:revision>
  <dcterms:created xsi:type="dcterms:W3CDTF">2014-10-11T09:11:50Z</dcterms:created>
  <dcterms:modified xsi:type="dcterms:W3CDTF">2014-10-16T00:42:43Z</dcterms:modified>
</cp:coreProperties>
</file>