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76" r:id="rId2"/>
  </p:sldMasterIdLst>
  <p:notesMasterIdLst>
    <p:notesMasterId r:id="rId11"/>
  </p:notesMasterIdLst>
  <p:handoutMasterIdLst>
    <p:handoutMasterId r:id="rId12"/>
  </p:handoutMasterIdLst>
  <p:sldIdLst>
    <p:sldId id="366" r:id="rId3"/>
    <p:sldId id="353" r:id="rId4"/>
    <p:sldId id="367" r:id="rId5"/>
    <p:sldId id="341" r:id="rId6"/>
    <p:sldId id="354" r:id="rId7"/>
    <p:sldId id="364" r:id="rId8"/>
    <p:sldId id="361" r:id="rId9"/>
    <p:sldId id="362" r:id="rId10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4D4D4D"/>
    <a:srgbClr val="786455"/>
    <a:srgbClr val="004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75311" autoAdjust="0"/>
  </p:normalViewPr>
  <p:slideViewPr>
    <p:cSldViewPr>
      <p:cViewPr varScale="1">
        <p:scale>
          <a:sx n="55" d="100"/>
          <a:sy n="55" d="100"/>
        </p:scale>
        <p:origin x="-11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1500" y="282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629" cy="49593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395" y="0"/>
            <a:ext cx="2949629" cy="49593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pPr>
              <a:defRPr/>
            </a:pPr>
            <a:fld id="{C86DDF71-2905-441B-8E34-C164806EC1B3}" type="datetimeFigureOut">
              <a:rPr lang="en-US"/>
              <a:pPr>
                <a:defRPr/>
              </a:pPr>
              <a:t>15-Oct-2014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6578"/>
            <a:ext cx="2949629" cy="49593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395" y="9446578"/>
            <a:ext cx="2949629" cy="49593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pPr>
              <a:defRPr/>
            </a:pPr>
            <a:fld id="{E58E4E08-57E6-4FEA-A376-47D571272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17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629" cy="495933"/>
          </a:xfrm>
          <a:prstGeom prst="rect">
            <a:avLst/>
          </a:prstGeom>
        </p:spPr>
        <p:txBody>
          <a:bodyPr vert="horz" wrap="square" lIns="93088" tIns="46544" rIns="93088" bIns="4654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395" y="0"/>
            <a:ext cx="2949629" cy="495933"/>
          </a:xfrm>
          <a:prstGeom prst="rect">
            <a:avLst/>
          </a:prstGeom>
        </p:spPr>
        <p:txBody>
          <a:bodyPr vert="horz" wrap="square" lIns="93088" tIns="46544" rIns="93088" bIns="465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035688D-68DC-4A10-A45E-60822F939E98}" type="datetimeFigureOut">
              <a:rPr lang="en-GB"/>
              <a:pPr>
                <a:defRPr/>
              </a:pPr>
              <a:t>15/10/2014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7713"/>
            <a:ext cx="4973637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88" tIns="46544" rIns="93088" bIns="46544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4084"/>
            <a:ext cx="5444490" cy="4472938"/>
          </a:xfrm>
          <a:prstGeom prst="rect">
            <a:avLst/>
          </a:prstGeom>
        </p:spPr>
        <p:txBody>
          <a:bodyPr vert="horz" wrap="square" lIns="93088" tIns="46544" rIns="93088" bIns="4654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6578"/>
            <a:ext cx="2949629" cy="495933"/>
          </a:xfrm>
          <a:prstGeom prst="rect">
            <a:avLst/>
          </a:prstGeom>
        </p:spPr>
        <p:txBody>
          <a:bodyPr vert="horz" wrap="square" lIns="93088" tIns="46544" rIns="93088" bIns="4654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395" y="9446578"/>
            <a:ext cx="2949629" cy="495933"/>
          </a:xfrm>
          <a:prstGeom prst="rect">
            <a:avLst/>
          </a:prstGeom>
        </p:spPr>
        <p:txBody>
          <a:bodyPr vert="horz" wrap="square" lIns="93088" tIns="46544" rIns="93088" bIns="465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D77E2D8-E3A5-409E-8DC7-27655D22E3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641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3E3AA-596D-4B5D-9F35-2731324A317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526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1227"/>
              </a:spcAft>
            </a:pPr>
            <a:r>
              <a:rPr lang="en-US" baseline="0" dirty="0" smtClean="0"/>
              <a:t>Note these are not really innovative financial mechanisms – they have been used for a number of years all over the world, in numerous countries. </a:t>
            </a:r>
            <a:r>
              <a:rPr lang="en-US" u="sng" baseline="0" dirty="0" smtClean="0"/>
              <a:t>Every</a:t>
            </a:r>
            <a:r>
              <a:rPr lang="en-US" baseline="0" dirty="0" smtClean="0"/>
              <a:t> single country in the world has used at least one of these, if not 2-3 of these already. Often in different ways, and motivated for different reasons… </a:t>
            </a:r>
            <a:endParaRPr lang="en-US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77E2D8-E3A5-409E-8DC7-27655D22E3A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170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released a publication last year</a:t>
            </a:r>
            <a:r>
              <a:rPr lang="en-GB" baseline="0" dirty="0" smtClean="0"/>
              <a:t> called Scaling Up Finance Mechanisms for Biodiversity. </a:t>
            </a:r>
            <a:r>
              <a:rPr lang="en-GB" dirty="0" smtClean="0"/>
              <a:t>Across</a:t>
            </a:r>
            <a:r>
              <a:rPr lang="en-GB" baseline="0" dirty="0" smtClean="0"/>
              <a:t> these 6 mechanisms, the objective was to examine the following… </a:t>
            </a:r>
          </a:p>
          <a:p>
            <a:r>
              <a:rPr lang="en-GB" baseline="0" dirty="0" smtClean="0"/>
              <a:t>Work draws on</a:t>
            </a:r>
            <a:r>
              <a:rPr lang="en-GB" dirty="0" smtClean="0"/>
              <a:t> more</a:t>
            </a:r>
            <a:r>
              <a:rPr lang="en-GB" baseline="0" dirty="0" smtClean="0"/>
              <a:t> than 40</a:t>
            </a:r>
            <a:r>
              <a:rPr lang="en-GB" dirty="0" smtClean="0"/>
              <a:t> case</a:t>
            </a:r>
            <a:r>
              <a:rPr lang="en-GB" baseline="0" dirty="0" smtClean="0"/>
              <a:t> studies worldwide – to identify the types of opportunities, challenges encountered, and how they can be addressed.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  <a:p>
            <a:endParaRPr lang="en-GB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77E2D8-E3A5-409E-8DC7-27655D22E3A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/>
              <a:t>Green = economic instruments (EFR, PES and BO),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/>
              <a:t>Purple = information instruments </a:t>
            </a:r>
            <a:r>
              <a:rPr lang="en-GB" b="0" baseline="0" dirty="0" smtClean="0"/>
              <a:t>(MGP</a:t>
            </a:r>
            <a:r>
              <a:rPr lang="en-GB" b="0" baseline="0" dirty="0" smtClean="0"/>
              <a:t>)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/>
              <a:t>Blue = mixed bag -  depends on how the </a:t>
            </a:r>
            <a:r>
              <a:rPr lang="en-GB" b="0" baseline="0" dirty="0" smtClean="0"/>
              <a:t>finance </a:t>
            </a:r>
            <a:r>
              <a:rPr lang="en-GB" b="0" baseline="0" dirty="0" smtClean="0"/>
              <a:t>is </a:t>
            </a:r>
            <a:r>
              <a:rPr lang="en-GB" b="0" baseline="0" dirty="0" smtClean="0"/>
              <a:t>directed</a:t>
            </a:r>
            <a:endParaRPr lang="en-GB" b="0" dirty="0" smtClean="0"/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77E2D8-E3A5-409E-8DC7-27655D22E3A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sz="1200" dirty="0" smtClean="0"/>
              <a:t>Looking at the second question: How much finance have these mobilised?</a:t>
            </a:r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r>
              <a:rPr lang="en-GB" sz="1200" dirty="0" smtClean="0"/>
              <a:t>Markets </a:t>
            </a:r>
            <a:r>
              <a:rPr lang="en-GB" sz="1200" dirty="0"/>
              <a:t>for Green Products:  </a:t>
            </a:r>
            <a:r>
              <a:rPr lang="en-GB" sz="1200" dirty="0" smtClean="0"/>
              <a:t>e.g.,</a:t>
            </a:r>
            <a:r>
              <a:rPr lang="en-GB" sz="1200" baseline="0" dirty="0" smtClean="0"/>
              <a:t> </a:t>
            </a:r>
            <a:r>
              <a:rPr lang="en-GB" sz="1200" dirty="0" smtClean="0"/>
              <a:t>organic </a:t>
            </a:r>
            <a:r>
              <a:rPr lang="en-GB" sz="1200" dirty="0"/>
              <a:t>food, sustainable fisheries and timber; 8% of wild caught seafood is Marine Stewardship Council </a:t>
            </a:r>
            <a:r>
              <a:rPr lang="en-GB" sz="1200" dirty="0" smtClean="0"/>
              <a:t>certified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77E2D8-E3A5-409E-8DC7-27655D22E3A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142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77E2D8-E3A5-409E-8DC7-27655D22E3A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637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77E2D8-E3A5-409E-8DC7-27655D22E3A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PT_fondcouv_32couleur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OECD_TEXT_10cm.png"/>
          <p:cNvPicPr>
            <a:picLocks noChangeAspect="1"/>
          </p:cNvPicPr>
          <p:nvPr userDrawn="1"/>
        </p:nvPicPr>
        <p:blipFill>
          <a:blip r:embed="rId3" cstate="print"/>
          <a:srcRect l="14055" t="14999" r="13326" b="21240"/>
          <a:stretch>
            <a:fillRect/>
          </a:stretch>
        </p:blipFill>
        <p:spPr bwMode="auto">
          <a:xfrm>
            <a:off x="195263" y="33338"/>
            <a:ext cx="21113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8645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004B7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864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Name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864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06163-6B5E-4F84-AC64-F5077A0FFE67}" type="datetime1">
              <a:rPr lang="en-GB"/>
              <a:pPr>
                <a:defRPr/>
              </a:pPr>
              <a:t>15/10/2014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9046A-0AF7-474C-B383-0D9AEC81939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7C9E4-B846-4319-93B5-085D870FEB30}" type="datetime1">
              <a:rPr lang="en-GB"/>
              <a:pPr>
                <a:defRPr/>
              </a:pPr>
              <a:t>15/10/2014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180DB-26CE-48ED-B88A-22CDA09C0A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9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01200"/>
            <a:ext cx="1742400" cy="685680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fr-FR" dirty="0" smtClean="0"/>
              <a:t>CLIQUEZ POUR MODIFIER LE TITRE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Cliquez pour modifier les sous-titres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B310C9EA-8C57-4DB0-9189-E7E92F8CA2C0}" type="datetime1">
              <a:rPr lang="en-GB" smtClean="0"/>
              <a:pPr>
                <a:defRPr/>
              </a:pPr>
              <a:t>15/10/2014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B310C9EA-8C57-4DB0-9189-E7E92F8CA2C0}" type="datetime1">
              <a:rPr lang="en-GB" smtClean="0"/>
              <a:pPr>
                <a:defRPr/>
              </a:pPr>
              <a:t>15/10/2014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1CB928BE-ACAE-494A-BDFF-783D909A388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682992"/>
            <a:ext cx="6624000" cy="1531616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</a:t>
            </a:r>
            <a:br>
              <a:rPr lang="fr-FR" dirty="0" smtClean="0"/>
            </a:br>
            <a:r>
              <a:rPr lang="fr-FR" dirty="0" smtClean="0"/>
              <a:t>le titre de l'en-tête de section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B310C9EA-8C57-4DB0-9189-E7E92F8CA2C0}" type="datetime1">
              <a:rPr lang="en-GB" smtClean="0"/>
              <a:pPr>
                <a:defRPr/>
              </a:pPr>
              <a:t>15/10/2014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pPr>
              <a:defRPr/>
            </a:pPr>
            <a:fld id="{1CB928BE-ACAE-494A-BDFF-783D909A388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F1EEBB-B59B-4B91-BB5B-62EA13743D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Name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4E6AC-5603-40C0-B1B2-F86364379F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A32EC-7267-4576-A075-C1028F820D7C}" type="datetime1">
              <a:rPr lang="en-GB"/>
              <a:pPr>
                <a:defRPr/>
              </a:pPr>
              <a:t>15/10/2014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2B3DB-B186-43E8-8B19-7D2605230C0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58A56-CABD-4111-9412-C240CEC43F5D}" type="datetime1">
              <a:rPr lang="en-GB"/>
              <a:pPr>
                <a:defRPr/>
              </a:pPr>
              <a:t>15/10/2014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4E360-21F7-4499-B3D6-7C66849246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FD399-27D6-4FD7-9494-4D866243FDDE}" type="datetime1">
              <a:rPr lang="en-GB"/>
              <a:pPr>
                <a:defRPr/>
              </a:pPr>
              <a:t>15/10/2014</a:t>
            </a:fld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ABC2A-5F05-4DE4-BE64-9EE490A4FF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8D320-AACC-4C1D-94FD-A7A5E8584364}" type="datetime1">
              <a:rPr lang="en-GB"/>
              <a:pPr>
                <a:defRPr/>
              </a:pPr>
              <a:t>15/10/2014</a:t>
            </a:fld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ED4B1-B567-4CE7-BC5B-E43A5FFF3B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F5E5-D5B8-4A09-B82F-3CF46B0DF4B4}" type="datetime1">
              <a:rPr lang="en-GB"/>
              <a:pPr>
                <a:defRPr/>
              </a:pPr>
              <a:t>15/10/2014</a:t>
            </a:fld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7BE34-AC09-4F8A-826B-19CEF1AA475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D6355-6000-4620-8861-DC3300626AD0}" type="datetime1">
              <a:rPr lang="en-GB"/>
              <a:pPr>
                <a:defRPr/>
              </a:pPr>
              <a:t>15/10/2014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F7A8-6A05-499F-B0C7-3AD037F86E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8645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F8465-3D21-4ACE-9CF3-5FB9FDB8DCAC}" type="datetime1">
              <a:rPr lang="en-GB"/>
              <a:pPr>
                <a:defRPr/>
              </a:pPr>
              <a:t>15/10/2014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9439C-71A0-48FB-A221-B1A103F4CB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PT_fondslide_32couleurs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746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86455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B310C9EA-8C57-4DB0-9189-E7E92F8CA2C0}" type="datetime1">
              <a:rPr lang="en-GB"/>
              <a:pPr>
                <a:defRPr/>
              </a:pPr>
              <a:t>15/10/2014</a:t>
            </a:fld>
            <a:endParaRPr lang="en-GB" dirty="0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86455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86455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1CB928BE-ACAE-494A-BDFF-783D909A38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3080" name="Picture 9" descr="OECD_10cm.png"/>
          <p:cNvPicPr>
            <a:picLocks noChangeAspect="1"/>
          </p:cNvPicPr>
          <p:nvPr/>
        </p:nvPicPr>
        <p:blipFill>
          <a:blip r:embed="rId14" cstate="print"/>
          <a:srcRect l="15881" t="24612" r="15881" b="24612"/>
          <a:stretch>
            <a:fillRect/>
          </a:stretch>
        </p:blipFill>
        <p:spPr bwMode="auto">
          <a:xfrm>
            <a:off x="468313" y="6165850"/>
            <a:ext cx="1223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8645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86455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86455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86455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86455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  <a:endParaRPr kumimoji="0" lang="en-US" dirty="0" smtClean="0"/>
          </a:p>
          <a:p>
            <a:pPr lvl="1" eaLnBrk="1" latinLnBrk="0" hangingPunct="1"/>
            <a:r>
              <a:rPr kumimoji="0" lang="en-US" dirty="0" err="1" smtClean="0"/>
              <a:t>Deuxième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2" eaLnBrk="1" latinLnBrk="0" hangingPunct="1"/>
            <a:r>
              <a:rPr kumimoji="0" lang="en-US" dirty="0" err="1" smtClean="0"/>
              <a:t>Troisième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3" eaLnBrk="1" latinLnBrk="0" hangingPunct="1"/>
            <a:r>
              <a:rPr kumimoji="0" lang="en-US" dirty="0" err="1" smtClean="0"/>
              <a:t>Quatrième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4" eaLnBrk="1" latinLnBrk="0" hangingPunct="1"/>
            <a:r>
              <a:rPr kumimoji="0" lang="en-US" dirty="0" err="1" smtClean="0"/>
              <a:t>Cinquième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B310C9EA-8C57-4DB0-9189-E7E92F8CA2C0}" type="datetime1">
              <a:rPr lang="en-GB" smtClean="0"/>
              <a:pPr>
                <a:defRPr/>
              </a:pPr>
              <a:t>15/10/2014</a:t>
            </a:fld>
            <a:endParaRPr lang="en-GB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1CB928BE-ACAE-494A-BDFF-783D909A388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env/biodiversit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katia.karousakis@oecd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141985"/>
            <a:ext cx="7704856" cy="1823576"/>
          </a:xfrm>
        </p:spPr>
        <p:txBody>
          <a:bodyPr/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Overview of biodiversity finance mechanisms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653136"/>
            <a:ext cx="8064896" cy="1887696"/>
          </a:xfrm>
        </p:spPr>
        <p:txBody>
          <a:bodyPr/>
          <a:lstStyle/>
          <a:p>
            <a:endParaRPr lang="en-GB" dirty="0" smtClean="0"/>
          </a:p>
          <a:p>
            <a:pPr>
              <a:defRPr/>
            </a:pPr>
            <a:r>
              <a:rPr lang="en-GB" dirty="0" smtClean="0"/>
              <a:t>Katia </a:t>
            </a:r>
            <a:r>
              <a:rPr lang="en-GB" dirty="0" err="1" smtClean="0"/>
              <a:t>Karousakis</a:t>
            </a:r>
            <a:r>
              <a:rPr lang="en-GB" dirty="0" smtClean="0"/>
              <a:t>, OECD Environment Directorate</a:t>
            </a:r>
          </a:p>
          <a:p>
            <a:pPr>
              <a:defRPr/>
            </a:pPr>
            <a:endParaRPr lang="en-GB" dirty="0"/>
          </a:p>
          <a:p>
            <a:r>
              <a:rPr lang="en-US" dirty="0"/>
              <a:t>Transformative Initiatives </a:t>
            </a:r>
          </a:p>
          <a:p>
            <a:r>
              <a:rPr lang="en-US" dirty="0"/>
              <a:t>16 October 2014, Rio </a:t>
            </a:r>
            <a:r>
              <a:rPr lang="en-US" dirty="0" err="1"/>
              <a:t>Pavillion</a:t>
            </a:r>
            <a:r>
              <a:rPr lang="en-US" dirty="0"/>
              <a:t> event @ CBD COP-12</a:t>
            </a:r>
          </a:p>
          <a:p>
            <a:r>
              <a:rPr lang="en-US" dirty="0" err="1"/>
              <a:t>Pyeonchang</a:t>
            </a:r>
            <a:r>
              <a:rPr lang="en-US" dirty="0"/>
              <a:t>, Korea</a:t>
            </a:r>
          </a:p>
          <a:p>
            <a:endParaRPr lang="en-GB" dirty="0" smtClean="0"/>
          </a:p>
        </p:txBody>
      </p:sp>
      <p:sp>
        <p:nvSpPr>
          <p:cNvPr id="5" name="Rounded Rectangle 4" descr="C:\Users\karousakis_k\AppData\Local\Microsoft\Windows\Temporary Internet Files\Content.Outlook\DNM6CWUD\Fotolia_9016603_L TREE.jpg"/>
          <p:cNvSpPr/>
          <p:nvPr/>
        </p:nvSpPr>
        <p:spPr>
          <a:xfrm>
            <a:off x="7327679" y="327185"/>
            <a:ext cx="1566453" cy="1956395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5000" r="-4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134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256584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GB" sz="3000" dirty="0" smtClean="0"/>
              <a:t> </a:t>
            </a:r>
            <a:r>
              <a:rPr lang="en-GB" sz="2800" dirty="0" smtClean="0"/>
              <a:t>CBD has referred </a:t>
            </a:r>
            <a:r>
              <a:rPr lang="en-GB" sz="2800" dirty="0"/>
              <a:t>to six “innovative financial mechanisms”:</a:t>
            </a:r>
          </a:p>
          <a:p>
            <a:pPr marL="803275" indent="-260350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600" dirty="0"/>
              <a:t>Environmental fiscal </a:t>
            </a:r>
            <a:r>
              <a:rPr lang="en-GB" sz="2600" dirty="0" smtClean="0"/>
              <a:t>reform (taxes, fees, charges)</a:t>
            </a:r>
            <a:endParaRPr lang="en-GB" sz="2600" dirty="0"/>
          </a:p>
          <a:p>
            <a:pPr marL="803275" indent="-260350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600" dirty="0"/>
              <a:t>Payments for ecosystem services</a:t>
            </a:r>
          </a:p>
          <a:p>
            <a:pPr marL="803275" indent="-260350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600" dirty="0"/>
              <a:t>Biodiversity offsets</a:t>
            </a:r>
          </a:p>
          <a:p>
            <a:pPr marL="803275" indent="-260350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600" dirty="0"/>
              <a:t>Markets for green products</a:t>
            </a:r>
          </a:p>
          <a:p>
            <a:pPr marL="803275" indent="-260350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600" dirty="0"/>
              <a:t>Biodiversity in climate change </a:t>
            </a:r>
            <a:r>
              <a:rPr lang="en-GB" sz="2600" dirty="0" smtClean="0"/>
              <a:t>funding (e.g. REDD+)</a:t>
            </a:r>
            <a:endParaRPr lang="en-GB" sz="2600" dirty="0"/>
          </a:p>
          <a:p>
            <a:pPr marL="803275" indent="-260350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600" dirty="0"/>
              <a:t>Biodiversity in international development </a:t>
            </a:r>
            <a:r>
              <a:rPr lang="en-GB" sz="2600" dirty="0" smtClean="0"/>
              <a:t>finance </a:t>
            </a:r>
            <a:endParaRPr lang="en-GB" sz="2600" dirty="0" smtClean="0"/>
          </a:p>
          <a:p>
            <a:pPr marL="542925" indent="0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GB" sz="2400" dirty="0"/>
          </a:p>
          <a:p>
            <a:pPr marL="542925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3000" dirty="0" smtClean="0"/>
              <a:t>Other finance sources/instruments for biodiversity include</a:t>
            </a:r>
            <a:r>
              <a:rPr lang="en-US" sz="3000" dirty="0" smtClean="0"/>
              <a:t>:</a:t>
            </a:r>
          </a:p>
          <a:p>
            <a:pPr marL="542925" indent="0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sz="3000" dirty="0" smtClean="0"/>
          </a:p>
          <a:p>
            <a:pPr marL="1000125" indent="-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000" dirty="0" smtClean="0"/>
              <a:t>Regular domestic budget</a:t>
            </a:r>
          </a:p>
          <a:p>
            <a:pPr marL="1000125" indent="-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000" dirty="0" smtClean="0"/>
              <a:t>Green bonds</a:t>
            </a:r>
          </a:p>
          <a:p>
            <a:pPr marL="1000125" indent="-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000" dirty="0" smtClean="0"/>
              <a:t>Endowment funds, </a:t>
            </a:r>
            <a:r>
              <a:rPr lang="en-US" sz="3000" dirty="0" err="1" smtClean="0"/>
              <a:t>etc</a:t>
            </a:r>
            <a:endParaRPr lang="en-US" sz="3000" dirty="0" smtClean="0"/>
          </a:p>
          <a:p>
            <a:pPr marL="1000125" indent="-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000" dirty="0" smtClean="0"/>
              <a:t>Tradable development </a:t>
            </a:r>
            <a:r>
              <a:rPr lang="en-US" sz="3000" dirty="0" smtClean="0"/>
              <a:t>rights</a:t>
            </a:r>
          </a:p>
          <a:p>
            <a:pPr marL="1000125" indent="-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000" dirty="0" smtClean="0"/>
              <a:t>Other…</a:t>
            </a:r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CB928BE-ACAE-494A-BDFF-783D909A3881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finance mechanisms for biodiversity?</a:t>
            </a:r>
            <a:endParaRPr lang="en-US" dirty="0"/>
          </a:p>
        </p:txBody>
      </p:sp>
      <p:sp>
        <p:nvSpPr>
          <p:cNvPr id="3" name="Right Brace 2"/>
          <p:cNvSpPr/>
          <p:nvPr/>
        </p:nvSpPr>
        <p:spPr>
          <a:xfrm>
            <a:off x="5796136" y="4941168"/>
            <a:ext cx="360040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372200" y="523094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 necessarily mutually exclusive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84576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What are these mechanisms, their purpose and applicability?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How much finance have they mobilised and what opportunities are there to scale-up?</a:t>
            </a:r>
          </a:p>
          <a:p>
            <a:r>
              <a:rPr lang="en-GB" dirty="0" smtClean="0"/>
              <a:t>What are the key design and implementation issues </a:t>
            </a:r>
            <a:r>
              <a:rPr lang="en-GB" dirty="0" smtClean="0"/>
              <a:t>of each mechanism to </a:t>
            </a:r>
            <a:r>
              <a:rPr lang="en-GB" dirty="0" smtClean="0"/>
              <a:t>help ensure:</a:t>
            </a:r>
          </a:p>
          <a:p>
            <a:pPr lvl="1"/>
            <a:r>
              <a:rPr lang="en-GB" dirty="0" smtClean="0"/>
              <a:t>environmental effectiveness</a:t>
            </a:r>
            <a:r>
              <a:rPr lang="en-GB" dirty="0"/>
              <a:t>;</a:t>
            </a:r>
            <a:endParaRPr lang="en-GB" dirty="0" smtClean="0"/>
          </a:p>
          <a:p>
            <a:pPr lvl="1"/>
            <a:r>
              <a:rPr lang="en-GB" dirty="0" smtClean="0"/>
              <a:t>cost effectiveness; and </a:t>
            </a:r>
          </a:p>
          <a:p>
            <a:pPr lvl="1"/>
            <a:r>
              <a:rPr lang="en-GB" dirty="0" smtClean="0"/>
              <a:t>distributional equity 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 i.e. </a:t>
            </a:r>
            <a:r>
              <a:rPr lang="en-GB" b="1" u="sng" dirty="0" smtClean="0"/>
              <a:t>environmental</a:t>
            </a:r>
            <a:r>
              <a:rPr lang="en-GB" dirty="0" smtClean="0"/>
              <a:t> and </a:t>
            </a:r>
            <a:r>
              <a:rPr lang="en-GB" b="1" u="sng" dirty="0" smtClean="0"/>
              <a:t>social safeguards</a:t>
            </a:r>
            <a:r>
              <a:rPr lang="en-GB" dirty="0" smtClean="0"/>
              <a:t>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504E6AC-5603-40C0-B1B2-F86364379FB3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/>
          <a:lstStyle/>
          <a:p>
            <a:r>
              <a:rPr lang="en-GB" sz="2400" b="1" dirty="0" smtClean="0">
                <a:solidFill>
                  <a:srgbClr val="92D050"/>
                </a:solidFill>
              </a:rPr>
              <a:t>Scaling-up Finance Mechanisms for Biodiversity </a:t>
            </a:r>
            <a:r>
              <a:rPr lang="en-GB" dirty="0" smtClean="0"/>
              <a:t> </a:t>
            </a:r>
            <a:r>
              <a:rPr lang="en-GB" sz="3600" dirty="0" smtClean="0"/>
              <a:t>Questions examined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355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111862"/>
              </p:ext>
            </p:extLst>
          </p:nvPr>
        </p:nvGraphicFramePr>
        <p:xfrm>
          <a:off x="0" y="764704"/>
          <a:ext cx="9108504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776"/>
                <a:gridCol w="1728192"/>
                <a:gridCol w="1584176"/>
                <a:gridCol w="1728192"/>
                <a:gridCol w="1512168"/>
              </a:tblGrid>
              <a:tr h="841924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Finance mechanism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Scope of finance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Source of finance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Revenue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</a:rPr>
                        <a:t> generation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Beneficiary vs. polluter pays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61800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B050"/>
                          </a:solidFill>
                        </a:rPr>
                        <a:t>Environmental</a:t>
                      </a:r>
                      <a:r>
                        <a:rPr lang="en-GB" sz="1600" b="1" baseline="0" dirty="0" smtClean="0">
                          <a:solidFill>
                            <a:srgbClr val="00B050"/>
                          </a:solidFill>
                        </a:rPr>
                        <a:t> Fiscal Reform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Local </a:t>
                      </a:r>
                    </a:p>
                    <a:p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Private     </a:t>
                      </a:r>
                    </a:p>
                    <a:p>
                      <a:pPr algn="l"/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(&amp;</a:t>
                      </a:r>
                      <a:r>
                        <a:rPr lang="en-GB" baseline="0" dirty="0" smtClean="0">
                          <a:solidFill>
                            <a:srgbClr val="333333"/>
                          </a:solidFill>
                        </a:rPr>
                        <a:t> public)</a:t>
                      </a:r>
                      <a:endParaRPr lang="en-US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Polluter</a:t>
                      </a:r>
                      <a:endParaRPr lang="en-US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  <a:tr h="967379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B050"/>
                          </a:solidFill>
                        </a:rPr>
                        <a:t>Payments</a:t>
                      </a:r>
                      <a:r>
                        <a:rPr lang="en-GB" sz="1600" b="1" baseline="0" dirty="0" smtClean="0">
                          <a:solidFill>
                            <a:srgbClr val="00B050"/>
                          </a:solidFill>
                        </a:rPr>
                        <a:t> for Ecosystem Services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Local</a:t>
                      </a:r>
                    </a:p>
                    <a:p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National</a:t>
                      </a:r>
                    </a:p>
                    <a:p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International</a:t>
                      </a:r>
                      <a:endParaRPr lang="en-US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Private      </a:t>
                      </a:r>
                    </a:p>
                    <a:p>
                      <a:pPr algn="l"/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&amp; public</a:t>
                      </a:r>
                      <a:endParaRPr lang="en-US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Beneficiary</a:t>
                      </a:r>
                      <a:endParaRPr lang="en-US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  <a:tr h="935471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B050"/>
                          </a:solidFill>
                        </a:rPr>
                        <a:t>Biodiversity</a:t>
                      </a:r>
                      <a:r>
                        <a:rPr lang="en-GB" sz="1600" b="1" baseline="0" dirty="0" smtClean="0">
                          <a:solidFill>
                            <a:srgbClr val="00B050"/>
                          </a:solidFill>
                        </a:rPr>
                        <a:t> offsets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Local</a:t>
                      </a:r>
                    </a:p>
                    <a:p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National</a:t>
                      </a:r>
                      <a:endParaRPr lang="en-US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Private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(&amp;</a:t>
                      </a:r>
                      <a:r>
                        <a:rPr lang="en-GB" baseline="0" dirty="0" smtClean="0">
                          <a:solidFill>
                            <a:srgbClr val="333333"/>
                          </a:solidFill>
                        </a:rPr>
                        <a:t> public)</a:t>
                      </a:r>
                      <a:endParaRPr lang="en-US" dirty="0" smtClean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Depends (payments in lieu)</a:t>
                      </a:r>
                      <a:endParaRPr lang="en-US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Polluter</a:t>
                      </a:r>
                      <a:endParaRPr lang="en-US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  <a:tr h="967379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Markets for green products</a:t>
                      </a:r>
                      <a:endParaRPr lang="en-US" sz="16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Local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National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International</a:t>
                      </a:r>
                      <a:endParaRPr lang="en-US" dirty="0" smtClean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Public</a:t>
                      </a:r>
                      <a:endParaRPr lang="en-US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Depends </a:t>
                      </a:r>
                    </a:p>
                    <a:p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(price premiums)</a:t>
                      </a:r>
                      <a:endParaRPr lang="en-US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N/A</a:t>
                      </a:r>
                      <a:endParaRPr lang="en-US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  <a:tr h="967379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2060"/>
                          </a:solidFill>
                        </a:rPr>
                        <a:t>Biodiversity in climate change funding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Local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National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International</a:t>
                      </a:r>
                      <a:endParaRPr lang="en-US" dirty="0" smtClean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Public </a:t>
                      </a:r>
                    </a:p>
                    <a:p>
                      <a:pPr algn="l"/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&amp;</a:t>
                      </a:r>
                      <a:r>
                        <a:rPr lang="en-GB" baseline="0" dirty="0" smtClean="0">
                          <a:solidFill>
                            <a:srgbClr val="333333"/>
                          </a:solidFill>
                        </a:rPr>
                        <a:t> private</a:t>
                      </a:r>
                      <a:endParaRPr lang="en-US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Indirect</a:t>
                      </a:r>
                      <a:endParaRPr lang="en-US" dirty="0" smtClean="0">
                        <a:solidFill>
                          <a:srgbClr val="333333"/>
                        </a:solidFill>
                      </a:endParaRPr>
                    </a:p>
                    <a:p>
                      <a:endParaRPr lang="en-US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Depends</a:t>
                      </a:r>
                      <a:endParaRPr lang="en-US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  <a:tr h="751356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2060"/>
                          </a:solidFill>
                        </a:rPr>
                        <a:t>BD in international</a:t>
                      </a:r>
                      <a:r>
                        <a:rPr lang="en-GB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rgbClr val="002060"/>
                          </a:solidFill>
                        </a:rPr>
                        <a:t>development finance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International</a:t>
                      </a:r>
                      <a:endParaRPr lang="en-US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Public </a:t>
                      </a:r>
                    </a:p>
                    <a:p>
                      <a:pPr algn="l"/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(&amp; private)</a:t>
                      </a:r>
                      <a:endParaRPr lang="en-US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Indirect</a:t>
                      </a:r>
                      <a:endParaRPr lang="en-US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333333"/>
                          </a:solidFill>
                        </a:rPr>
                        <a:t>N/A</a:t>
                      </a:r>
                      <a:endParaRPr lang="en-US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3999" cy="647701"/>
          </a:xfrm>
        </p:spPr>
        <p:txBody>
          <a:bodyPr/>
          <a:lstStyle/>
          <a:p>
            <a:pPr algn="ctr"/>
            <a:r>
              <a:rPr lang="en-GB" dirty="0" smtClean="0"/>
              <a:t>Characteristics/typology of finance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984871"/>
              </p:ext>
            </p:extLst>
          </p:nvPr>
        </p:nvGraphicFramePr>
        <p:xfrm>
          <a:off x="0" y="980727"/>
          <a:ext cx="9144000" cy="6109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/>
                <a:gridCol w="7452320"/>
              </a:tblGrid>
              <a:tr h="607771"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Finance mechanism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Finance</a:t>
                      </a:r>
                      <a:r>
                        <a:rPr lang="en-GB" baseline="0" dirty="0" smtClean="0"/>
                        <a:t> mobilised </a:t>
                      </a:r>
                    </a:p>
                    <a:p>
                      <a:r>
                        <a:rPr lang="en-GB" baseline="0" dirty="0" smtClean="0"/>
                        <a:t>(</a:t>
                      </a:r>
                      <a:r>
                        <a:rPr lang="en-GB" i="1" baseline="0" dirty="0" smtClean="0"/>
                        <a:t>Handle with care </a:t>
                      </a:r>
                      <a:r>
                        <a:rPr lang="en-GB" baseline="0" dirty="0" smtClean="0"/>
                        <a:t>- complete data not available!)</a:t>
                      </a:r>
                      <a:endParaRPr lang="en-GB" dirty="0"/>
                    </a:p>
                  </a:txBody>
                  <a:tcPr/>
                </a:tc>
              </a:tr>
              <a:tr h="1088113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rgbClr val="333333"/>
                          </a:solidFill>
                        </a:rPr>
                        <a:t>EFR</a:t>
                      </a:r>
                      <a:endParaRPr lang="en-US" sz="1600" b="1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Total revenue from </a:t>
                      </a:r>
                      <a:r>
                        <a:rPr lang="en-GB" sz="1800" u="sng" dirty="0" smtClean="0"/>
                        <a:t>environmentally related taxes </a:t>
                      </a:r>
                      <a:r>
                        <a:rPr lang="en-GB" sz="1800" dirty="0" smtClean="0"/>
                        <a:t>in OECD countries in 2010: slightly below USD 700 billion</a:t>
                      </a:r>
                      <a:r>
                        <a:rPr lang="en-GB" sz="1800" baseline="0" dirty="0" smtClean="0"/>
                        <a:t> (i.e. energy, motor, other)</a:t>
                      </a:r>
                      <a:endParaRPr lang="en-GB" sz="1800" dirty="0" smtClean="0"/>
                    </a:p>
                    <a:p>
                      <a:pPr>
                        <a:buNone/>
                      </a:pPr>
                      <a:r>
                        <a:rPr lang="en-GB" sz="1800" u="sng" dirty="0" smtClean="0"/>
                        <a:t>But</a:t>
                      </a:r>
                      <a:r>
                        <a:rPr lang="en-GB" sz="1800" dirty="0" smtClean="0"/>
                        <a:t> taxes on “other” ( i.e. pollution and resources) </a:t>
                      </a:r>
                      <a:r>
                        <a:rPr lang="en-GB" sz="1800" u="sng" dirty="0" smtClean="0"/>
                        <a:t>smal</a:t>
                      </a:r>
                      <a:r>
                        <a:rPr lang="en-GB" sz="1800" dirty="0" smtClean="0"/>
                        <a:t>l fraction of this</a:t>
                      </a:r>
                    </a:p>
                  </a:txBody>
                  <a:tcPr/>
                </a:tc>
              </a:tr>
              <a:tr h="1055660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333333"/>
                          </a:solidFill>
                        </a:rPr>
                        <a:t>Payments</a:t>
                      </a:r>
                      <a:r>
                        <a:rPr lang="en-GB" sz="1600" b="1" baseline="0" dirty="0" smtClean="0">
                          <a:solidFill>
                            <a:srgbClr val="333333"/>
                          </a:solidFill>
                        </a:rPr>
                        <a:t> for Ecosystem Services</a:t>
                      </a:r>
                      <a:endParaRPr lang="en-US" sz="1600" b="1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dirty="0" smtClean="0"/>
                        <a:t>5 national programmes alone channel &gt; USD 6 billion p.a</a:t>
                      </a:r>
                      <a:r>
                        <a:rPr lang="en-GB" sz="1600" dirty="0" smtClean="0"/>
                        <a:t>. (OECD, 2010)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Payments for watershed services &gt; USD 9 billion in 2008 </a:t>
                      </a:r>
                      <a:r>
                        <a:rPr lang="en-GB" sz="1600" dirty="0" smtClean="0"/>
                        <a:t>(Parker and Cranford, 2010)</a:t>
                      </a:r>
                      <a:r>
                        <a:rPr lang="en-GB" sz="1800" dirty="0" smtClean="0"/>
                        <a:t>               …More than 300 PES programmes worldwide</a:t>
                      </a:r>
                      <a:endParaRPr lang="en-GB" dirty="0"/>
                    </a:p>
                  </a:txBody>
                  <a:tcPr/>
                </a:tc>
              </a:tr>
              <a:tr h="675301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333333"/>
                          </a:solidFill>
                        </a:rPr>
                        <a:t>Biodiversity</a:t>
                      </a:r>
                      <a:r>
                        <a:rPr lang="en-GB" sz="1600" b="1" baseline="0" dirty="0" smtClean="0">
                          <a:solidFill>
                            <a:srgbClr val="333333"/>
                          </a:solidFill>
                        </a:rPr>
                        <a:t> offsets</a:t>
                      </a:r>
                      <a:endParaRPr lang="en-US" sz="1600" b="1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USD 2.4-4 billion in 2011 </a:t>
                      </a:r>
                      <a:r>
                        <a:rPr lang="en-GB" sz="1600" dirty="0" smtClean="0"/>
                        <a:t>(Madsen et al, 2011)</a:t>
                      </a:r>
                      <a:r>
                        <a:rPr lang="en-GB" sz="18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~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dirty="0" smtClean="0"/>
                        <a:t>45 programmes worldwide in 2011; more than 50 in</a:t>
                      </a:r>
                      <a:r>
                        <a:rPr lang="en-GB" sz="1800" baseline="0" dirty="0" smtClean="0"/>
                        <a:t> 2013</a:t>
                      </a:r>
                      <a:endParaRPr lang="en-GB" dirty="0"/>
                    </a:p>
                  </a:txBody>
                  <a:tcPr/>
                </a:tc>
              </a:tr>
              <a:tr h="671499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333333"/>
                          </a:solidFill>
                        </a:rPr>
                        <a:t>Markets for green products</a:t>
                      </a:r>
                      <a:endParaRPr lang="en-US" sz="1400" b="1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N/A . </a:t>
                      </a:r>
                      <a:r>
                        <a:rPr lang="en-GB" sz="1800" dirty="0" smtClean="0"/>
                        <a:t>Green commodity markets on the rise</a:t>
                      </a:r>
                      <a:r>
                        <a:rPr lang="en-GB" sz="1800" baseline="0" dirty="0" smtClean="0"/>
                        <a:t> -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i="1" dirty="0" smtClean="0"/>
                        <a:t>some</a:t>
                      </a:r>
                      <a:r>
                        <a:rPr lang="en-GB" sz="1800" dirty="0" smtClean="0"/>
                        <a:t> fetch price premiums</a:t>
                      </a:r>
                      <a:endParaRPr lang="en-GB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333333"/>
                          </a:solidFill>
                        </a:rPr>
                        <a:t>Biodiversity in climate change funding</a:t>
                      </a:r>
                      <a:endParaRPr lang="en-US" sz="1600" b="1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Estimated total climate change finance USD 70-120 billion in 2009-2010 (north to south flows) (Clapp et al, 2011);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Biodiversity related climate finance </a:t>
                      </a:r>
                      <a:r>
                        <a:rPr lang="en-GB" sz="1800" i="1" dirty="0" smtClean="0"/>
                        <a:t>may</a:t>
                      </a:r>
                      <a:r>
                        <a:rPr lang="en-GB" sz="1800" dirty="0" smtClean="0"/>
                        <a:t> approximate USD 8 billion</a:t>
                      </a:r>
                      <a:endParaRPr lang="en-GB" dirty="0"/>
                    </a:p>
                  </a:txBody>
                  <a:tcPr/>
                </a:tc>
              </a:tr>
              <a:tr h="911657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333333"/>
                          </a:solidFill>
                        </a:rPr>
                        <a:t>BD in int’l development finance</a:t>
                      </a:r>
                      <a:endParaRPr lang="en-US" sz="1600" b="1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Biodiversity related ODA (development finance)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estimated  at USD 6.1 billion per year over 2010-2012 (OECD DAC, 2014)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CB928BE-ACAE-494A-BDFF-783D909A3881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884488" cy="743128"/>
          </a:xfrm>
        </p:spPr>
        <p:txBody>
          <a:bodyPr/>
          <a:lstStyle/>
          <a:p>
            <a:r>
              <a:rPr lang="en-GB" dirty="0" smtClean="0"/>
              <a:t>How much finance have they mobilised?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Some examples:</a:t>
            </a:r>
          </a:p>
          <a:p>
            <a:pPr marL="0" indent="0">
              <a:buNone/>
            </a:pPr>
            <a:endParaRPr lang="en-GB" sz="2400" dirty="0" smtClean="0"/>
          </a:p>
          <a:p>
            <a:pPr marL="514350" indent="-514350">
              <a:buAutoNum type="arabicParenR"/>
            </a:pPr>
            <a:r>
              <a:rPr lang="en-GB" sz="2400" dirty="0" smtClean="0"/>
              <a:t>Norway reduced subsidies to fisheries by 80% between 1981 and 1994 (from NOK 1.3b to 200 million) and to NOK 50 million by 2008</a:t>
            </a:r>
          </a:p>
          <a:p>
            <a:pPr marL="514350" indent="-514350">
              <a:buAutoNum type="arabicParenR"/>
            </a:pPr>
            <a:r>
              <a:rPr lang="en-GB" sz="2400" dirty="0" smtClean="0"/>
              <a:t>Ghana eliminated fuel subsidies in 2005</a:t>
            </a:r>
            <a:endParaRPr lang="en-GB" sz="2400" dirty="0" smtClean="0"/>
          </a:p>
          <a:p>
            <a:pPr marL="514350" indent="-514350">
              <a:buAutoNum type="arabicParenR"/>
            </a:pPr>
            <a:r>
              <a:rPr lang="en-GB" sz="2400" dirty="0" smtClean="0"/>
              <a:t>Tasmanian Forest Conservation Fund, Australia</a:t>
            </a:r>
          </a:p>
          <a:p>
            <a:pPr marL="399600" lvl="1" indent="0">
              <a:buNone/>
            </a:pPr>
            <a:r>
              <a:rPr lang="en-GB" sz="2000" dirty="0" smtClean="0"/>
              <a:t>Prioritisation/targeting of payments led to </a:t>
            </a:r>
            <a:r>
              <a:rPr lang="en-GB" sz="2000" dirty="0" smtClean="0"/>
              <a:t>&gt; 50</a:t>
            </a:r>
            <a:r>
              <a:rPr lang="en-GB" sz="2000" dirty="0" smtClean="0"/>
              <a:t>% more cost-effective investments</a:t>
            </a:r>
          </a:p>
          <a:p>
            <a:pPr marL="514350" indent="-514350">
              <a:buAutoNum type="arabicParenR"/>
            </a:pPr>
            <a:r>
              <a:rPr lang="en-GB" sz="2400" dirty="0" smtClean="0"/>
              <a:t>Local PES programme in Conestoga watershed, USA</a:t>
            </a:r>
          </a:p>
          <a:p>
            <a:pPr marL="0" indent="0">
              <a:buNone/>
            </a:pPr>
            <a:r>
              <a:rPr lang="en-GB" sz="2000" dirty="0" smtClean="0"/>
              <a:t>       Differentiated payments led to 7-fold increase in cost-effectiveness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064896" cy="491096"/>
          </a:xfrm>
        </p:spPr>
        <p:txBody>
          <a:bodyPr/>
          <a:lstStyle/>
          <a:p>
            <a:pPr>
              <a:defRPr/>
            </a:pPr>
            <a:r>
              <a:rPr lang="en-GB" sz="1400" dirty="0" smtClean="0"/>
              <a:t>Source: OECD (2010) </a:t>
            </a:r>
            <a:r>
              <a:rPr lang="en-GB" sz="1400" i="1" dirty="0" smtClean="0"/>
              <a:t>Paying for Biodiversity: Enhancing the Cost-Effectiveness of Payments for Ecosystem </a:t>
            </a:r>
            <a:r>
              <a:rPr lang="en-GB" sz="1400" i="1" dirty="0" smtClean="0"/>
              <a:t>Services</a:t>
            </a:r>
            <a:r>
              <a:rPr lang="en-GB" sz="1400" dirty="0"/>
              <a:t>;</a:t>
            </a:r>
            <a:r>
              <a:rPr lang="en-GB" sz="1400" dirty="0" smtClean="0"/>
              <a:t> </a:t>
            </a:r>
            <a:r>
              <a:rPr lang="en-GB" sz="1400" dirty="0" smtClean="0"/>
              <a:t>OECD (2013) </a:t>
            </a:r>
            <a:r>
              <a:rPr lang="en-GB" sz="1400" i="1" dirty="0" smtClean="0"/>
              <a:t>Scaling Up Finance Mechanisms for </a:t>
            </a:r>
            <a:r>
              <a:rPr lang="en-GB" sz="1400" i="1" dirty="0" smtClean="0"/>
              <a:t>Biodiversity; CBD Technical Series # 56</a:t>
            </a:r>
            <a:endParaRPr lang="en-GB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CB928BE-ACAE-494A-BDFF-783D909A3881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80000" y="476672"/>
            <a:ext cx="8064000" cy="864096"/>
          </a:xfrm>
        </p:spPr>
        <p:txBody>
          <a:bodyPr/>
          <a:lstStyle/>
          <a:p>
            <a:pPr marL="0" indent="0"/>
            <a:r>
              <a:rPr lang="en-GB" dirty="0"/>
              <a:t>Need to scale up finance for biodiversity</a:t>
            </a:r>
            <a:br>
              <a:rPr lang="en-GB" dirty="0"/>
            </a:br>
            <a:r>
              <a:rPr lang="en-GB" dirty="0"/>
              <a:t>	… and </a:t>
            </a:r>
            <a:r>
              <a:rPr lang="en-GB" dirty="0">
                <a:solidFill>
                  <a:srgbClr val="00B050"/>
                </a:solidFill>
              </a:rPr>
              <a:t>spend finance more effectively</a:t>
            </a:r>
            <a:br>
              <a:rPr lang="en-GB" dirty="0">
                <a:solidFill>
                  <a:srgbClr val="00B050"/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11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867983"/>
              </p:ext>
            </p:extLst>
          </p:nvPr>
        </p:nvGraphicFramePr>
        <p:xfrm>
          <a:off x="72009" y="1196752"/>
          <a:ext cx="9036495" cy="5660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751"/>
                <a:gridCol w="3526437"/>
                <a:gridCol w="3820307"/>
              </a:tblGrid>
              <a:tr h="576489"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Finance mechanism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Strengths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Challenges</a:t>
                      </a:r>
                      <a:endParaRPr lang="en-GB" dirty="0"/>
                    </a:p>
                  </a:txBody>
                  <a:tcPr/>
                </a:tc>
              </a:tr>
              <a:tr h="861466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333333"/>
                          </a:solidFill>
                        </a:rPr>
                        <a:t>Environmental</a:t>
                      </a:r>
                      <a:r>
                        <a:rPr lang="en-GB" sz="1400" b="1" baseline="0" dirty="0" smtClean="0">
                          <a:solidFill>
                            <a:srgbClr val="333333"/>
                          </a:solidFill>
                        </a:rPr>
                        <a:t> Fiscal Reform</a:t>
                      </a:r>
                      <a:endParaRPr lang="en-US" sz="1400" b="1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B050"/>
                          </a:solidFill>
                        </a:rPr>
                        <a:t>Least-cost</a:t>
                      </a:r>
                      <a:r>
                        <a:rPr lang="en-GB" sz="1600" dirty="0" smtClean="0">
                          <a:solidFill>
                            <a:srgbClr val="333333"/>
                          </a:solidFill>
                        </a:rPr>
                        <a:t>, generates revenue, polluter pays</a:t>
                      </a:r>
                      <a:r>
                        <a:rPr lang="en-GB" sz="1600" baseline="0" dirty="0" smtClean="0">
                          <a:solidFill>
                            <a:srgbClr val="333333"/>
                          </a:solidFill>
                        </a:rPr>
                        <a:t> </a:t>
                      </a:r>
                      <a:r>
                        <a:rPr lang="en-GB" sz="1600" dirty="0" smtClean="0">
                          <a:solidFill>
                            <a:srgbClr val="333333"/>
                          </a:solidFill>
                        </a:rPr>
                        <a:t>(incl. private sector), impact on drivers</a:t>
                      </a:r>
                      <a:r>
                        <a:rPr lang="en-GB" sz="1600" baseline="0" dirty="0" smtClean="0">
                          <a:solidFill>
                            <a:srgbClr val="333333"/>
                          </a:solidFill>
                        </a:rPr>
                        <a:t> of </a:t>
                      </a:r>
                      <a:r>
                        <a:rPr lang="en-GB" sz="1600" baseline="0" dirty="0" smtClean="0">
                          <a:solidFill>
                            <a:srgbClr val="333333"/>
                          </a:solidFill>
                        </a:rPr>
                        <a:t>biodiversity loss</a:t>
                      </a:r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333333"/>
                          </a:solidFill>
                        </a:rPr>
                        <a:t>Political palatability. Enabling conditions</a:t>
                      </a:r>
                      <a:r>
                        <a:rPr lang="en-GB" sz="1600" baseline="0" dirty="0" smtClean="0">
                          <a:solidFill>
                            <a:srgbClr val="333333"/>
                          </a:solidFill>
                        </a:rPr>
                        <a:t> include established tax system capable of  levying, collecting, redistributing revenue</a:t>
                      </a:r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  <a:tr h="861466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333333"/>
                          </a:solidFill>
                        </a:rPr>
                        <a:t>Payments</a:t>
                      </a:r>
                      <a:r>
                        <a:rPr lang="en-GB" sz="1400" b="1" baseline="0" dirty="0" smtClean="0">
                          <a:solidFill>
                            <a:srgbClr val="333333"/>
                          </a:solidFill>
                        </a:rPr>
                        <a:t> for Ecosystem Services</a:t>
                      </a:r>
                      <a:endParaRPr lang="en-US" sz="1400" b="1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B050"/>
                          </a:solidFill>
                        </a:rPr>
                        <a:t>Can be least cost, </a:t>
                      </a:r>
                      <a:r>
                        <a:rPr lang="en-GB" sz="1600" dirty="0" smtClean="0">
                          <a:solidFill>
                            <a:srgbClr val="333333"/>
                          </a:solidFill>
                        </a:rPr>
                        <a:t>direct signal and impact on drivers of </a:t>
                      </a:r>
                      <a:r>
                        <a:rPr lang="en-GB" sz="1600" dirty="0" smtClean="0">
                          <a:solidFill>
                            <a:srgbClr val="333333"/>
                          </a:solidFill>
                        </a:rPr>
                        <a:t>biodiversity</a:t>
                      </a:r>
                      <a:r>
                        <a:rPr lang="en-GB" sz="1600" baseline="0" dirty="0" smtClean="0">
                          <a:solidFill>
                            <a:srgbClr val="333333"/>
                          </a:solidFill>
                        </a:rPr>
                        <a:t> </a:t>
                      </a:r>
                      <a:r>
                        <a:rPr lang="en-GB" sz="1600" dirty="0" smtClean="0">
                          <a:solidFill>
                            <a:srgbClr val="333333"/>
                          </a:solidFill>
                        </a:rPr>
                        <a:t>loss </a:t>
                      </a:r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333333"/>
                          </a:solidFill>
                        </a:rPr>
                        <a:t>Rigorous</a:t>
                      </a:r>
                      <a:r>
                        <a:rPr lang="en-GB" sz="1600" baseline="0" dirty="0" smtClean="0">
                          <a:solidFill>
                            <a:srgbClr val="333333"/>
                          </a:solidFill>
                        </a:rPr>
                        <a:t> MRV especially important</a:t>
                      </a:r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  <a:tr h="768652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333333"/>
                          </a:solidFill>
                        </a:rPr>
                        <a:t>Biodiversity</a:t>
                      </a:r>
                      <a:r>
                        <a:rPr lang="en-GB" sz="1400" b="1" baseline="0" dirty="0" smtClean="0">
                          <a:solidFill>
                            <a:srgbClr val="333333"/>
                          </a:solidFill>
                        </a:rPr>
                        <a:t> offsets</a:t>
                      </a:r>
                      <a:endParaRPr lang="en-US" sz="1400" b="1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B050"/>
                          </a:solidFill>
                        </a:rPr>
                        <a:t>Can be least cost</a:t>
                      </a:r>
                      <a:r>
                        <a:rPr lang="en-GB" sz="1600" dirty="0" smtClean="0">
                          <a:solidFill>
                            <a:srgbClr val="333333"/>
                          </a:solidFill>
                        </a:rPr>
                        <a:t>, can generate</a:t>
                      </a:r>
                      <a:r>
                        <a:rPr lang="en-GB" sz="1600" baseline="0" dirty="0" smtClean="0">
                          <a:solidFill>
                            <a:srgbClr val="333333"/>
                          </a:solidFill>
                        </a:rPr>
                        <a:t> revenue, polluter pays (incl. private sector), impact on drivers of loss</a:t>
                      </a:r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333333"/>
                          </a:solidFill>
                        </a:rPr>
                        <a:t>Rigorous</a:t>
                      </a:r>
                      <a:r>
                        <a:rPr lang="en-GB" sz="1600" baseline="0" dirty="0" smtClean="0">
                          <a:solidFill>
                            <a:srgbClr val="333333"/>
                          </a:solidFill>
                        </a:rPr>
                        <a:t> MRV especially important</a:t>
                      </a:r>
                      <a:endParaRPr lang="en-GB" sz="1600" dirty="0" smtClean="0">
                        <a:solidFill>
                          <a:srgbClr val="333333"/>
                        </a:solidFill>
                      </a:endParaRPr>
                    </a:p>
                    <a:p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  <a:tr h="560959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333333"/>
                          </a:solidFill>
                        </a:rPr>
                        <a:t>Markets for green products</a:t>
                      </a:r>
                      <a:endParaRPr lang="en-US" sz="1400" b="1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333333"/>
                          </a:solidFill>
                        </a:rPr>
                        <a:t>Increases information</a:t>
                      </a:r>
                      <a:r>
                        <a:rPr lang="en-GB" sz="1600" baseline="0" dirty="0" smtClean="0">
                          <a:solidFill>
                            <a:srgbClr val="333333"/>
                          </a:solidFill>
                        </a:rPr>
                        <a:t> to consumers</a:t>
                      </a:r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333333"/>
                          </a:solidFill>
                        </a:rPr>
                        <a:t>Market saturation. </a:t>
                      </a:r>
                      <a:r>
                        <a:rPr lang="en-GB" sz="1600" baseline="0" dirty="0" smtClean="0">
                          <a:solidFill>
                            <a:srgbClr val="333333"/>
                          </a:solidFill>
                        </a:rPr>
                        <a:t> Standards needed</a:t>
                      </a:r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  <a:tr h="910103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333333"/>
                          </a:solidFill>
                        </a:rPr>
                        <a:t>Biodiversity in climate change funding</a:t>
                      </a:r>
                      <a:endParaRPr lang="en-US" sz="1400" b="1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333333"/>
                          </a:solidFill>
                        </a:rPr>
                        <a:t>Co-benefits</a:t>
                      </a:r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333333"/>
                          </a:solidFill>
                        </a:rPr>
                        <a:t>Rigorous</a:t>
                      </a:r>
                      <a:r>
                        <a:rPr lang="en-GB" sz="1600" baseline="0" dirty="0" smtClean="0">
                          <a:solidFill>
                            <a:srgbClr val="333333"/>
                          </a:solidFill>
                        </a:rPr>
                        <a:t> MRV especially important</a:t>
                      </a:r>
                      <a:endParaRPr lang="en-GB" sz="1600" dirty="0" smtClean="0">
                        <a:solidFill>
                          <a:srgbClr val="333333"/>
                        </a:solidFill>
                      </a:endParaRPr>
                    </a:p>
                    <a:p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  <a:tr h="861466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333333"/>
                          </a:solidFill>
                        </a:rPr>
                        <a:t>BD in int’l development finance</a:t>
                      </a:r>
                      <a:endParaRPr lang="en-US" sz="1400" b="1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333333"/>
                          </a:solidFill>
                        </a:rPr>
                        <a:t>Co-benefits. Plays</a:t>
                      </a:r>
                      <a:r>
                        <a:rPr lang="en-GB" sz="1600" baseline="0" dirty="0" smtClean="0">
                          <a:solidFill>
                            <a:srgbClr val="333333"/>
                          </a:solidFill>
                        </a:rPr>
                        <a:t> important role for capacity-building, enabling conditions…</a:t>
                      </a:r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333333"/>
                          </a:solidFill>
                        </a:rPr>
                        <a:t>Ensuring</a:t>
                      </a:r>
                      <a:r>
                        <a:rPr lang="en-GB" sz="1600" baseline="0" dirty="0" smtClean="0">
                          <a:solidFill>
                            <a:srgbClr val="333333"/>
                          </a:solidFill>
                        </a:rPr>
                        <a:t> effectiveness and that biodiversity priorities are addressed</a:t>
                      </a:r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CB928BE-ACAE-494A-BDFF-783D909A3881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956496" cy="1022400"/>
          </a:xfrm>
        </p:spPr>
        <p:txBody>
          <a:bodyPr/>
          <a:lstStyle/>
          <a:p>
            <a:r>
              <a:rPr lang="en-GB" dirty="0" smtClean="0"/>
              <a:t>Examples of strengths and challenges…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09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403648" y="332657"/>
            <a:ext cx="7221240" cy="864096"/>
          </a:xfrm>
        </p:spPr>
        <p:txBody>
          <a:bodyPr/>
          <a:lstStyle/>
          <a:p>
            <a:r>
              <a:rPr lang="en-GB" b="1" dirty="0">
                <a:solidFill>
                  <a:schemeClr val="accent3"/>
                </a:solidFill>
              </a:rPr>
              <a:t>Thank you!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92500" lnSpcReduction="20000"/>
          </a:bodyPr>
          <a:lstStyle/>
          <a:p>
            <a:pPr marL="365125" indent="-365125" algn="ctr">
              <a:buFontTx/>
              <a:buNone/>
            </a:pPr>
            <a:endParaRPr lang="en-GB" sz="3400" dirty="0" smtClean="0">
              <a:hlinkClick r:id="rId3"/>
            </a:endParaRPr>
          </a:p>
          <a:p>
            <a:pPr marL="365125" indent="-365125" algn="ctr">
              <a:buFontTx/>
              <a:buNone/>
            </a:pPr>
            <a:r>
              <a:rPr lang="en-GB" sz="3400" dirty="0" smtClean="0">
                <a:hlinkClick r:id="rId3"/>
              </a:rPr>
              <a:t>www.oecd.org/env/biodiversity</a:t>
            </a:r>
            <a:endParaRPr lang="en-GB" sz="3400" dirty="0"/>
          </a:p>
          <a:p>
            <a:pPr marL="365125" indent="-365125" algn="ctr">
              <a:buFontTx/>
              <a:buNone/>
            </a:pPr>
            <a:endParaRPr lang="en-GB" b="1" dirty="0" smtClean="0"/>
          </a:p>
          <a:p>
            <a:pPr algn="ctr">
              <a:spcBef>
                <a:spcPts val="500"/>
              </a:spcBef>
              <a:buFontTx/>
              <a:buNone/>
            </a:pPr>
            <a:r>
              <a:rPr lang="en-GB" sz="2300" dirty="0" smtClean="0"/>
              <a:t>     </a:t>
            </a:r>
            <a:endParaRPr lang="en-US" sz="1800" dirty="0" smtClean="0"/>
          </a:p>
          <a:p>
            <a:pPr marL="0" indent="0" algn="ctr">
              <a:buNone/>
            </a:pPr>
            <a:r>
              <a:rPr lang="en-GB" sz="2000" b="1" i="1" dirty="0" smtClean="0"/>
              <a:t>Recent and forthcoming OECD work: </a:t>
            </a:r>
          </a:p>
          <a:p>
            <a:r>
              <a:rPr lang="en-GB" sz="2000" i="1" dirty="0" smtClean="0">
                <a:solidFill>
                  <a:srgbClr val="92D050"/>
                </a:solidFill>
              </a:rPr>
              <a:t>Paying for Biodiversity: Enhancing the Cost-Effectiveness of Payments for </a:t>
            </a:r>
            <a:r>
              <a:rPr lang="en-GB" sz="2000" i="1" dirty="0">
                <a:solidFill>
                  <a:srgbClr val="92D050"/>
                </a:solidFill>
              </a:rPr>
              <a:t>Ecosystem </a:t>
            </a:r>
            <a:r>
              <a:rPr lang="en-GB" sz="2000" i="1" dirty="0" smtClean="0">
                <a:solidFill>
                  <a:srgbClr val="92D050"/>
                </a:solidFill>
              </a:rPr>
              <a:t>Services (2010)</a:t>
            </a:r>
          </a:p>
          <a:p>
            <a:r>
              <a:rPr lang="en-GB" sz="2000" i="1" dirty="0" smtClean="0">
                <a:solidFill>
                  <a:srgbClr val="92D050"/>
                </a:solidFill>
              </a:rPr>
              <a:t>Scaling Up Finance Mechanisms for Biodiversity (2013)</a:t>
            </a:r>
          </a:p>
          <a:p>
            <a:r>
              <a:rPr lang="en-GB" sz="2000" i="1" dirty="0" smtClean="0"/>
              <a:t>The Role  of National Ecosystem Assessments in Influencing Policy Making (2014)</a:t>
            </a:r>
          </a:p>
          <a:p>
            <a:r>
              <a:rPr lang="en-GB" sz="2000" i="1" dirty="0" smtClean="0">
                <a:solidFill>
                  <a:srgbClr val="92D050"/>
                </a:solidFill>
              </a:rPr>
              <a:t>Biodiversity </a:t>
            </a:r>
            <a:r>
              <a:rPr lang="en-GB" sz="2000" i="1" dirty="0">
                <a:solidFill>
                  <a:srgbClr val="92D050"/>
                </a:solidFill>
              </a:rPr>
              <a:t>O</a:t>
            </a:r>
            <a:r>
              <a:rPr lang="en-GB" sz="2000" i="1" dirty="0" smtClean="0">
                <a:solidFill>
                  <a:srgbClr val="92D050"/>
                </a:solidFill>
              </a:rPr>
              <a:t>ffsets : Effective Design and Implementation (forthcoming 2014)</a:t>
            </a:r>
          </a:p>
          <a:p>
            <a:r>
              <a:rPr lang="en-GB" sz="2000" i="1" dirty="0" smtClean="0"/>
              <a:t>Policy Response Indicators for Biodiversity: Aichi Target 3 and 20 (forthcoming 2014). </a:t>
            </a:r>
            <a:endParaRPr lang="en-US" sz="2000" i="1" dirty="0" smtClean="0"/>
          </a:p>
          <a:p>
            <a:pPr algn="ctr">
              <a:buNone/>
            </a:pPr>
            <a:endParaRPr lang="en-GB" sz="1800" dirty="0" smtClean="0"/>
          </a:p>
          <a:p>
            <a:pPr>
              <a:buNone/>
            </a:pPr>
            <a:r>
              <a:rPr lang="en-GB" sz="2100" dirty="0" smtClean="0"/>
              <a:t>Contact:  </a:t>
            </a:r>
            <a:r>
              <a:rPr lang="en-GB" sz="2100" dirty="0" smtClean="0">
                <a:hlinkClick r:id="rId4"/>
              </a:rPr>
              <a:t>katia.karousakis@oecd.org</a:t>
            </a:r>
            <a:endParaRPr lang="en-GB" sz="2100" dirty="0" smtClean="0"/>
          </a:p>
          <a:p>
            <a:pPr>
              <a:buFontTx/>
              <a:buNone/>
            </a:pPr>
            <a:endParaRPr lang="en-GB" sz="1800" dirty="0" smtClean="0"/>
          </a:p>
          <a:p>
            <a:pPr>
              <a:buFontTx/>
              <a:buNone/>
            </a:pPr>
            <a:endParaRPr lang="en-GB" sz="2200" dirty="0" smtClean="0"/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8634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ecd_50A_Eng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DE_Français_blanc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6119</TotalTime>
  <Words>1008</Words>
  <Application>Microsoft Office PowerPoint</Application>
  <PresentationFormat>On-screen Show (4:3)</PresentationFormat>
  <Paragraphs>176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oecd_50A_Eng</vt:lpstr>
      <vt:lpstr>OCDE_Français_blanc</vt:lpstr>
      <vt:lpstr>Overview of biodiversity finance mechanisms </vt:lpstr>
      <vt:lpstr>What are finance mechanisms for biodiversity?</vt:lpstr>
      <vt:lpstr>Scaling-up Finance Mechanisms for Biodiversity  Questions examined</vt:lpstr>
      <vt:lpstr>Characteristics/typology of finance mechanisms</vt:lpstr>
      <vt:lpstr>How much finance have they mobilised? </vt:lpstr>
      <vt:lpstr>Need to scale up finance for biodiversity  … and spend finance more effectively </vt:lpstr>
      <vt:lpstr>Examples of strengths and challenges…</vt:lpstr>
      <vt:lpstr>Thank you!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PowerPoint Template</dc:title>
  <dc:creator>Michelson_S</dc:creator>
  <cp:lastModifiedBy>KAROUSAKIS Katia</cp:lastModifiedBy>
  <cp:revision>536</cp:revision>
  <dcterms:created xsi:type="dcterms:W3CDTF">2011-09-20T14:38:50Z</dcterms:created>
  <dcterms:modified xsi:type="dcterms:W3CDTF">2014-10-16T01:37:28Z</dcterms:modified>
</cp:coreProperties>
</file>