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79" r:id="rId4"/>
    <p:sldId id="270" r:id="rId5"/>
    <p:sldId id="271" r:id="rId6"/>
    <p:sldId id="277" r:id="rId7"/>
    <p:sldId id="280" r:id="rId8"/>
    <p:sldId id="262" r:id="rId9"/>
    <p:sldId id="278" r:id="rId10"/>
    <p:sldId id="273" r:id="rId11"/>
    <p:sldId id="268" r:id="rId12"/>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40"/>
    <a:srgbClr val="009999"/>
    <a:srgbClr val="BEA56E"/>
    <a:srgbClr val="326414"/>
    <a:srgbClr val="CD6632"/>
    <a:srgbClr val="FFCD05"/>
    <a:srgbClr val="6615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5062" autoAdjust="0"/>
  </p:normalViewPr>
  <p:slideViewPr>
    <p:cSldViewPr snapToGrid="0">
      <p:cViewPr varScale="1">
        <p:scale>
          <a:sx n="39" d="100"/>
          <a:sy n="39" d="100"/>
        </p:scale>
        <p:origin x="-228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3" d="100"/>
          <a:sy n="53" d="100"/>
        </p:scale>
        <p:origin x="-2820" y="-90"/>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7D52AE-FF3C-43D0-B789-1C2BD6B169F7}"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GB"/>
        </a:p>
      </dgm:t>
    </dgm:pt>
    <dgm:pt modelId="{E2B22EB1-9EC1-4A7F-ACD3-B36892E44526}">
      <dgm:prSet phldrT="[Text]" custT="1"/>
      <dgm:spPr/>
      <dgm:t>
        <a:bodyPr/>
        <a:lstStyle/>
        <a:p>
          <a:pPr algn="ctr"/>
          <a:r>
            <a:rPr lang="en-GB" sz="1800"/>
            <a:t>Rio marker data (as reported to CRS) </a:t>
          </a:r>
        </a:p>
      </dgm:t>
    </dgm:pt>
    <dgm:pt modelId="{FD72A0DD-FDD9-44DE-B632-D053F452F637}" type="parTrans" cxnId="{D4777869-3FCB-4135-9E75-DF69861B7B85}">
      <dgm:prSet/>
      <dgm:spPr/>
      <dgm:t>
        <a:bodyPr/>
        <a:lstStyle/>
        <a:p>
          <a:pPr algn="l"/>
          <a:endParaRPr lang="en-GB" sz="2800"/>
        </a:p>
      </dgm:t>
    </dgm:pt>
    <dgm:pt modelId="{0F987199-D9B3-439F-BB16-CF81EB59BB05}" type="sibTrans" cxnId="{D4777869-3FCB-4135-9E75-DF69861B7B85}">
      <dgm:prSet/>
      <dgm:spPr/>
      <dgm:t>
        <a:bodyPr/>
        <a:lstStyle/>
        <a:p>
          <a:pPr algn="l"/>
          <a:endParaRPr lang="en-GB" sz="2800"/>
        </a:p>
      </dgm:t>
    </dgm:pt>
    <dgm:pt modelId="{AB1A2239-A0F4-4F25-8FAA-71D6FECE90E6}">
      <dgm:prSet phldrT="[Text]" custT="1"/>
      <dgm:spPr/>
      <dgm:t>
        <a:bodyPr/>
        <a:lstStyle/>
        <a:p>
          <a:pPr algn="ctr"/>
          <a:r>
            <a:rPr lang="en-GB" sz="1800"/>
            <a:t>Select Coefficient</a:t>
          </a:r>
        </a:p>
      </dgm:t>
    </dgm:pt>
    <dgm:pt modelId="{AFB14E54-EA3D-4B2E-BAF4-EB252C44D9A5}" type="parTrans" cxnId="{374C9BC1-E4EA-4214-AFFB-A71D1FC7DBF8}">
      <dgm:prSet/>
      <dgm:spPr/>
      <dgm:t>
        <a:bodyPr/>
        <a:lstStyle/>
        <a:p>
          <a:pPr algn="l"/>
          <a:endParaRPr lang="en-GB" sz="2800"/>
        </a:p>
      </dgm:t>
    </dgm:pt>
    <dgm:pt modelId="{D89D9D5B-A6F0-41EE-81C8-B35777133A29}" type="sibTrans" cxnId="{374C9BC1-E4EA-4214-AFFB-A71D1FC7DBF8}">
      <dgm:prSet/>
      <dgm:spPr/>
      <dgm:t>
        <a:bodyPr/>
        <a:lstStyle/>
        <a:p>
          <a:pPr algn="l"/>
          <a:endParaRPr lang="en-GB" sz="2800"/>
        </a:p>
      </dgm:t>
    </dgm:pt>
    <dgm:pt modelId="{47217EDC-69DF-4365-83CB-47A670B93ECB}">
      <dgm:prSet phldrT="[Text]" custT="1"/>
      <dgm:spPr/>
      <dgm:t>
        <a:bodyPr/>
        <a:lstStyle/>
        <a:p>
          <a:pPr algn="ctr"/>
          <a:r>
            <a:rPr lang="en-GB" sz="1800"/>
            <a:t>Estimate Finance Flow for International Reporting</a:t>
          </a:r>
        </a:p>
      </dgm:t>
    </dgm:pt>
    <dgm:pt modelId="{9CFFC884-032F-4CC3-A122-95898D32EB63}" type="parTrans" cxnId="{4CF9719E-DA8C-4422-9DA8-B0FA70F97F84}">
      <dgm:prSet/>
      <dgm:spPr/>
      <dgm:t>
        <a:bodyPr/>
        <a:lstStyle/>
        <a:p>
          <a:pPr algn="l"/>
          <a:endParaRPr lang="en-GB" sz="2800"/>
        </a:p>
      </dgm:t>
    </dgm:pt>
    <dgm:pt modelId="{8BE73BDE-4C08-42AC-A889-E387F8E57FD3}" type="sibTrans" cxnId="{4CF9719E-DA8C-4422-9DA8-B0FA70F97F84}">
      <dgm:prSet/>
      <dgm:spPr/>
      <dgm:t>
        <a:bodyPr/>
        <a:lstStyle/>
        <a:p>
          <a:pPr algn="l"/>
          <a:endParaRPr lang="en-GB" sz="2800"/>
        </a:p>
      </dgm:t>
    </dgm:pt>
    <dgm:pt modelId="{3F43EA77-29F4-40B4-AFC6-3E48B5A98642}" type="pres">
      <dgm:prSet presAssocID="{027D52AE-FF3C-43D0-B789-1C2BD6B169F7}" presName="Name0" presStyleCnt="0">
        <dgm:presLayoutVars>
          <dgm:dir/>
          <dgm:animLvl val="lvl"/>
          <dgm:resizeHandles val="exact"/>
        </dgm:presLayoutVars>
      </dgm:prSet>
      <dgm:spPr/>
      <dgm:t>
        <a:bodyPr/>
        <a:lstStyle/>
        <a:p>
          <a:endParaRPr lang="en-GB"/>
        </a:p>
      </dgm:t>
    </dgm:pt>
    <dgm:pt modelId="{EFBDF2B5-5F37-40D5-B46A-13EEF6FD1320}" type="pres">
      <dgm:prSet presAssocID="{E2B22EB1-9EC1-4A7F-ACD3-B36892E44526}" presName="parTxOnly" presStyleLbl="node1" presStyleIdx="0" presStyleCnt="3">
        <dgm:presLayoutVars>
          <dgm:chMax val="0"/>
          <dgm:chPref val="0"/>
          <dgm:bulletEnabled val="1"/>
        </dgm:presLayoutVars>
      </dgm:prSet>
      <dgm:spPr/>
      <dgm:t>
        <a:bodyPr/>
        <a:lstStyle/>
        <a:p>
          <a:endParaRPr lang="en-GB"/>
        </a:p>
      </dgm:t>
    </dgm:pt>
    <dgm:pt modelId="{A8EF5003-6C84-4A3E-A12C-EB14BCF6F1D7}" type="pres">
      <dgm:prSet presAssocID="{0F987199-D9B3-439F-BB16-CF81EB59BB05}" presName="parTxOnlySpace" presStyleCnt="0"/>
      <dgm:spPr/>
    </dgm:pt>
    <dgm:pt modelId="{11C29804-595E-4003-9D4C-1A01143CB494}" type="pres">
      <dgm:prSet presAssocID="{AB1A2239-A0F4-4F25-8FAA-71D6FECE90E6}" presName="parTxOnly" presStyleLbl="node1" presStyleIdx="1" presStyleCnt="3">
        <dgm:presLayoutVars>
          <dgm:chMax val="0"/>
          <dgm:chPref val="0"/>
          <dgm:bulletEnabled val="1"/>
        </dgm:presLayoutVars>
      </dgm:prSet>
      <dgm:spPr/>
      <dgm:t>
        <a:bodyPr/>
        <a:lstStyle/>
        <a:p>
          <a:endParaRPr lang="en-GB"/>
        </a:p>
      </dgm:t>
    </dgm:pt>
    <dgm:pt modelId="{D9E14FDA-EC29-4598-9BAB-659EE9B13948}" type="pres">
      <dgm:prSet presAssocID="{D89D9D5B-A6F0-41EE-81C8-B35777133A29}" presName="parTxOnlySpace" presStyleCnt="0"/>
      <dgm:spPr/>
    </dgm:pt>
    <dgm:pt modelId="{C00A87BB-C97F-4187-98F5-C91620768E9B}" type="pres">
      <dgm:prSet presAssocID="{47217EDC-69DF-4365-83CB-47A670B93ECB}" presName="parTxOnly" presStyleLbl="node1" presStyleIdx="2" presStyleCnt="3">
        <dgm:presLayoutVars>
          <dgm:chMax val="0"/>
          <dgm:chPref val="0"/>
          <dgm:bulletEnabled val="1"/>
        </dgm:presLayoutVars>
      </dgm:prSet>
      <dgm:spPr/>
      <dgm:t>
        <a:bodyPr/>
        <a:lstStyle/>
        <a:p>
          <a:endParaRPr lang="en-GB"/>
        </a:p>
      </dgm:t>
    </dgm:pt>
  </dgm:ptLst>
  <dgm:cxnLst>
    <dgm:cxn modelId="{4CF9719E-DA8C-4422-9DA8-B0FA70F97F84}" srcId="{027D52AE-FF3C-43D0-B789-1C2BD6B169F7}" destId="{47217EDC-69DF-4365-83CB-47A670B93ECB}" srcOrd="2" destOrd="0" parTransId="{9CFFC884-032F-4CC3-A122-95898D32EB63}" sibTransId="{8BE73BDE-4C08-42AC-A889-E387F8E57FD3}"/>
    <dgm:cxn modelId="{78624ABB-1FC0-493B-8F6E-A7903946EC87}" type="presOf" srcId="{AB1A2239-A0F4-4F25-8FAA-71D6FECE90E6}" destId="{11C29804-595E-4003-9D4C-1A01143CB494}" srcOrd="0" destOrd="0" presId="urn:microsoft.com/office/officeart/2005/8/layout/chevron1"/>
    <dgm:cxn modelId="{0728A034-28EF-42F2-BBF7-B4020B575F85}" type="presOf" srcId="{027D52AE-FF3C-43D0-B789-1C2BD6B169F7}" destId="{3F43EA77-29F4-40B4-AFC6-3E48B5A98642}" srcOrd="0" destOrd="0" presId="urn:microsoft.com/office/officeart/2005/8/layout/chevron1"/>
    <dgm:cxn modelId="{374C9BC1-E4EA-4214-AFFB-A71D1FC7DBF8}" srcId="{027D52AE-FF3C-43D0-B789-1C2BD6B169F7}" destId="{AB1A2239-A0F4-4F25-8FAA-71D6FECE90E6}" srcOrd="1" destOrd="0" parTransId="{AFB14E54-EA3D-4B2E-BAF4-EB252C44D9A5}" sibTransId="{D89D9D5B-A6F0-41EE-81C8-B35777133A29}"/>
    <dgm:cxn modelId="{D7593B30-3801-4312-BB6B-C7ECA18B514F}" type="presOf" srcId="{E2B22EB1-9EC1-4A7F-ACD3-B36892E44526}" destId="{EFBDF2B5-5F37-40D5-B46A-13EEF6FD1320}" srcOrd="0" destOrd="0" presId="urn:microsoft.com/office/officeart/2005/8/layout/chevron1"/>
    <dgm:cxn modelId="{1A2A6223-F70C-49C0-AA1C-5385D3503FAE}" type="presOf" srcId="{47217EDC-69DF-4365-83CB-47A670B93ECB}" destId="{C00A87BB-C97F-4187-98F5-C91620768E9B}" srcOrd="0" destOrd="0" presId="urn:microsoft.com/office/officeart/2005/8/layout/chevron1"/>
    <dgm:cxn modelId="{D4777869-3FCB-4135-9E75-DF69861B7B85}" srcId="{027D52AE-FF3C-43D0-B789-1C2BD6B169F7}" destId="{E2B22EB1-9EC1-4A7F-ACD3-B36892E44526}" srcOrd="0" destOrd="0" parTransId="{FD72A0DD-FDD9-44DE-B632-D053F452F637}" sibTransId="{0F987199-D9B3-439F-BB16-CF81EB59BB05}"/>
    <dgm:cxn modelId="{A8C8E161-1B7E-44FF-BF8F-0E743A48FE57}" type="presParOf" srcId="{3F43EA77-29F4-40B4-AFC6-3E48B5A98642}" destId="{EFBDF2B5-5F37-40D5-B46A-13EEF6FD1320}" srcOrd="0" destOrd="0" presId="urn:microsoft.com/office/officeart/2005/8/layout/chevron1"/>
    <dgm:cxn modelId="{D673D4ED-C4E2-4050-A98F-770D3901F576}" type="presParOf" srcId="{3F43EA77-29F4-40B4-AFC6-3E48B5A98642}" destId="{A8EF5003-6C84-4A3E-A12C-EB14BCF6F1D7}" srcOrd="1" destOrd="0" presId="urn:microsoft.com/office/officeart/2005/8/layout/chevron1"/>
    <dgm:cxn modelId="{DFB3F378-08D4-4E57-9B44-D9B079251BB6}" type="presParOf" srcId="{3F43EA77-29F4-40B4-AFC6-3E48B5A98642}" destId="{11C29804-595E-4003-9D4C-1A01143CB494}" srcOrd="2" destOrd="0" presId="urn:microsoft.com/office/officeart/2005/8/layout/chevron1"/>
    <dgm:cxn modelId="{359DFE42-D92E-412E-BA6B-4422683AC250}" type="presParOf" srcId="{3F43EA77-29F4-40B4-AFC6-3E48B5A98642}" destId="{D9E14FDA-EC29-4598-9BAB-659EE9B13948}" srcOrd="3" destOrd="0" presId="urn:microsoft.com/office/officeart/2005/8/layout/chevron1"/>
    <dgm:cxn modelId="{AC099920-8451-4F1F-92DB-6A6DE5AA1E6B}" type="presParOf" srcId="{3F43EA77-29F4-40B4-AFC6-3E48B5A98642}" destId="{C00A87BB-C97F-4187-98F5-C91620768E9B}"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DF2B5-5F37-40D5-B46A-13EEF6FD1320}">
      <dsp:nvSpPr>
        <dsp:cNvPr id="0" name=""/>
        <dsp:cNvSpPr/>
      </dsp:nvSpPr>
      <dsp:spPr>
        <a:xfrm>
          <a:off x="2395" y="30673"/>
          <a:ext cx="2918445" cy="116737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GB" sz="1800" kern="1200"/>
            <a:t>Rio marker data (as reported to CRS) </a:t>
          </a:r>
        </a:p>
      </dsp:txBody>
      <dsp:txXfrm>
        <a:off x="586084" y="30673"/>
        <a:ext cx="1751067" cy="1167378"/>
      </dsp:txXfrm>
    </dsp:sp>
    <dsp:sp modelId="{11C29804-595E-4003-9D4C-1A01143CB494}">
      <dsp:nvSpPr>
        <dsp:cNvPr id="0" name=""/>
        <dsp:cNvSpPr/>
      </dsp:nvSpPr>
      <dsp:spPr>
        <a:xfrm>
          <a:off x="2628995" y="30673"/>
          <a:ext cx="2918445" cy="116737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GB" sz="1800" kern="1200"/>
            <a:t>Select Coefficient</a:t>
          </a:r>
        </a:p>
      </dsp:txBody>
      <dsp:txXfrm>
        <a:off x="3212684" y="30673"/>
        <a:ext cx="1751067" cy="1167378"/>
      </dsp:txXfrm>
    </dsp:sp>
    <dsp:sp modelId="{C00A87BB-C97F-4187-98F5-C91620768E9B}">
      <dsp:nvSpPr>
        <dsp:cNvPr id="0" name=""/>
        <dsp:cNvSpPr/>
      </dsp:nvSpPr>
      <dsp:spPr>
        <a:xfrm>
          <a:off x="5255596" y="30673"/>
          <a:ext cx="2918445" cy="116737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GB" sz="1800" kern="1200"/>
            <a:t>Estimate Finance Flow for International Reporting</a:t>
          </a:r>
        </a:p>
      </dsp:txBody>
      <dsp:txXfrm>
        <a:off x="5839285" y="30673"/>
        <a:ext cx="1751067" cy="116737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vl1pPr>
          </a:lstStyle>
          <a:p>
            <a:fld id="{6DBD1B1F-1091-44F3-8871-ACDA577204EA}" type="datetimeFigureOut">
              <a:rPr lang="en-GB" smtClean="0"/>
              <a:t>15/10/2014</a:t>
            </a:fld>
            <a:endParaRPr lang="en-GB"/>
          </a:p>
        </p:txBody>
      </p:sp>
      <p:sp>
        <p:nvSpPr>
          <p:cNvPr id="4" name="Slide Image Placehold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vl1pPr>
          </a:lstStyle>
          <a:p>
            <a:fld id="{101410A5-8D06-40A4-B6B4-FFB1DB43BA30}" type="slidenum">
              <a:rPr lang="en-GB" smtClean="0"/>
              <a:t>‹#›</a:t>
            </a:fld>
            <a:endParaRPr lang="en-GB"/>
          </a:p>
        </p:txBody>
      </p:sp>
    </p:spTree>
    <p:extLst>
      <p:ext uri="{BB962C8B-B14F-4D97-AF65-F5344CB8AC3E}">
        <p14:creationId xmlns:p14="http://schemas.microsoft.com/office/powerpoint/2010/main" val="3269287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Directly relevant to the CBD</a:t>
            </a:r>
            <a:r>
              <a:rPr lang="en-GB" baseline="0" dirty="0" smtClean="0"/>
              <a:t> financial reporting framework as the Rio markers are used by many countries to report on “international financial resource flows” to biodiversity</a:t>
            </a:r>
            <a:endParaRPr lang="en-GB" dirty="0"/>
          </a:p>
        </p:txBody>
      </p:sp>
      <p:sp>
        <p:nvSpPr>
          <p:cNvPr id="4" name="Slide Number Placeholder 3"/>
          <p:cNvSpPr>
            <a:spLocks noGrp="1"/>
          </p:cNvSpPr>
          <p:nvPr>
            <p:ph type="sldNum" sz="quarter" idx="10"/>
          </p:nvPr>
        </p:nvSpPr>
        <p:spPr/>
        <p:txBody>
          <a:bodyPr/>
          <a:lstStyle/>
          <a:p>
            <a:fld id="{101410A5-8D06-40A4-B6B4-FFB1DB43BA30}" type="slidenum">
              <a:rPr lang="en-GB" smtClean="0"/>
              <a:t>1</a:t>
            </a:fld>
            <a:endParaRPr lang="en-GB"/>
          </a:p>
        </p:txBody>
      </p:sp>
    </p:spTree>
    <p:extLst>
      <p:ext uri="{BB962C8B-B14F-4D97-AF65-F5344CB8AC3E}">
        <p14:creationId xmlns:p14="http://schemas.microsoft.com/office/powerpoint/2010/main" val="1489354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C4D5929D-2BED-4201-B904-708C232B35D9}" type="slidenum">
              <a:rPr lang="en-US" smtClean="0"/>
              <a:pPr/>
              <a:t>10</a:t>
            </a:fld>
            <a:endParaRPr lang="en-US" dirty="0"/>
          </a:p>
        </p:txBody>
      </p:sp>
      <p:sp>
        <p:nvSpPr>
          <p:cNvPr id="3" name="Notes Placeholder 2"/>
          <p:cNvSpPr>
            <a:spLocks noGrp="1"/>
          </p:cNvSpPr>
          <p:nvPr>
            <p:ph type="body" sz="quarter" idx="11"/>
          </p:nvPr>
        </p:nvSpPr>
        <p:spPr/>
        <p:txBody>
          <a:bodyPr>
            <a:normAutofit fontScale="55000" lnSpcReduction="20000"/>
          </a:bodyPr>
          <a:lstStyle/>
          <a:p>
            <a:pPr algn="just"/>
            <a:r>
              <a:rPr lang="en-GB" sz="1200" b="0" dirty="0" smtClean="0">
                <a:solidFill>
                  <a:schemeClr val="accent6">
                    <a:lumMod val="75000"/>
                  </a:schemeClr>
                </a:solidFill>
              </a:rPr>
              <a:t>However,</a:t>
            </a:r>
            <a:r>
              <a:rPr lang="en-GB" sz="1200" b="0" baseline="0" dirty="0" smtClean="0">
                <a:solidFill>
                  <a:schemeClr val="accent6">
                    <a:lumMod val="75000"/>
                  </a:schemeClr>
                </a:solidFill>
              </a:rPr>
              <a:t> there remains room for improvement with the data related to its quality, coverage, communication and use - especially as the way that the Rio marker data is being drawn upon is evolving. To this effect, the Joint Task Team was revived in November 2013. It has the goal of ensuring that (read goal).</a:t>
            </a:r>
          </a:p>
          <a:p>
            <a:pPr algn="just"/>
            <a:endParaRPr lang="en-GB" sz="1200" b="0" baseline="0" dirty="0" smtClean="0">
              <a:solidFill>
                <a:schemeClr val="accent6">
                  <a:lumMod val="75000"/>
                </a:schemeClr>
              </a:solidFil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200" b="0" baseline="0" dirty="0" smtClean="0">
                <a:solidFill>
                  <a:schemeClr val="accent6">
                    <a:lumMod val="75000"/>
                  </a:schemeClr>
                </a:solidFill>
              </a:rPr>
              <a:t>This task team is open to participants beyond OECD DAC members. At past task team meetings, have welcomed participants from a range of developing countries and CSOs. (Indonesia, Philippines, Ethiopia, Zambia, research institutes in Bangladesh and Jamaica…)</a:t>
            </a:r>
          </a:p>
          <a:p>
            <a:pPr algn="just"/>
            <a:endParaRPr lang="en-GB" sz="1200" b="0" baseline="0" dirty="0" smtClean="0">
              <a:solidFill>
                <a:schemeClr val="accent6">
                  <a:lumMod val="75000"/>
                </a:schemeClr>
              </a:solidFill>
            </a:endParaRPr>
          </a:p>
          <a:p>
            <a:pPr algn="just"/>
            <a:endParaRPr lang="en-GB" sz="1200" b="0" baseline="0" dirty="0" smtClean="0">
              <a:solidFill>
                <a:schemeClr val="accent6">
                  <a:lumMod val="75000"/>
                </a:schemeClr>
              </a:solidFill>
            </a:endParaRPr>
          </a:p>
          <a:p>
            <a:pPr algn="just"/>
            <a:r>
              <a:rPr lang="en-GB" sz="1200" b="1" dirty="0" smtClean="0">
                <a:solidFill>
                  <a:schemeClr val="accent6">
                    <a:lumMod val="75000"/>
                  </a:schemeClr>
                </a:solidFill>
              </a:rPr>
              <a:t>Quality:</a:t>
            </a:r>
            <a:r>
              <a:rPr lang="en-GB" sz="1200" dirty="0" smtClean="0">
                <a:solidFill>
                  <a:schemeClr val="accent6">
                    <a:lumMod val="75000"/>
                  </a:schemeClr>
                </a:solidFill>
              </a:rPr>
              <a:t> </a:t>
            </a:r>
            <a:r>
              <a:rPr lang="en-GB" sz="1200" dirty="0" smtClean="0"/>
              <a:t>Members’ improving reporting to DAC,</a:t>
            </a:r>
            <a:r>
              <a:rPr lang="en-GB" sz="1200" baseline="0" dirty="0" smtClean="0"/>
              <a:t> e.g. timeliness and reporting on disbursements and Other Official Flows,</a:t>
            </a:r>
            <a:r>
              <a:rPr lang="en-GB" sz="1200" dirty="0" smtClean="0"/>
              <a:t> and options to improve the Rio marker definitions  - but </a:t>
            </a:r>
            <a:r>
              <a:rPr lang="en-GB" sz="1200" u="sng" dirty="0" smtClean="0"/>
              <a:t>no fundamental change in methodology;</a:t>
            </a:r>
            <a:r>
              <a:rPr lang="en-GB" sz="1200" dirty="0" smtClean="0"/>
              <a:t> </a:t>
            </a:r>
          </a:p>
          <a:p>
            <a:pPr marL="57150" indent="0" algn="just">
              <a:buNone/>
            </a:pPr>
            <a:endParaRPr lang="en-GB" sz="1200" dirty="0" smtClean="0"/>
          </a:p>
          <a:p>
            <a:pPr algn="just"/>
            <a:r>
              <a:rPr lang="en-GB" sz="1200" b="1" dirty="0" smtClean="0">
                <a:solidFill>
                  <a:schemeClr val="accent6">
                    <a:lumMod val="75000"/>
                  </a:schemeClr>
                </a:solidFill>
              </a:rPr>
              <a:t>Coverage:</a:t>
            </a:r>
            <a:r>
              <a:rPr lang="en-GB" sz="1200" dirty="0" smtClean="0">
                <a:solidFill>
                  <a:schemeClr val="accent6">
                    <a:lumMod val="75000"/>
                  </a:schemeClr>
                </a:solidFill>
              </a:rPr>
              <a:t> </a:t>
            </a:r>
            <a:r>
              <a:rPr lang="en-GB" sz="1200" dirty="0" smtClean="0"/>
              <a:t>improving the reconciliation of “green” multilateral finance flows within DAC statistics, through collaboration with MDBs, and to potentially develop a system for attributing multilateral biodiversity finance; </a:t>
            </a:r>
            <a:endParaRPr lang="en-GB" sz="1200" dirty="0" smtClean="0"/>
          </a:p>
          <a:p>
            <a:pPr algn="just"/>
            <a:endParaRPr lang="en-GB" sz="1200" b="1" dirty="0" smtClean="0">
              <a:solidFill>
                <a:schemeClr val="accent6">
                  <a:lumMod val="75000"/>
                </a:schemeClr>
              </a:solidFill>
            </a:endParaRPr>
          </a:p>
          <a:p>
            <a:pPr algn="just"/>
            <a:r>
              <a:rPr lang="en-GB" sz="1200" b="1" dirty="0" smtClean="0">
                <a:solidFill>
                  <a:schemeClr val="accent6">
                    <a:lumMod val="75000"/>
                  </a:schemeClr>
                </a:solidFill>
              </a:rPr>
              <a:t>Communication:</a:t>
            </a:r>
            <a:r>
              <a:rPr lang="en-GB" sz="1200" dirty="0" smtClean="0">
                <a:solidFill>
                  <a:schemeClr val="accent6">
                    <a:lumMod val="75000"/>
                  </a:schemeClr>
                </a:solidFill>
              </a:rPr>
              <a:t> </a:t>
            </a:r>
            <a:r>
              <a:rPr lang="en-GB" sz="1200" dirty="0" smtClean="0"/>
              <a:t>Improving the communication, user access and online profile of the OECD DAC environmental data.</a:t>
            </a:r>
            <a:r>
              <a:rPr lang="en-GB" sz="1200" baseline="0" dirty="0" smtClean="0"/>
              <a:t> Have produced a number of statistical flyers, and now have data visualisation portal for biodiversity-related aid. Also introducing</a:t>
            </a:r>
            <a:r>
              <a:rPr lang="en-GB" sz="1200" dirty="0" smtClean="0"/>
              <a:t> training on how to access,</a:t>
            </a:r>
            <a:r>
              <a:rPr lang="en-GB" sz="1200" baseline="0" dirty="0" smtClean="0"/>
              <a:t> </a:t>
            </a:r>
            <a:r>
              <a:rPr lang="en-GB" sz="1200" dirty="0" smtClean="0"/>
              <a:t>draw on and interpret the data</a:t>
            </a:r>
            <a:r>
              <a:rPr lang="en-GB" sz="1200" baseline="0" dirty="0" smtClean="0"/>
              <a:t> – user guide, short video, and September workshop.</a:t>
            </a:r>
            <a:endParaRPr lang="en-GB" i="1" dirty="0" smtClean="0"/>
          </a:p>
          <a:p>
            <a:pPr marL="57150" indent="0" algn="just">
              <a:buNone/>
            </a:pPr>
            <a:endParaRPr lang="en-GB" sz="120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en-GB" sz="1200" b="1" dirty="0" smtClean="0">
                <a:solidFill>
                  <a:schemeClr val="accent6">
                    <a:lumMod val="75000"/>
                  </a:schemeClr>
                </a:solidFill>
              </a:rPr>
              <a:t>Use:</a:t>
            </a:r>
            <a:r>
              <a:rPr lang="en-GB" sz="1200" dirty="0" smtClean="0">
                <a:solidFill>
                  <a:schemeClr val="accent6">
                    <a:lumMod val="75000"/>
                  </a:schemeClr>
                </a:solidFill>
              </a:rPr>
              <a:t> </a:t>
            </a:r>
            <a:r>
              <a:rPr lang="en-GB" sz="1200" dirty="0" smtClean="0"/>
              <a:t>Exploring analytical basis for how to use Rio marker data for reporting to the Conventions, and for continued co-operation – but note that the OECD plays</a:t>
            </a:r>
            <a:r>
              <a:rPr lang="en-GB" sz="1200" baseline="0" dirty="0" smtClean="0"/>
              <a:t> a supporting role, is not to determine how the Rio markers are used in reporting to the Conventions. </a:t>
            </a:r>
            <a:r>
              <a:rPr lang="en-GB" baseline="0" dirty="0" smtClean="0"/>
              <a:t>TT is working to lead technical support in exploring the evidence base to support more quantified reporting. </a:t>
            </a:r>
            <a:r>
              <a:rPr lang="en-GB" sz="1200" kern="1200" dirty="0" smtClean="0">
                <a:solidFill>
                  <a:schemeClr val="tx1"/>
                </a:solidFill>
                <a:effectLst/>
                <a:latin typeface="+mn-lt"/>
                <a:ea typeface="+mn-ea"/>
                <a:cs typeface="+mn-cs"/>
              </a:rPr>
              <a:t>In considering areas to develop the evidence base, it was identified that activity size, sector and types of activities may be important factors.</a:t>
            </a:r>
            <a:endParaRPr lang="en-GB" baseline="0" dirty="0" smtClean="0"/>
          </a:p>
          <a:p>
            <a:pPr algn="just"/>
            <a:r>
              <a:rPr lang="en-GB" sz="1200" baseline="0" dirty="0" smtClean="0"/>
              <a:t> </a:t>
            </a:r>
            <a:endParaRPr lang="en-GB" sz="12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01410A5-8D06-40A4-B6B4-FFB1DB43BA30}" type="slidenum">
              <a:rPr lang="en-GB" smtClean="0"/>
              <a:t>11</a:t>
            </a:fld>
            <a:endParaRPr lang="en-GB"/>
          </a:p>
        </p:txBody>
      </p:sp>
    </p:spTree>
    <p:extLst>
      <p:ext uri="{BB962C8B-B14F-4D97-AF65-F5344CB8AC3E}">
        <p14:creationId xmlns:p14="http://schemas.microsoft.com/office/powerpoint/2010/main" val="554575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2</a:t>
            </a:fld>
            <a:endParaRPr lang="en-GB"/>
          </a:p>
        </p:txBody>
      </p:sp>
    </p:spTree>
    <p:extLst>
      <p:ext uri="{BB962C8B-B14F-4D97-AF65-F5344CB8AC3E}">
        <p14:creationId xmlns:p14="http://schemas.microsoft.com/office/powerpoint/2010/main" val="4201854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3</a:t>
            </a:fld>
            <a:endParaRPr lang="en-GB"/>
          </a:p>
        </p:txBody>
      </p:sp>
      <p:sp>
        <p:nvSpPr>
          <p:cNvPr id="5" name="Notes Placeholder 4"/>
          <p:cNvSpPr>
            <a:spLocks noGrp="1"/>
          </p:cNvSpPr>
          <p:nvPr>
            <p:ph type="body" sz="quarter" idx="11"/>
          </p:nvPr>
        </p:nvSpPr>
        <p:spPr/>
        <p:txBody>
          <a:bodyPr/>
          <a:lstStyle/>
          <a:p>
            <a:r>
              <a:rPr lang="en-GB" dirty="0" smtClean="0"/>
              <a:t>In</a:t>
            </a:r>
            <a:r>
              <a:rPr lang="en-GB" baseline="0" dirty="0" smtClean="0"/>
              <a:t> particular highlight standardisation and transparency</a:t>
            </a:r>
            <a:endParaRPr lang="en-GB" dirty="0"/>
          </a:p>
        </p:txBody>
      </p:sp>
    </p:spTree>
    <p:extLst>
      <p:ext uri="{BB962C8B-B14F-4D97-AF65-F5344CB8AC3E}">
        <p14:creationId xmlns:p14="http://schemas.microsoft.com/office/powerpoint/2010/main" val="4052829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4</a:t>
            </a:fld>
            <a:endParaRPr lang="en-GB"/>
          </a:p>
        </p:txBody>
      </p:sp>
      <p:sp>
        <p:nvSpPr>
          <p:cNvPr id="5" name="Notes Placeholder 4"/>
          <p:cNvSpPr>
            <a:spLocks noGrp="1"/>
          </p:cNvSpPr>
          <p:nvPr>
            <p:ph type="body" sz="quarter" idx="11"/>
          </p:nvPr>
        </p:nvSpPr>
        <p:spPr/>
        <p:txBody>
          <a:bodyPr/>
          <a:lstStyle/>
          <a:p>
            <a:r>
              <a:rPr lang="en-GB" dirty="0" smtClean="0"/>
              <a:t>Will not go into this slide in detail.</a:t>
            </a:r>
          </a:p>
          <a:p>
            <a:endParaRPr lang="en-GB" dirty="0" smtClean="0"/>
          </a:p>
          <a:p>
            <a:r>
              <a:rPr lang="en-GB" dirty="0" smtClean="0"/>
              <a:t>Note</a:t>
            </a:r>
            <a:r>
              <a:rPr lang="en-GB" baseline="0" dirty="0" smtClean="0"/>
              <a:t> that each individual aid activity is reported into the CRS, at a high level of detail (over 50 fields of descriptive information)</a:t>
            </a:r>
            <a:endParaRPr lang="en-GB" dirty="0"/>
          </a:p>
        </p:txBody>
      </p:sp>
    </p:spTree>
    <p:extLst>
      <p:ext uri="{BB962C8B-B14F-4D97-AF65-F5344CB8AC3E}">
        <p14:creationId xmlns:p14="http://schemas.microsoft.com/office/powerpoint/2010/main" val="867253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5</a:t>
            </a:fld>
            <a:endParaRPr lang="en-GB"/>
          </a:p>
        </p:txBody>
      </p:sp>
      <p:sp>
        <p:nvSpPr>
          <p:cNvPr id="5" name="Notes Placeholder 4"/>
          <p:cNvSpPr>
            <a:spLocks noGrp="1"/>
          </p:cNvSpPr>
          <p:nvPr>
            <p:ph type="body" sz="quarter" idx="11"/>
          </p:nvPr>
        </p:nvSpPr>
        <p:spPr/>
        <p:txBody>
          <a:bodyPr/>
          <a:lstStyle/>
          <a:p>
            <a:endParaRPr lang="en-GB" dirty="0"/>
          </a:p>
        </p:txBody>
      </p:sp>
    </p:spTree>
    <p:extLst>
      <p:ext uri="{BB962C8B-B14F-4D97-AF65-F5344CB8AC3E}">
        <p14:creationId xmlns:p14="http://schemas.microsoft.com/office/powerpoint/2010/main" val="4052829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6</a:t>
            </a:fld>
            <a:endParaRPr lang="en-GB"/>
          </a:p>
        </p:txBody>
      </p:sp>
    </p:spTree>
    <p:extLst>
      <p:ext uri="{BB962C8B-B14F-4D97-AF65-F5344CB8AC3E}">
        <p14:creationId xmlns:p14="http://schemas.microsoft.com/office/powerpoint/2010/main" val="4201854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7</a:t>
            </a:fld>
            <a:endParaRPr lang="en-GB"/>
          </a:p>
        </p:txBody>
      </p:sp>
      <p:sp>
        <p:nvSpPr>
          <p:cNvPr id="5" name="Notes Placeholder 4"/>
          <p:cNvSpPr>
            <a:spLocks noGrp="1"/>
          </p:cNvSpPr>
          <p:nvPr>
            <p:ph type="body" sz="quarter" idx="1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baseline="0" dirty="0" smtClean="0">
                <a:solidFill>
                  <a:schemeClr val="accent6">
                    <a:lumMod val="75000"/>
                  </a:schemeClr>
                </a:solidFill>
              </a:rPr>
              <a:t>With relation to the CBD in particular, OECD DAC members are using the Rio markers to report on international finance flows to biodiversity, to track progress towards the target on resource mobilisation. However, the Rio markers were not initially establish to track progress on quantitative finance goals – </a:t>
            </a:r>
            <a:r>
              <a:rPr lang="en-GB" sz="1200" b="0" kern="1200" baseline="0" dirty="0" smtClean="0">
                <a:solidFill>
                  <a:schemeClr val="tx1"/>
                </a:solidFill>
                <a:effectLst/>
                <a:latin typeface="+mn-lt"/>
                <a:ea typeface="+mn-ea"/>
                <a:cs typeface="+mn-cs"/>
              </a:rPr>
              <a:t>rather, they were established</a:t>
            </a:r>
            <a:r>
              <a:rPr lang="en-GB" sz="1200" kern="1200" dirty="0" smtClean="0">
                <a:solidFill>
                  <a:schemeClr val="tx1"/>
                </a:solidFill>
                <a:effectLst/>
                <a:latin typeface="+mn-lt"/>
                <a:ea typeface="+mn-ea"/>
                <a:cs typeface="+mn-cs"/>
              </a:rPr>
              <a:t> in order to track the degree to which members are </a:t>
            </a:r>
            <a:r>
              <a:rPr lang="en-GB" sz="1200" b="1" kern="1200" dirty="0" smtClean="0">
                <a:solidFill>
                  <a:schemeClr val="tx1"/>
                </a:solidFill>
                <a:effectLst/>
                <a:latin typeface="+mn-lt"/>
                <a:ea typeface="+mn-ea"/>
                <a:cs typeface="+mn-cs"/>
              </a:rPr>
              <a:t>integrating</a:t>
            </a:r>
            <a:r>
              <a:rPr lang="en-GB" sz="1200" kern="1200" dirty="0" smtClean="0">
                <a:solidFill>
                  <a:schemeClr val="tx1"/>
                </a:solidFill>
                <a:effectLst/>
                <a:latin typeface="+mn-lt"/>
                <a:ea typeface="+mn-ea"/>
                <a:cs typeface="+mn-cs"/>
              </a:rPr>
              <a:t> and </a:t>
            </a:r>
            <a:r>
              <a:rPr lang="en-GB" sz="1200" b="1" kern="1200" dirty="0" smtClean="0">
                <a:solidFill>
                  <a:schemeClr val="tx1"/>
                </a:solidFill>
                <a:effectLst/>
                <a:latin typeface="+mn-lt"/>
                <a:ea typeface="+mn-ea"/>
                <a:cs typeface="+mn-cs"/>
              </a:rPr>
              <a:t>mainstreaming</a:t>
            </a:r>
            <a:r>
              <a:rPr lang="en-GB" sz="1200" kern="1200" dirty="0" smtClean="0">
                <a:solidFill>
                  <a:schemeClr val="tx1"/>
                </a:solidFill>
                <a:effectLst/>
                <a:latin typeface="+mn-lt"/>
                <a:ea typeface="+mn-ea"/>
                <a:cs typeface="+mn-cs"/>
              </a:rPr>
              <a:t> environmental (e.g. biodiversity) considerations into their development co-operation activities, and to support members in preparing their National Communications or their National Reports to the Conventions.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baseline="0" dirty="0" smtClean="0">
              <a:solidFill>
                <a:schemeClr val="accent6">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baseline="0" dirty="0" smtClean="0">
                <a:solidFill>
                  <a:schemeClr val="accent6">
                    <a:lumMod val="75000"/>
                  </a:schemeClr>
                </a:solidFill>
              </a:rPr>
              <a:t>Therefore, OECD members are drawing on the Rio markers but applying a wide range of coefficients to the Rio markers to adjust the level of finance reported to the CBD. This is particularly the case for the use of data marked as targeting biodiversity as a </a:t>
            </a:r>
            <a:r>
              <a:rPr lang="en-GB" sz="1200" b="0" i="1" baseline="0" dirty="0" smtClean="0">
                <a:solidFill>
                  <a:schemeClr val="accent6">
                    <a:lumMod val="75000"/>
                  </a:schemeClr>
                </a:solidFill>
              </a:rPr>
              <a:t>significant</a:t>
            </a:r>
            <a:r>
              <a:rPr lang="en-GB" sz="1200" b="0" i="0" baseline="0" dirty="0" smtClean="0">
                <a:solidFill>
                  <a:schemeClr val="accent6">
                    <a:lumMod val="75000"/>
                  </a:schemeClr>
                </a:solidFill>
              </a:rPr>
              <a:t> objective. One</a:t>
            </a:r>
            <a:r>
              <a:rPr lang="en-GB" sz="1200" b="0" baseline="0" dirty="0" smtClean="0">
                <a:solidFill>
                  <a:schemeClr val="accent6">
                    <a:lumMod val="75000"/>
                  </a:schemeClr>
                </a:solidFill>
              </a:rPr>
              <a:t> of the areas of work of the task team has been to do a stocktake of how different members are using the Rio markers  to report to the CBD, and to be a forum for members to share their methodologies and experiences in this area.</a:t>
            </a:r>
          </a:p>
          <a:p>
            <a:endParaRPr lang="en-GB" dirty="0"/>
          </a:p>
        </p:txBody>
      </p:sp>
    </p:spTree>
    <p:extLst>
      <p:ext uri="{BB962C8B-B14F-4D97-AF65-F5344CB8AC3E}">
        <p14:creationId xmlns:p14="http://schemas.microsoft.com/office/powerpoint/2010/main" val="1786232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8</a:t>
            </a:fld>
            <a:endParaRPr lang="en-GB"/>
          </a:p>
        </p:txBody>
      </p:sp>
      <p:sp>
        <p:nvSpPr>
          <p:cNvPr id="5" name="Notes Placeholder 4"/>
          <p:cNvSpPr>
            <a:spLocks noGrp="1"/>
          </p:cNvSpPr>
          <p:nvPr>
            <p:ph type="body" sz="quarter" idx="11"/>
          </p:nvPr>
        </p:nvSpPr>
        <p:spPr/>
        <p:txBody>
          <a:bodyPr/>
          <a:lstStyle/>
          <a:p>
            <a:r>
              <a:rPr lang="en-GB" dirty="0" smtClean="0"/>
              <a:t>Note that this comes from a stocktake survey the OECD DAC</a:t>
            </a:r>
            <a:r>
              <a:rPr lang="en-GB" baseline="0" dirty="0" smtClean="0"/>
              <a:t> secretariat did at the end of  last year on members’ reporting practices</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 wide range of different approaches being taken. There is very little evidence to date to inform the use of coefficients. Different approaches by members may relate to the nature of different member portfolios, and how the marker is applied. This is an area where the TT is working to lead technical support in exploring the evidence base to support more quantified reporting. </a:t>
            </a:r>
            <a:r>
              <a:rPr lang="en-GB" sz="1200" kern="1200" dirty="0" smtClean="0">
                <a:solidFill>
                  <a:schemeClr val="tx1"/>
                </a:solidFill>
                <a:effectLst/>
                <a:latin typeface="+mn-lt"/>
                <a:ea typeface="+mn-ea"/>
                <a:cs typeface="+mn-cs"/>
              </a:rPr>
              <a:t>In considering areas to develop the evidence base, it was identified that activity size, sector and types of activities may be important factors.</a:t>
            </a:r>
            <a:endParaRPr lang="en-GB" baseline="0" dirty="0" smtClean="0"/>
          </a:p>
          <a:p>
            <a:endParaRPr lang="en-GB" baseline="0" dirty="0" smtClean="0"/>
          </a:p>
          <a:p>
            <a:r>
              <a:rPr lang="en-GB" baseline="0" dirty="0" smtClean="0"/>
              <a:t>Note that the revised CBD financial reporting framework asks members, in the “methodological information” section, to report what coefficient they apply to flows marked with the “significant” biodiversity Rio marker.</a:t>
            </a:r>
            <a:endParaRPr lang="en-GB" dirty="0"/>
          </a:p>
        </p:txBody>
      </p:sp>
    </p:spTree>
    <p:extLst>
      <p:ext uri="{BB962C8B-B14F-4D97-AF65-F5344CB8AC3E}">
        <p14:creationId xmlns:p14="http://schemas.microsoft.com/office/powerpoint/2010/main" val="3446338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BD0E9D1-DEEE-47CA-90CA-B2C80215E127}" type="slidenum">
              <a:rPr lang="en-GB" smtClean="0"/>
              <a:pPr>
                <a:defRPr/>
              </a:pPr>
              <a:t>9</a:t>
            </a:fld>
            <a:endParaRPr lang="en-GB"/>
          </a:p>
        </p:txBody>
      </p:sp>
    </p:spTree>
    <p:extLst>
      <p:ext uri="{BB962C8B-B14F-4D97-AF65-F5344CB8AC3E}">
        <p14:creationId xmlns:p14="http://schemas.microsoft.com/office/powerpoint/2010/main" val="42018541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6065240"/>
          </a:xfrm>
          <a:prstGeom prst="rect">
            <a:avLst/>
          </a:prstGeom>
          <a:solidFill>
            <a:srgbClr val="6699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333462" y="2130425"/>
            <a:ext cx="7772400" cy="1470025"/>
          </a:xfrm>
        </p:spPr>
        <p:txBody>
          <a:bodyPr>
            <a:normAutofit/>
          </a:bodyPr>
          <a:lstStyle>
            <a:lvl1pPr algn="l">
              <a:defRPr sz="32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33462" y="3433194"/>
            <a:ext cx="6400800" cy="643855"/>
          </a:xfrm>
        </p:spPr>
        <p:txBody>
          <a:bodyPr>
            <a:normAutofit/>
          </a:bodyPr>
          <a:lstStyle>
            <a:lvl1pPr marL="0" indent="0" algn="l">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5" name="Footer Placeholder 4"/>
          <p:cNvSpPr>
            <a:spLocks noGrp="1"/>
          </p:cNvSpPr>
          <p:nvPr>
            <p:ph type="ftr" sz="quarter" idx="11"/>
          </p:nvPr>
        </p:nvSpPr>
        <p:spPr>
          <a:xfrm>
            <a:off x="3124200" y="6498963"/>
            <a:ext cx="2895600" cy="365125"/>
          </a:xfrm>
          <a:prstGeom prst="rect">
            <a:avLst/>
          </a:prstGeom>
        </p:spPr>
        <p:txBody>
          <a:bodyPr/>
          <a:lstStyle>
            <a:lvl1pPr>
              <a:defRPr sz="1100">
                <a:latin typeface="Arial" panose="020B0604020202020204" pitchFamily="34" charset="0"/>
                <a:cs typeface="Arial" panose="020B0604020202020204" pitchFamily="34" charset="0"/>
              </a:defRPr>
            </a:lvl1pPr>
          </a:lstStyle>
          <a:p>
            <a:r>
              <a:rPr lang="en-GB" dirty="0" smtClean="0"/>
              <a:t>www.oecd.org/dac</a:t>
            </a:r>
            <a:endParaRPr lang="en-GB" dirty="0"/>
          </a:p>
        </p:txBody>
      </p:sp>
      <p:sp>
        <p:nvSpPr>
          <p:cNvPr id="9" name="Rectangle 8"/>
          <p:cNvSpPr/>
          <p:nvPr userDrawn="1"/>
        </p:nvSpPr>
        <p:spPr>
          <a:xfrm>
            <a:off x="8774884" y="0"/>
            <a:ext cx="380461" cy="606524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7566871" y="0"/>
            <a:ext cx="1208014" cy="6065240"/>
          </a:xfrm>
          <a:prstGeom prst="rect">
            <a:avLst/>
          </a:prstGeom>
          <a:gradFill>
            <a:gsLst>
              <a:gs pos="0">
                <a:srgbClr val="669940"/>
              </a:gs>
              <a:gs pos="100000">
                <a:srgbClr val="009999"/>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5957887"/>
            <a:ext cx="9152878" cy="908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2136" y="6118216"/>
            <a:ext cx="1828806" cy="566672"/>
          </a:xfrm>
          <a:prstGeom prst="rect">
            <a:avLst/>
          </a:prstGeom>
        </p:spPr>
      </p:pic>
    </p:spTree>
    <p:extLst>
      <p:ext uri="{BB962C8B-B14F-4D97-AF65-F5344CB8AC3E}">
        <p14:creationId xmlns:p14="http://schemas.microsoft.com/office/powerpoint/2010/main" val="896560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98509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4982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457200" y="1382086"/>
            <a:ext cx="8229600" cy="4525963"/>
          </a:xfrm>
        </p:spPr>
        <p:txBody>
          <a:bodyPr/>
          <a:lstStyle>
            <a:lvl1pPr>
              <a:buClr>
                <a:srgbClr val="009999"/>
              </a:buClr>
              <a:defRPr sz="2800"/>
            </a:lvl1pPr>
            <a:lvl2pPr>
              <a:buClr>
                <a:srgbClr val="669940"/>
              </a:buClr>
              <a:defRPr sz="2400"/>
            </a:lvl2pPr>
            <a:lvl3pPr>
              <a:buClr>
                <a:schemeClr val="bg1">
                  <a:lumMod val="65000"/>
                </a:schemeClr>
              </a:buClr>
              <a:defRPr sz="2000"/>
            </a:lvl3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3541349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419" y="4423678"/>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336419" y="292349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025592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2577469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631D4A8-7B12-4121-8742-B5F044DFEC67}" type="datetimeFigureOut">
              <a:rPr lang="en-GB" smtClean="0"/>
              <a:t>15/10/2014</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16365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908739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2920762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58024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295265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9962" y="6419311"/>
            <a:ext cx="2304288" cy="377952"/>
          </a:xfrm>
          <a:prstGeom prst="rect">
            <a:avLst/>
          </a:prstGeom>
        </p:spPr>
      </p:pic>
      <p:sp>
        <p:nvSpPr>
          <p:cNvPr id="2" name="Title Placeholder 1"/>
          <p:cNvSpPr>
            <a:spLocks noGrp="1"/>
          </p:cNvSpPr>
          <p:nvPr>
            <p:ph type="title"/>
          </p:nvPr>
        </p:nvSpPr>
        <p:spPr>
          <a:xfrm>
            <a:off x="457200" y="64913"/>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382086"/>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Rectangle 6"/>
          <p:cNvSpPr/>
          <p:nvPr userDrawn="1"/>
        </p:nvSpPr>
        <p:spPr>
          <a:xfrm>
            <a:off x="8854579" y="0"/>
            <a:ext cx="289420" cy="6858000"/>
          </a:xfrm>
          <a:prstGeom prst="rect">
            <a:avLst/>
          </a:prstGeom>
          <a:solidFill>
            <a:srgbClr val="6699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9074171" y="0"/>
            <a:ext cx="81174"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8981098" y="0"/>
            <a:ext cx="104178" cy="6858000"/>
          </a:xfrm>
          <a:prstGeom prst="rect">
            <a:avLst/>
          </a:prstGeom>
          <a:gradFill>
            <a:gsLst>
              <a:gs pos="0">
                <a:srgbClr val="009999"/>
              </a:gs>
              <a:gs pos="100000">
                <a:srgbClr val="66994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15919" y="6451134"/>
            <a:ext cx="1015527" cy="314670"/>
          </a:xfrm>
          <a:prstGeom prst="rect">
            <a:avLst/>
          </a:prstGeom>
        </p:spPr>
      </p:pic>
    </p:spTree>
    <p:extLst>
      <p:ext uri="{BB962C8B-B14F-4D97-AF65-F5344CB8AC3E}">
        <p14:creationId xmlns:p14="http://schemas.microsoft.com/office/powerpoint/2010/main" val="753887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0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009999"/>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rgbClr val="669940"/>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chemeClr val="bg1">
            <a:lumMod val="65000"/>
          </a:schemeClr>
        </a:buClr>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mailto:Valerie.Gaveau@OECD.org" TargetMode="External"/><Relationship Id="rId3" Type="http://schemas.openxmlformats.org/officeDocument/2006/relationships/hyperlink" Target="http://oe.cd/RM" TargetMode="External"/><Relationship Id="rId7" Type="http://schemas.openxmlformats.org/officeDocument/2006/relationships/hyperlink" Target="mailto:Stephanie.Ockenden@OECD.org" TargetMode="External"/><Relationship Id="rId12"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www.oecd.org/dac/environment-development" TargetMode="External"/><Relationship Id="rId11" Type="http://schemas.openxmlformats.org/officeDocument/2006/relationships/image" Target="../media/image8.png"/><Relationship Id="rId5" Type="http://schemas.openxmlformats.org/officeDocument/2006/relationships/hyperlink" Target="http://www.oecd.org/dac/environment-development/training-workshop.htm" TargetMode="External"/><Relationship Id="rId10" Type="http://schemas.openxmlformats.org/officeDocument/2006/relationships/hyperlink" Target="mailto:Juan.CasadoAsensio@oecd.org" TargetMode="External"/><Relationship Id="rId4" Type="http://schemas.openxmlformats.org/officeDocument/2006/relationships/hyperlink" Target="http://www.oecd.org/dac/stats/biodiversity.htm" TargetMode="External"/><Relationship Id="rId9" Type="http://schemas.openxmlformats.org/officeDocument/2006/relationships/hyperlink" Target="mailto:Anna.Drutschinin@oecd.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3462" y="1953087"/>
            <a:ext cx="7772400" cy="1647363"/>
          </a:xfrm>
        </p:spPr>
        <p:txBody>
          <a:bodyPr>
            <a:normAutofit/>
          </a:bodyPr>
          <a:lstStyle/>
          <a:p>
            <a:r>
              <a:rPr lang="en-GB" sz="3000" dirty="0" smtClean="0">
                <a:solidFill>
                  <a:schemeClr val="bg1"/>
                </a:solidFill>
              </a:rPr>
              <a:t>Measuring and Monitoring External Development Finance for Biodiversity</a:t>
            </a:r>
            <a:endParaRPr lang="en-GB" sz="3000" dirty="0">
              <a:solidFill>
                <a:schemeClr val="bg1"/>
              </a:solidFill>
            </a:endParaRPr>
          </a:p>
        </p:txBody>
      </p:sp>
      <p:sp>
        <p:nvSpPr>
          <p:cNvPr id="3" name="Subtitle 2"/>
          <p:cNvSpPr>
            <a:spLocks noGrp="1"/>
          </p:cNvSpPr>
          <p:nvPr>
            <p:ph type="subTitle" idx="1"/>
          </p:nvPr>
        </p:nvSpPr>
        <p:spPr/>
        <p:txBody>
          <a:bodyPr>
            <a:normAutofit fontScale="92500" lnSpcReduction="20000"/>
          </a:bodyPr>
          <a:lstStyle/>
          <a:p>
            <a:r>
              <a:rPr lang="en-US" dirty="0" smtClean="0"/>
              <a:t>The </a:t>
            </a:r>
            <a:r>
              <a:rPr lang="en-US" dirty="0"/>
              <a:t>OECD Development Assistance Committee Statistics &amp; Rio Markers</a:t>
            </a:r>
            <a:endParaRPr lang="en-GB"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245" y="692459"/>
            <a:ext cx="3595427" cy="620280"/>
          </a:xfrm>
          <a:prstGeom prst="rect">
            <a:avLst/>
          </a:prstGeom>
        </p:spPr>
      </p:pic>
      <p:sp>
        <p:nvSpPr>
          <p:cNvPr id="5" name="Rectangle 4"/>
          <p:cNvSpPr/>
          <p:nvPr/>
        </p:nvSpPr>
        <p:spPr>
          <a:xfrm>
            <a:off x="0" y="5957887"/>
            <a:ext cx="9152878" cy="908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02136" y="6118216"/>
            <a:ext cx="1828806" cy="566672"/>
          </a:xfrm>
          <a:prstGeom prst="rect">
            <a:avLst/>
          </a:prstGeom>
        </p:spPr>
      </p:pic>
      <p:sp>
        <p:nvSpPr>
          <p:cNvPr id="7" name="Subtitle 2"/>
          <p:cNvSpPr txBox="1">
            <a:spLocks/>
          </p:cNvSpPr>
          <p:nvPr/>
        </p:nvSpPr>
        <p:spPr>
          <a:xfrm>
            <a:off x="387245" y="4788669"/>
            <a:ext cx="6400800" cy="958281"/>
          </a:xfrm>
          <a:prstGeom prst="rect">
            <a:avLst/>
          </a:prstGeom>
        </p:spPr>
        <p:txBody>
          <a:bodyPr vert="horz" lIns="91440" tIns="45720" rIns="91440" bIns="45720" rtlCol="0">
            <a:normAutofit fontScale="25000" lnSpcReduction="20000"/>
          </a:bodyPr>
          <a:lstStyle>
            <a:lvl1pPr marL="0" indent="0" algn="l" defTabSz="914400" rtl="0" eaLnBrk="1" latinLnBrk="0" hangingPunct="1">
              <a:spcBef>
                <a:spcPct val="20000"/>
              </a:spcBef>
              <a:buClr>
                <a:srgbClr val="009999"/>
              </a:buClr>
              <a:buFont typeface="Arial" panose="020B0604020202020204" pitchFamily="34" charset="0"/>
              <a:buNone/>
              <a:defRPr sz="2400" kern="1200">
                <a:solidFill>
                  <a:schemeClr val="bg1"/>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Clr>
                <a:srgbClr val="669940"/>
              </a:buClr>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Clr>
                <a:schemeClr val="bg1">
                  <a:lumMod val="65000"/>
                </a:schemeClr>
              </a:buClr>
              <a:buFont typeface="Arial" panose="020B0604020202020204" pitchFamily="34" charset="0"/>
              <a:buNone/>
              <a:defRPr sz="22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7200" b="1" dirty="0" smtClean="0"/>
              <a:t>Anna </a:t>
            </a:r>
            <a:r>
              <a:rPr lang="en-US" sz="7200" b="1" dirty="0" err="1" smtClean="0"/>
              <a:t>Drutschinin</a:t>
            </a:r>
            <a:r>
              <a:rPr lang="en-US" sz="7200" b="1" dirty="0" smtClean="0"/>
              <a:t>, </a:t>
            </a:r>
            <a:r>
              <a:rPr lang="en-US" sz="7200" b="1" dirty="0" smtClean="0"/>
              <a:t>OECD DAC </a:t>
            </a:r>
            <a:r>
              <a:rPr lang="en-US" sz="7200" b="1" dirty="0"/>
              <a:t>Secretariat</a:t>
            </a:r>
          </a:p>
          <a:p>
            <a:r>
              <a:rPr lang="en-US" sz="7200" dirty="0" smtClean="0"/>
              <a:t>“Transformative Initiatives” side event, CBD COP 12</a:t>
            </a:r>
          </a:p>
          <a:p>
            <a:r>
              <a:rPr lang="en-US" sz="7200" dirty="0" smtClean="0"/>
              <a:t>16 October 2014, </a:t>
            </a:r>
            <a:r>
              <a:rPr lang="en-US" sz="7200" dirty="0" err="1" smtClean="0"/>
              <a:t>Pyeongchang</a:t>
            </a:r>
            <a:r>
              <a:rPr lang="en-US" sz="7200" dirty="0" smtClean="0"/>
              <a:t>, Korea</a:t>
            </a:r>
            <a:endParaRPr lang="en-US" sz="7200" dirty="0"/>
          </a:p>
        </p:txBody>
      </p:sp>
      <p:pic>
        <p:nvPicPr>
          <p:cNvPr id="8" name="Picture 7" descr="S:\Data\ENVIRONET\4 Climate\Rio Markers, Environment and Development Finance Statistics\Rio Marker Data and Analysis\Statistical Flyers\RIOmarkers identifier.jpg"/>
          <p:cNvPicPr/>
          <p:nvPr/>
        </p:nvPicPr>
        <p:blipFill>
          <a:blip r:embed="rId5">
            <a:extLst>
              <a:ext uri="{28A0092B-C50C-407E-A947-70E740481C1C}">
                <a14:useLocalDpi xmlns:a14="http://schemas.microsoft.com/office/drawing/2010/main" val="0"/>
              </a:ext>
            </a:extLst>
          </a:blip>
          <a:srcRect/>
          <a:stretch>
            <a:fillRect/>
          </a:stretch>
        </p:blipFill>
        <p:spPr bwMode="auto">
          <a:xfrm>
            <a:off x="183742" y="6195527"/>
            <a:ext cx="2298201" cy="470660"/>
          </a:xfrm>
          <a:prstGeom prst="rect">
            <a:avLst/>
          </a:prstGeom>
          <a:noFill/>
          <a:ln>
            <a:noFill/>
          </a:ln>
        </p:spPr>
      </p:pic>
    </p:spTree>
    <p:extLst>
      <p:ext uri="{BB962C8B-B14F-4D97-AF65-F5344CB8AC3E}">
        <p14:creationId xmlns:p14="http://schemas.microsoft.com/office/powerpoint/2010/main" val="876998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15972" y="380071"/>
            <a:ext cx="8172400" cy="1041636"/>
          </a:xfrm>
        </p:spPr>
        <p:txBody>
          <a:bodyPr>
            <a:noAutofit/>
          </a:bodyPr>
          <a:lstStyle/>
          <a:p>
            <a:pPr algn="ctr"/>
            <a:r>
              <a:rPr lang="en-US" sz="3200" dirty="0" smtClean="0">
                <a:solidFill>
                  <a:srgbClr val="009999"/>
                </a:solidFill>
                <a:latin typeface="+mn-lt"/>
              </a:rPr>
              <a:t>The Joint ENVIRONET-WP-STAT Task Team on the Improvement of Rio markers, environment and development finance statistics</a:t>
            </a:r>
            <a:endParaRPr lang="en-US" sz="3200" dirty="0">
              <a:solidFill>
                <a:srgbClr val="009999"/>
              </a:solidFill>
              <a:latin typeface="+mn-lt"/>
            </a:endParaRPr>
          </a:p>
        </p:txBody>
      </p:sp>
      <p:sp>
        <p:nvSpPr>
          <p:cNvPr id="5" name="TextBox 4"/>
          <p:cNvSpPr txBox="1"/>
          <p:nvPr/>
        </p:nvSpPr>
        <p:spPr>
          <a:xfrm>
            <a:off x="282112" y="1718131"/>
            <a:ext cx="8506046" cy="4431983"/>
          </a:xfrm>
          <a:prstGeom prst="rect">
            <a:avLst/>
          </a:prstGeom>
          <a:noFill/>
        </p:spPr>
        <p:txBody>
          <a:bodyPr wrap="square" rtlCol="0">
            <a:spAutoFit/>
          </a:bodyPr>
          <a:lstStyle/>
          <a:p>
            <a:pPr algn="just"/>
            <a:r>
              <a:rPr lang="en-US" sz="2400" b="1" dirty="0" smtClean="0">
                <a:solidFill>
                  <a:srgbClr val="669940"/>
                </a:solidFill>
                <a:latin typeface="+mj-lt"/>
              </a:rPr>
              <a:t>Goal: </a:t>
            </a:r>
            <a:r>
              <a:rPr lang="en-US" sz="2400" b="1" dirty="0" smtClean="0">
                <a:solidFill>
                  <a:schemeClr val="accent6"/>
                </a:solidFill>
                <a:latin typeface="+mj-lt"/>
              </a:rPr>
              <a:t>	</a:t>
            </a:r>
          </a:p>
          <a:p>
            <a:pPr algn="just"/>
            <a:r>
              <a:rPr lang="en-US" sz="2400" dirty="0" smtClean="0">
                <a:latin typeface="+mj-lt"/>
              </a:rPr>
              <a:t>DAC </a:t>
            </a:r>
            <a:r>
              <a:rPr lang="en-US" sz="2400" dirty="0">
                <a:latin typeface="+mj-lt"/>
              </a:rPr>
              <a:t>methodologies and </a:t>
            </a:r>
            <a:r>
              <a:rPr lang="en-US" sz="2400" dirty="0" smtClean="0">
                <a:latin typeface="+mj-lt"/>
              </a:rPr>
              <a:t>data remain a point of reference on Official Development Assistance &amp; Other </a:t>
            </a:r>
            <a:r>
              <a:rPr lang="en-US" sz="2400" dirty="0">
                <a:latin typeface="+mj-lt"/>
              </a:rPr>
              <a:t>Official </a:t>
            </a:r>
            <a:r>
              <a:rPr lang="en-US" sz="2400" dirty="0" smtClean="0">
                <a:latin typeface="+mj-lt"/>
              </a:rPr>
              <a:t>Flows* targeting environmental objectives</a:t>
            </a:r>
          </a:p>
          <a:p>
            <a:pPr algn="just"/>
            <a:endParaRPr lang="en-US" sz="1600" b="1" dirty="0" smtClean="0">
              <a:solidFill>
                <a:schemeClr val="bg2">
                  <a:lumMod val="25000"/>
                </a:schemeClr>
              </a:solidFill>
              <a:latin typeface="+mj-lt"/>
            </a:endParaRPr>
          </a:p>
          <a:p>
            <a:pPr algn="just"/>
            <a:endParaRPr lang="en-US" sz="1600" b="1" dirty="0" smtClean="0">
              <a:solidFill>
                <a:schemeClr val="bg2">
                  <a:lumMod val="25000"/>
                </a:schemeClr>
              </a:solidFill>
              <a:latin typeface="+mj-lt"/>
            </a:endParaRPr>
          </a:p>
          <a:p>
            <a:pPr algn="just"/>
            <a:r>
              <a:rPr lang="en-US" sz="2400" b="1" dirty="0" smtClean="0">
                <a:solidFill>
                  <a:srgbClr val="669940"/>
                </a:solidFill>
                <a:latin typeface="+mj-lt"/>
              </a:rPr>
              <a:t>Areas for improvement :</a:t>
            </a:r>
          </a:p>
          <a:p>
            <a:pPr marL="457200" indent="-457200" algn="just">
              <a:buFont typeface="Arial" panose="020B0604020202020204" pitchFamily="34" charset="0"/>
              <a:buChar char="•"/>
            </a:pPr>
            <a:r>
              <a:rPr lang="en-US" sz="2400" b="1" dirty="0" smtClean="0">
                <a:latin typeface="+mj-lt"/>
              </a:rPr>
              <a:t>Quality  </a:t>
            </a:r>
            <a:r>
              <a:rPr lang="en-US" sz="2400" dirty="0" smtClean="0">
                <a:latin typeface="+mj-lt"/>
              </a:rPr>
              <a:t>- the application of  Rio markers and  data</a:t>
            </a:r>
          </a:p>
          <a:p>
            <a:pPr marL="457200" indent="-457200" algn="just">
              <a:buFont typeface="Arial" panose="020B0604020202020204" pitchFamily="34" charset="0"/>
              <a:buChar char="•"/>
            </a:pPr>
            <a:r>
              <a:rPr lang="en-US" sz="2400" b="1" dirty="0" smtClean="0">
                <a:latin typeface="+mj-lt"/>
              </a:rPr>
              <a:t>Coverage </a:t>
            </a:r>
            <a:r>
              <a:rPr lang="en-US" sz="2400" dirty="0" smtClean="0">
                <a:latin typeface="+mj-lt"/>
              </a:rPr>
              <a:t>- reconciliation of “green ” multilateral finance flows</a:t>
            </a:r>
          </a:p>
          <a:p>
            <a:pPr marL="457200" indent="-457200" algn="just">
              <a:buFont typeface="Arial" panose="020B0604020202020204" pitchFamily="34" charset="0"/>
              <a:buChar char="•"/>
            </a:pPr>
            <a:r>
              <a:rPr lang="en-US" sz="2400" b="1" dirty="0">
                <a:latin typeface="+mj-lt"/>
              </a:rPr>
              <a:t>Communication</a:t>
            </a:r>
            <a:r>
              <a:rPr lang="en-US" sz="2400" dirty="0">
                <a:latin typeface="+mj-lt"/>
              </a:rPr>
              <a:t> - including user access and training workshops </a:t>
            </a:r>
            <a:endParaRPr lang="en-US" sz="2400" dirty="0" smtClean="0">
              <a:latin typeface="+mj-lt"/>
            </a:endParaRPr>
          </a:p>
          <a:p>
            <a:pPr marL="457200" indent="-457200" algn="just">
              <a:buFont typeface="Arial" panose="020B0604020202020204" pitchFamily="34" charset="0"/>
              <a:buChar char="•"/>
            </a:pPr>
            <a:r>
              <a:rPr lang="en-US" sz="2400" b="1" dirty="0" smtClean="0">
                <a:latin typeface="+mj-lt"/>
              </a:rPr>
              <a:t>Use</a:t>
            </a:r>
            <a:r>
              <a:rPr lang="en-US" sz="2400" dirty="0" smtClean="0">
                <a:latin typeface="+mj-lt"/>
              </a:rPr>
              <a:t> - supporting transparency and harmonisation in reporting</a:t>
            </a:r>
          </a:p>
          <a:p>
            <a:pPr algn="just"/>
            <a:endParaRPr lang="en-GB" sz="1400" dirty="0">
              <a:latin typeface="+mj-lt"/>
            </a:endParaRPr>
          </a:p>
          <a:p>
            <a:pPr algn="just"/>
            <a:endParaRPr lang="en-GB" sz="2000" dirty="0">
              <a:latin typeface="+mj-lt"/>
            </a:endParaRPr>
          </a:p>
        </p:txBody>
      </p:sp>
      <p:sp>
        <p:nvSpPr>
          <p:cNvPr id="2" name="Rectangle 1"/>
          <p:cNvSpPr/>
          <p:nvPr/>
        </p:nvSpPr>
        <p:spPr>
          <a:xfrm>
            <a:off x="295417" y="6148489"/>
            <a:ext cx="1290738" cy="261610"/>
          </a:xfrm>
          <a:prstGeom prst="rect">
            <a:avLst/>
          </a:prstGeom>
        </p:spPr>
        <p:txBody>
          <a:bodyPr wrap="none">
            <a:spAutoFit/>
          </a:bodyPr>
          <a:lstStyle/>
          <a:p>
            <a:r>
              <a:rPr lang="en-US" sz="1100" dirty="0" smtClean="0">
                <a:latin typeface="+mn-lt"/>
              </a:rPr>
              <a:t>*non-export </a:t>
            </a:r>
            <a:r>
              <a:rPr lang="en-US" sz="1100" dirty="0">
                <a:latin typeface="+mn-lt"/>
              </a:rPr>
              <a:t>credit </a:t>
            </a:r>
            <a:endParaRPr lang="en-GB" sz="1100" dirty="0">
              <a:latin typeface="+mn-lt"/>
            </a:endParaRPr>
          </a:p>
        </p:txBody>
      </p:sp>
      <p:sp>
        <p:nvSpPr>
          <p:cNvPr id="6" name="Rectangle 5"/>
          <p:cNvSpPr/>
          <p:nvPr/>
        </p:nvSpPr>
        <p:spPr>
          <a:xfrm>
            <a:off x="2424740" y="6438235"/>
            <a:ext cx="5256220" cy="415498"/>
          </a:xfrm>
          <a:prstGeom prst="rect">
            <a:avLst/>
          </a:prstGeom>
        </p:spPr>
        <p:txBody>
          <a:bodyPr wrap="square">
            <a:spAutoFit/>
          </a:bodyPr>
          <a:lstStyle/>
          <a:p>
            <a:r>
              <a:rPr lang="en-GB" sz="1050" i="1" dirty="0" smtClean="0"/>
              <a:t>Ref: Terms </a:t>
            </a:r>
            <a:r>
              <a:rPr lang="en-GB" sz="1050" i="1" dirty="0"/>
              <a:t>of reference and scope of work for a Joint ENVIRONET and WP-STAT Task Team on Improvement of Rio markers, environment and development finance statistics.  </a:t>
            </a:r>
            <a:endParaRPr lang="en-GB" sz="1050" dirty="0"/>
          </a:p>
        </p:txBody>
      </p:sp>
    </p:spTree>
    <p:extLst>
      <p:ext uri="{BB962C8B-B14F-4D97-AF65-F5344CB8AC3E}">
        <p14:creationId xmlns:p14="http://schemas.microsoft.com/office/powerpoint/2010/main" val="3050806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nodeType="after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3461" y="2130425"/>
            <a:ext cx="8064089" cy="1470025"/>
          </a:xfrm>
        </p:spPr>
        <p:txBody>
          <a:bodyPr>
            <a:normAutofit fontScale="90000"/>
          </a:bodyPr>
          <a:lstStyle/>
          <a:p>
            <a:pPr marL="0" indent="0" algn="ctr">
              <a:spcAft>
                <a:spcPts val="600"/>
              </a:spcAft>
            </a:pPr>
            <a:r>
              <a:rPr lang="en-US" sz="2700" dirty="0" smtClean="0"/>
              <a:t/>
            </a:r>
            <a:br>
              <a:rPr lang="en-US" sz="2700" dirty="0" smtClean="0"/>
            </a:br>
            <a:r>
              <a:rPr lang="en-US" sz="2700" dirty="0"/>
              <a:t/>
            </a:r>
            <a:br>
              <a:rPr lang="en-US" sz="2700" dirty="0"/>
            </a:br>
            <a:r>
              <a:rPr lang="en-US" sz="2700" dirty="0" smtClean="0"/>
              <a:t/>
            </a:r>
            <a:br>
              <a:rPr lang="en-US" sz="2700" dirty="0" smtClean="0"/>
            </a:br>
            <a:r>
              <a:rPr lang="en-US" sz="2200" dirty="0" smtClean="0"/>
              <a:t>OECD </a:t>
            </a:r>
            <a:r>
              <a:rPr lang="en-US" sz="2200" dirty="0"/>
              <a:t>DAC CRS Rio marker </a:t>
            </a:r>
            <a:r>
              <a:rPr lang="en-US" sz="2200" dirty="0" smtClean="0"/>
              <a:t>statistics, analysis &amp; access to data</a:t>
            </a:r>
            <a:r>
              <a:rPr lang="en-US" sz="2200" dirty="0"/>
              <a:t/>
            </a:r>
            <a:br>
              <a:rPr lang="en-US" sz="2200" dirty="0"/>
            </a:br>
            <a:r>
              <a:rPr lang="en-US" sz="2200" u="sng" dirty="0" smtClean="0">
                <a:hlinkClick r:id="rId3"/>
              </a:rPr>
              <a:t>http://oe.cd/RM</a:t>
            </a:r>
            <a:r>
              <a:rPr lang="en-US" sz="2200" u="sng" dirty="0" smtClean="0"/>
              <a:t/>
            </a:r>
            <a:br>
              <a:rPr lang="en-US" sz="2200" u="sng" dirty="0" smtClean="0"/>
            </a:br>
            <a:r>
              <a:rPr lang="en-US" sz="2700" u="sng" dirty="0"/>
              <a:t/>
            </a:r>
            <a:br>
              <a:rPr lang="en-US" sz="2700" u="sng" dirty="0"/>
            </a:br>
            <a:r>
              <a:rPr lang="en-US" sz="2200" dirty="0" smtClean="0"/>
              <a:t>Biodiversity-related statistics </a:t>
            </a:r>
            <a:r>
              <a:rPr lang="en-US" sz="2200" dirty="0"/>
              <a:t>and analysis</a:t>
            </a:r>
            <a:br>
              <a:rPr lang="en-US" sz="2200" dirty="0"/>
            </a:br>
            <a:r>
              <a:rPr lang="en-US" sz="2200" dirty="0">
                <a:hlinkClick r:id="rId4"/>
              </a:rPr>
              <a:t>http://</a:t>
            </a:r>
            <a:r>
              <a:rPr lang="en-US" sz="2200" dirty="0" smtClean="0">
                <a:hlinkClick r:id="rId4"/>
              </a:rPr>
              <a:t>www.oecd.org/dac/stats/biodiversity.htm</a:t>
            </a:r>
            <a:r>
              <a:rPr lang="en-US" sz="2700" dirty="0" smtClean="0"/>
              <a:t/>
            </a:r>
            <a:br>
              <a:rPr lang="en-US" sz="2700" dirty="0" smtClean="0"/>
            </a:br>
            <a:r>
              <a:rPr lang="en-US" sz="2700" dirty="0"/>
              <a:t/>
            </a:r>
            <a:br>
              <a:rPr lang="en-US" sz="2700" dirty="0"/>
            </a:br>
            <a:r>
              <a:rPr lang="en-US" sz="2700" u="sng" dirty="0" smtClean="0"/>
              <a:t/>
            </a:r>
            <a:br>
              <a:rPr lang="en-US" sz="2700" u="sng" dirty="0" smtClean="0"/>
            </a:br>
            <a:r>
              <a:rPr lang="en-US" sz="2700" u="sng" dirty="0" smtClean="0"/>
              <a:t/>
            </a:r>
            <a:br>
              <a:rPr lang="en-US" sz="2700" u="sng" dirty="0" smtClean="0"/>
            </a:br>
            <a:r>
              <a:rPr lang="en-US" sz="2700" u="sng" dirty="0"/>
              <a:t/>
            </a:r>
            <a:br>
              <a:rPr lang="en-US" sz="2700" u="sng" dirty="0"/>
            </a:br>
            <a:r>
              <a:rPr lang="en-US" sz="2700" u="sng" dirty="0" smtClean="0"/>
              <a:t/>
            </a:r>
            <a:br>
              <a:rPr lang="en-US" sz="2700" u="sng" dirty="0" smtClean="0"/>
            </a:br>
            <a:r>
              <a:rPr lang="en-US" sz="2700" u="sng" dirty="0" smtClean="0"/>
              <a:t/>
            </a:r>
            <a:br>
              <a:rPr lang="en-US" sz="2700" u="sng" dirty="0" smtClean="0"/>
            </a:br>
            <a:r>
              <a:rPr lang="en-US" sz="2200" dirty="0" smtClean="0"/>
              <a:t>Rio markers </a:t>
            </a:r>
            <a:r>
              <a:rPr lang="en-US" sz="2200" dirty="0"/>
              <a:t>training workshop: </a:t>
            </a:r>
            <a:br>
              <a:rPr lang="en-US" sz="2200" dirty="0"/>
            </a:br>
            <a:r>
              <a:rPr lang="en-US" sz="2200" dirty="0" smtClean="0">
                <a:hlinkClick r:id="rId5"/>
              </a:rPr>
              <a:t>www.oecd.org/dac/environment-development/training-workshop.htm</a:t>
            </a:r>
            <a:r>
              <a:rPr lang="en-US" sz="2200" dirty="0" smtClean="0"/>
              <a:t> </a:t>
            </a:r>
            <a:r>
              <a:rPr lang="en-US" sz="2200" dirty="0"/>
              <a:t/>
            </a:r>
            <a:br>
              <a:rPr lang="en-US" sz="2200" dirty="0"/>
            </a:br>
            <a:r>
              <a:rPr lang="en-US" sz="2200" u="sng" dirty="0" smtClean="0"/>
              <a:t/>
            </a:r>
            <a:br>
              <a:rPr lang="en-US" sz="2200" u="sng" dirty="0" smtClean="0"/>
            </a:br>
            <a:r>
              <a:rPr lang="en-GB" sz="2200" dirty="0" smtClean="0"/>
              <a:t>OECD </a:t>
            </a:r>
            <a:r>
              <a:rPr lang="en-GB" sz="2200" dirty="0"/>
              <a:t>Environment and Development Homepage</a:t>
            </a:r>
            <a:br>
              <a:rPr lang="en-GB" sz="2200" dirty="0"/>
            </a:br>
            <a:r>
              <a:rPr lang="en-GB" sz="2200" u="sng" dirty="0">
                <a:hlinkClick r:id="rId6"/>
              </a:rPr>
              <a:t>www.oecd.org/dac/environment-development</a:t>
            </a:r>
            <a:r>
              <a:rPr lang="en-GB" sz="2200" u="sng" dirty="0"/>
              <a:t/>
            </a:r>
            <a:br>
              <a:rPr lang="en-GB" sz="2200" u="sng" dirty="0"/>
            </a:br>
            <a:r>
              <a:rPr lang="en-US" u="sng" dirty="0"/>
              <a:t/>
            </a:r>
            <a:br>
              <a:rPr lang="en-US" u="sng" dirty="0"/>
            </a:br>
            <a:r>
              <a:rPr lang="en-US" u="sng" dirty="0" smtClean="0"/>
              <a:t> </a:t>
            </a:r>
            <a:endParaRPr lang="en-GB" dirty="0"/>
          </a:p>
        </p:txBody>
      </p:sp>
      <p:sp>
        <p:nvSpPr>
          <p:cNvPr id="3" name="Subtitle 2"/>
          <p:cNvSpPr>
            <a:spLocks noGrp="1"/>
          </p:cNvSpPr>
          <p:nvPr>
            <p:ph type="subTitle" idx="1"/>
          </p:nvPr>
        </p:nvSpPr>
        <p:spPr>
          <a:xfrm>
            <a:off x="1" y="6029622"/>
            <a:ext cx="7104184" cy="751008"/>
          </a:xfrm>
        </p:spPr>
        <p:txBody>
          <a:bodyPr>
            <a:normAutofit fontScale="25000" lnSpcReduction="20000"/>
          </a:bodyPr>
          <a:lstStyle/>
          <a:p>
            <a:endParaRPr lang="en-GB" dirty="0" smtClean="0">
              <a:solidFill>
                <a:srgbClr val="669940"/>
              </a:solidFill>
              <a:hlinkClick r:id="rId7"/>
            </a:endParaRPr>
          </a:p>
          <a:p>
            <a:r>
              <a:rPr lang="en-US" sz="4200" b="1" dirty="0">
                <a:solidFill>
                  <a:srgbClr val="669940"/>
                </a:solidFill>
              </a:rPr>
              <a:t>Joint ENVIRONET-WP-STAT Task </a:t>
            </a:r>
            <a:r>
              <a:rPr lang="en-US" sz="4200" b="1" dirty="0" smtClean="0">
                <a:solidFill>
                  <a:srgbClr val="669940"/>
                </a:solidFill>
              </a:rPr>
              <a:t>Team: </a:t>
            </a:r>
            <a:r>
              <a:rPr lang="en-GB" sz="4200" dirty="0" smtClean="0">
                <a:hlinkClick r:id="rId7"/>
              </a:rPr>
              <a:t>Stephanie.Ockenden@OECD.org</a:t>
            </a:r>
            <a:r>
              <a:rPr lang="en-GB" sz="4200" dirty="0" smtClean="0"/>
              <a:t> </a:t>
            </a:r>
            <a:r>
              <a:rPr lang="en-GB" sz="4200" dirty="0" smtClean="0">
                <a:solidFill>
                  <a:srgbClr val="669940"/>
                </a:solidFill>
              </a:rPr>
              <a:t>and </a:t>
            </a:r>
            <a:r>
              <a:rPr lang="en-GB" sz="4200" dirty="0" smtClean="0">
                <a:hlinkClick r:id="rId8"/>
              </a:rPr>
              <a:t>Valerie.Gaveau@OECD.org</a:t>
            </a:r>
            <a:endParaRPr lang="en-GB" sz="4200" dirty="0" smtClean="0"/>
          </a:p>
          <a:p>
            <a:endParaRPr lang="en-GB" sz="4200" dirty="0" smtClean="0">
              <a:solidFill>
                <a:srgbClr val="669940"/>
              </a:solidFill>
            </a:endParaRPr>
          </a:p>
          <a:p>
            <a:r>
              <a:rPr lang="en-GB" sz="4200" b="1" dirty="0" smtClean="0">
                <a:solidFill>
                  <a:srgbClr val="669940"/>
                </a:solidFill>
              </a:rPr>
              <a:t>Biodiversity and Development</a:t>
            </a:r>
            <a:r>
              <a:rPr lang="en-GB" sz="4200" dirty="0" smtClean="0">
                <a:solidFill>
                  <a:srgbClr val="669940"/>
                </a:solidFill>
              </a:rPr>
              <a:t>: </a:t>
            </a:r>
            <a:r>
              <a:rPr lang="en-GB" sz="4200" dirty="0" smtClean="0">
                <a:solidFill>
                  <a:srgbClr val="669940"/>
                </a:solidFill>
                <a:hlinkClick r:id="rId9"/>
              </a:rPr>
              <a:t>Anna.Drutschinin@oecd.org</a:t>
            </a:r>
            <a:r>
              <a:rPr lang="en-GB" sz="4200" dirty="0" smtClean="0">
                <a:solidFill>
                  <a:srgbClr val="669940"/>
                </a:solidFill>
              </a:rPr>
              <a:t> and </a:t>
            </a:r>
            <a:r>
              <a:rPr lang="en-GB" sz="4200" dirty="0" smtClean="0">
                <a:solidFill>
                  <a:srgbClr val="669940"/>
                </a:solidFill>
                <a:hlinkClick r:id="rId10"/>
              </a:rPr>
              <a:t>Juan.CasadoAsensio@oecd.org</a:t>
            </a:r>
            <a:r>
              <a:rPr lang="en-GB" sz="4200" dirty="0" smtClean="0">
                <a:solidFill>
                  <a:srgbClr val="669940"/>
                </a:solidFill>
              </a:rPr>
              <a:t> </a:t>
            </a:r>
            <a:endParaRPr lang="en-GB" sz="4200" dirty="0">
              <a:solidFill>
                <a:srgbClr val="669940"/>
              </a:solidFill>
            </a:endParaRPr>
          </a:p>
        </p:txBody>
      </p:sp>
      <p:pic>
        <p:nvPicPr>
          <p:cNvPr id="4" name="Picture 3"/>
          <p:cNvPicPr/>
          <p:nvPr/>
        </p:nvPicPr>
        <p:blipFill rotWithShape="1">
          <a:blip r:embed="rId11"/>
          <a:srcRect l="24792" t="9771" r="26290" b="4537"/>
          <a:stretch/>
        </p:blipFill>
        <p:spPr bwMode="auto">
          <a:xfrm>
            <a:off x="5798756" y="1922779"/>
            <a:ext cx="1501610" cy="1912041"/>
          </a:xfrm>
          <a:prstGeom prst="rect">
            <a:avLst/>
          </a:prstGeom>
          <a:ln>
            <a:solidFill>
              <a:schemeClr val="tx1">
                <a:lumMod val="50000"/>
                <a:lumOff val="50000"/>
              </a:schemeClr>
            </a:solidFill>
          </a:ln>
          <a:extLst>
            <a:ext uri="{53640926-AAD7-44D8-BBD7-CCE9431645EC}">
              <a14:shadowObscured xmlns:a14="http://schemas.microsoft.com/office/drawing/2010/main"/>
            </a:ext>
          </a:extLst>
        </p:spPr>
      </p:pic>
      <p:pic>
        <p:nvPicPr>
          <p:cNvPr id="1026" name="Picture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353931" y="1922780"/>
            <a:ext cx="3615838" cy="1912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4703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276447" y="177076"/>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3800" b="1" kern="1200">
                <a:solidFill>
                  <a:srgbClr val="0070C0"/>
                </a:solidFill>
                <a:latin typeface="+mj-lt"/>
                <a:ea typeface="MS PGothic" pitchFamily="34" charset="-128"/>
                <a:cs typeface="ＭＳ Ｐゴシック" pitchFamily="-65" charset="-128"/>
              </a:defRPr>
            </a:lvl1pPr>
            <a:lvl2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2pPr>
            <a:lvl3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3pPr>
            <a:lvl4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4pPr>
            <a:lvl5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GB" dirty="0" smtClean="0">
                <a:solidFill>
                  <a:srgbClr val="009999"/>
                </a:solidFill>
              </a:rPr>
              <a:t>Outline</a:t>
            </a:r>
            <a:endParaRPr lang="en-GB" dirty="0">
              <a:solidFill>
                <a:srgbClr val="009999"/>
              </a:solidFill>
            </a:endParaRPr>
          </a:p>
        </p:txBody>
      </p:sp>
      <p:sp>
        <p:nvSpPr>
          <p:cNvPr id="2" name="Rectangle 1"/>
          <p:cNvSpPr/>
          <p:nvPr/>
        </p:nvSpPr>
        <p:spPr>
          <a:xfrm>
            <a:off x="276447" y="1828800"/>
            <a:ext cx="8229600" cy="660400"/>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Content Placeholder 2"/>
          <p:cNvSpPr txBox="1">
            <a:spLocks/>
          </p:cNvSpPr>
          <p:nvPr/>
        </p:nvSpPr>
        <p:spPr>
          <a:xfrm>
            <a:off x="609599" y="1320076"/>
            <a:ext cx="7896447" cy="4587702"/>
          </a:xfrm>
          <a:prstGeom prst="rect">
            <a:avLst/>
          </a:prstGeom>
        </p:spPr>
        <p:txBody>
          <a:bodyPr/>
          <a:lstStyle>
            <a:lvl1pPr marL="342900" indent="-342900" algn="l" defTabSz="457200" rtl="0" eaLnBrk="0" fontAlgn="base" hangingPunct="0">
              <a:spcBef>
                <a:spcPct val="20000"/>
              </a:spcBef>
              <a:spcAft>
                <a:spcPct val="0"/>
              </a:spcAft>
              <a:buClr>
                <a:srgbClr val="0070C0"/>
              </a:buClr>
              <a:buFont typeface="Wingdings" pitchFamily="2" charset="2"/>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0" fontAlgn="base" hangingPunct="0">
              <a:spcBef>
                <a:spcPct val="20000"/>
              </a:spcBef>
              <a:spcAft>
                <a:spcPct val="0"/>
              </a:spcAft>
              <a:buClr>
                <a:srgbClr val="E46C0A"/>
              </a:buClr>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Clr>
                <a:srgbClr val="7F7F7F"/>
              </a:buClr>
              <a:buFont typeface="Wingdings" pitchFamily="2" charset="2"/>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Clr>
                <a:srgbClr val="9999FF"/>
              </a:buClr>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Clr>
                <a:srgbClr val="0070C0"/>
              </a:buClr>
              <a:buFont typeface="Wingdings" pitchFamily="2" charset="2"/>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spcBef>
                <a:spcPts val="1200"/>
              </a:spcBef>
              <a:buFont typeface="+mj-lt"/>
              <a:buAutoNum type="arabicPeriod"/>
            </a:pPr>
            <a:endParaRPr lang="en-GB" sz="2800" b="1" dirty="0" smtClean="0"/>
          </a:p>
          <a:p>
            <a:pPr marL="514350" indent="-514350">
              <a:spcBef>
                <a:spcPts val="1200"/>
              </a:spcBef>
              <a:buClr>
                <a:srgbClr val="009999"/>
              </a:buClr>
              <a:buFont typeface="+mj-lt"/>
              <a:buAutoNum type="arabicPeriod"/>
            </a:pPr>
            <a:r>
              <a:rPr lang="en-GB" sz="2800" b="1" dirty="0" smtClean="0"/>
              <a:t>OECD DAC Statistical System &amp; Rio markers</a:t>
            </a:r>
            <a:r>
              <a:rPr lang="en-GB" sz="2800" dirty="0" smtClean="0"/>
              <a:t> </a:t>
            </a:r>
          </a:p>
          <a:p>
            <a:pPr marL="514350" indent="-514350">
              <a:spcBef>
                <a:spcPts val="1200"/>
              </a:spcBef>
              <a:buClr>
                <a:srgbClr val="009999"/>
              </a:buClr>
              <a:buFont typeface="+mj-lt"/>
              <a:buAutoNum type="arabicPeriod"/>
            </a:pPr>
            <a:r>
              <a:rPr lang="en-GB" sz="2800" b="1" dirty="0" smtClean="0"/>
              <a:t>Use of Rio marker data for reporting to the CBD</a:t>
            </a:r>
          </a:p>
          <a:p>
            <a:pPr marL="514350" indent="-514350">
              <a:spcBef>
                <a:spcPts val="1200"/>
              </a:spcBef>
              <a:buClr>
                <a:srgbClr val="009999"/>
              </a:buClr>
              <a:buFont typeface="+mj-lt"/>
              <a:buAutoNum type="arabicPeriod"/>
            </a:pPr>
            <a:r>
              <a:rPr lang="en-GB" sz="2800" b="1" dirty="0" smtClean="0"/>
              <a:t>Future Improvements: ENVIRONET-WP-STAT Task Team</a:t>
            </a:r>
            <a:endParaRPr lang="en-GB"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2400" dirty="0" smtClean="0"/>
          </a:p>
          <a:p>
            <a:pPr marL="514350" indent="-514350">
              <a:buFont typeface="+mj-lt"/>
              <a:buAutoNum type="arabicPeriod"/>
            </a:pPr>
            <a:endParaRPr lang="en-GB" sz="2400" dirty="0" smtClean="0"/>
          </a:p>
          <a:p>
            <a:pPr marL="514350" indent="-514350">
              <a:buFont typeface="+mj-lt"/>
              <a:buAutoNum type="arabicPeriod"/>
            </a:pPr>
            <a:endParaRPr lang="en-GB" sz="2600" dirty="0"/>
          </a:p>
        </p:txBody>
      </p:sp>
    </p:spTree>
    <p:extLst>
      <p:ext uri="{BB962C8B-B14F-4D97-AF65-F5344CB8AC3E}">
        <p14:creationId xmlns:p14="http://schemas.microsoft.com/office/powerpoint/2010/main" val="2559698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0" y="204395"/>
            <a:ext cx="9144000" cy="710005"/>
          </a:xfrm>
          <a:prstGeom prst="rect">
            <a:avLst/>
          </a:prstGeom>
        </p:spPr>
        <p:txBody>
          <a:bodyPr/>
          <a:lstStyle>
            <a:lvl1pPr algn="l" defTabSz="457200" rtl="0" eaLnBrk="0" fontAlgn="base" hangingPunct="0">
              <a:spcBef>
                <a:spcPct val="0"/>
              </a:spcBef>
              <a:spcAft>
                <a:spcPct val="0"/>
              </a:spcAft>
              <a:defRPr sz="4000" b="1" kern="1200">
                <a:solidFill>
                  <a:schemeClr val="tx1"/>
                </a:solidFill>
                <a:latin typeface="+mj-lt"/>
                <a:ea typeface="MS PGothic" pitchFamily="34" charset="-128"/>
                <a:cs typeface="ＭＳ Ｐゴシック" pitchFamily="-65" charset="-128"/>
              </a:defRPr>
            </a:lvl1pPr>
            <a:lvl2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2pPr>
            <a:lvl3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3pPr>
            <a:lvl4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4pPr>
            <a:lvl5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pPr algn="ctr"/>
            <a:endParaRPr lang="en-US" sz="2800" dirty="0">
              <a:solidFill>
                <a:srgbClr val="0070C0"/>
              </a:solidFill>
            </a:endParaRPr>
          </a:p>
        </p:txBody>
      </p:sp>
      <p:sp>
        <p:nvSpPr>
          <p:cNvPr id="2" name="Title 1"/>
          <p:cNvSpPr>
            <a:spLocks noGrp="1"/>
          </p:cNvSpPr>
          <p:nvPr>
            <p:ph type="title"/>
          </p:nvPr>
        </p:nvSpPr>
        <p:spPr>
          <a:xfrm>
            <a:off x="457200" y="204395"/>
            <a:ext cx="8229600" cy="1143000"/>
          </a:xfrm>
        </p:spPr>
        <p:txBody>
          <a:bodyPr>
            <a:normAutofit/>
          </a:bodyPr>
          <a:lstStyle/>
          <a:p>
            <a:r>
              <a:rPr lang="en-US" sz="3600" dirty="0">
                <a:solidFill>
                  <a:srgbClr val="009999"/>
                </a:solidFill>
              </a:rPr>
              <a:t>OECD DAC Statistical </a:t>
            </a:r>
            <a:r>
              <a:rPr lang="en-US" sz="3600" dirty="0" smtClean="0">
                <a:solidFill>
                  <a:srgbClr val="009999"/>
                </a:solidFill>
              </a:rPr>
              <a:t>System </a:t>
            </a:r>
            <a:endParaRPr lang="en-GB" sz="3600" dirty="0">
              <a:solidFill>
                <a:srgbClr val="009999"/>
              </a:solidFill>
            </a:endParaRPr>
          </a:p>
        </p:txBody>
      </p:sp>
      <p:sp>
        <p:nvSpPr>
          <p:cNvPr id="8" name="Content Placeholder 7"/>
          <p:cNvSpPr>
            <a:spLocks noGrp="1"/>
          </p:cNvSpPr>
          <p:nvPr>
            <p:ph sz="half" idx="1"/>
          </p:nvPr>
        </p:nvSpPr>
        <p:spPr>
          <a:xfrm>
            <a:off x="0" y="1371600"/>
            <a:ext cx="4572000" cy="4754563"/>
          </a:xfrm>
        </p:spPr>
        <p:txBody>
          <a:bodyPr>
            <a:noAutofit/>
          </a:bodyPr>
          <a:lstStyle/>
          <a:p>
            <a:pPr>
              <a:buClr>
                <a:schemeClr val="accent1"/>
              </a:buClr>
            </a:pPr>
            <a:r>
              <a:rPr lang="en-US" dirty="0" smtClean="0"/>
              <a:t>Development finance statistics are:</a:t>
            </a:r>
          </a:p>
          <a:p>
            <a:pPr lvl="1">
              <a:buClr>
                <a:schemeClr val="accent1"/>
              </a:buClr>
            </a:pPr>
            <a:r>
              <a:rPr lang="en-US" sz="2000" b="1" dirty="0" smtClean="0">
                <a:solidFill>
                  <a:srgbClr val="669940"/>
                </a:solidFill>
              </a:rPr>
              <a:t>reported</a:t>
            </a:r>
            <a:r>
              <a:rPr lang="en-US" sz="2000" dirty="0" smtClean="0"/>
              <a:t> by members, international </a:t>
            </a:r>
            <a:r>
              <a:rPr lang="en-US" sz="2000" dirty="0" err="1" smtClean="0"/>
              <a:t>organisations</a:t>
            </a:r>
            <a:r>
              <a:rPr lang="en-US" sz="2000" dirty="0" smtClean="0"/>
              <a:t> &amp; some non-DAC and charities</a:t>
            </a:r>
            <a:endParaRPr lang="en-US" sz="2000" dirty="0"/>
          </a:p>
          <a:p>
            <a:pPr lvl="1">
              <a:buClr>
                <a:schemeClr val="accent1"/>
              </a:buClr>
            </a:pPr>
            <a:r>
              <a:rPr lang="en-US" sz="2000" b="1" dirty="0" smtClean="0">
                <a:solidFill>
                  <a:srgbClr val="669940"/>
                </a:solidFill>
              </a:rPr>
              <a:t>collected</a:t>
            </a:r>
            <a:r>
              <a:rPr lang="en-US" sz="2000" b="1" dirty="0" smtClean="0"/>
              <a:t> </a:t>
            </a:r>
            <a:r>
              <a:rPr lang="en-US" sz="2000" dirty="0"/>
              <a:t>within the Creditor Reporting System (CRS</a:t>
            </a:r>
            <a:r>
              <a:rPr lang="en-US" sz="2000" dirty="0" smtClean="0"/>
              <a:t>),</a:t>
            </a:r>
          </a:p>
          <a:p>
            <a:pPr lvl="1">
              <a:buClr>
                <a:schemeClr val="accent1"/>
              </a:buClr>
            </a:pPr>
            <a:r>
              <a:rPr lang="en-US" sz="2000" b="1" dirty="0" smtClean="0">
                <a:solidFill>
                  <a:srgbClr val="669940"/>
                </a:solidFill>
              </a:rPr>
              <a:t>monitored</a:t>
            </a:r>
            <a:r>
              <a:rPr lang="en-US" sz="2000" dirty="0" smtClean="0"/>
              <a:t> by Secretariat &amp; WP-STAT (quality </a:t>
            </a:r>
            <a:r>
              <a:rPr lang="en-US" sz="2000" dirty="0"/>
              <a:t>controls </a:t>
            </a:r>
            <a:r>
              <a:rPr lang="en-US" sz="2000" dirty="0" smtClean="0"/>
              <a:t>&amp; reviews)</a:t>
            </a:r>
          </a:p>
          <a:p>
            <a:pPr lvl="1">
              <a:buClr>
                <a:schemeClr val="accent1"/>
              </a:buClr>
            </a:pPr>
            <a:r>
              <a:rPr lang="en-US" sz="2000" b="1" dirty="0" smtClean="0">
                <a:solidFill>
                  <a:srgbClr val="669940"/>
                </a:solidFill>
              </a:rPr>
              <a:t>transparent</a:t>
            </a:r>
            <a:r>
              <a:rPr lang="en-US" sz="2000" dirty="0" smtClean="0"/>
              <a:t> - activity-level </a:t>
            </a:r>
            <a:r>
              <a:rPr lang="en-US" sz="2000" dirty="0"/>
              <a:t>aid data publically available online</a:t>
            </a:r>
            <a:endParaRPr lang="en-GB" sz="2000" dirty="0"/>
          </a:p>
          <a:p>
            <a:pPr lvl="1">
              <a:buClr>
                <a:schemeClr val="accent1"/>
              </a:buClr>
            </a:pPr>
            <a:endParaRPr lang="en-US" dirty="0" smtClean="0"/>
          </a:p>
          <a:p>
            <a:pPr>
              <a:buClr>
                <a:schemeClr val="accent1"/>
              </a:buClr>
            </a:pPr>
            <a:endParaRPr lang="en-US" b="1" dirty="0">
              <a:solidFill>
                <a:srgbClr val="FFC000"/>
              </a:solidFill>
            </a:endParaRPr>
          </a:p>
        </p:txBody>
      </p:sp>
      <p:sp>
        <p:nvSpPr>
          <p:cNvPr id="12" name="Content Placeholder 11"/>
          <p:cNvSpPr>
            <a:spLocks noGrp="1"/>
          </p:cNvSpPr>
          <p:nvPr>
            <p:ph sz="half" idx="2"/>
          </p:nvPr>
        </p:nvSpPr>
        <p:spPr>
          <a:xfrm>
            <a:off x="4572000" y="1422400"/>
            <a:ext cx="4114800" cy="4703763"/>
          </a:xfrm>
        </p:spPr>
        <p:txBody>
          <a:bodyPr>
            <a:noAutofit/>
          </a:bodyPr>
          <a:lstStyle/>
          <a:p>
            <a:pPr>
              <a:buClr>
                <a:schemeClr val="accent1"/>
              </a:buClr>
            </a:pPr>
            <a:r>
              <a:rPr lang="en-US" dirty="0"/>
              <a:t>Reporting guided by </a:t>
            </a:r>
            <a:r>
              <a:rPr lang="en-US" dirty="0" err="1"/>
              <a:t>standardised</a:t>
            </a:r>
            <a:r>
              <a:rPr lang="en-US" dirty="0"/>
              <a:t> definitions and classifications, e.g.</a:t>
            </a:r>
          </a:p>
          <a:p>
            <a:pPr lvl="1">
              <a:buClr>
                <a:schemeClr val="accent1"/>
              </a:buClr>
            </a:pPr>
            <a:r>
              <a:rPr lang="en-US" sz="2000" dirty="0"/>
              <a:t>commitments, disbursements</a:t>
            </a:r>
          </a:p>
          <a:p>
            <a:pPr lvl="1">
              <a:buClr>
                <a:schemeClr val="accent1"/>
              </a:buClr>
            </a:pPr>
            <a:r>
              <a:rPr lang="en-US" sz="2000" dirty="0"/>
              <a:t>sector classifications</a:t>
            </a:r>
          </a:p>
          <a:p>
            <a:pPr lvl="1">
              <a:buClr>
                <a:schemeClr val="accent1"/>
              </a:buClr>
            </a:pPr>
            <a:r>
              <a:rPr lang="en-US" sz="2000" dirty="0"/>
              <a:t>Bilateral / </a:t>
            </a:r>
            <a:r>
              <a:rPr lang="en-US" sz="2000" dirty="0" smtClean="0"/>
              <a:t>multilateral (avoids double </a:t>
            </a:r>
            <a:r>
              <a:rPr lang="en-US" sz="2000" dirty="0"/>
              <a:t>counting)</a:t>
            </a:r>
          </a:p>
          <a:p>
            <a:pPr lvl="1">
              <a:buClr>
                <a:schemeClr val="accent1"/>
              </a:buClr>
            </a:pPr>
            <a:r>
              <a:rPr lang="en-US" sz="2000" dirty="0"/>
              <a:t>exchange </a:t>
            </a:r>
            <a:r>
              <a:rPr lang="en-US" sz="2000" dirty="0" smtClean="0"/>
              <a:t>rates</a:t>
            </a:r>
          </a:p>
          <a:p>
            <a:pPr lvl="1">
              <a:buClr>
                <a:schemeClr val="accent1"/>
              </a:buClr>
            </a:pPr>
            <a:r>
              <a:rPr lang="en-US" sz="2000" dirty="0" smtClean="0"/>
              <a:t>ODA definition</a:t>
            </a:r>
            <a:endParaRPr lang="en-US" sz="2000" dirty="0"/>
          </a:p>
        </p:txBody>
      </p:sp>
      <p:sp>
        <p:nvSpPr>
          <p:cNvPr id="13" name="Rectangle 12"/>
          <p:cNvSpPr/>
          <p:nvPr/>
        </p:nvSpPr>
        <p:spPr>
          <a:xfrm>
            <a:off x="584200" y="5694569"/>
            <a:ext cx="8001000" cy="830997"/>
          </a:xfrm>
          <a:prstGeom prst="rect">
            <a:avLst/>
          </a:prstGeom>
        </p:spPr>
        <p:txBody>
          <a:bodyPr wrap="square">
            <a:spAutoFit/>
          </a:bodyPr>
          <a:lstStyle/>
          <a:p>
            <a:pPr algn="ctr">
              <a:buClr>
                <a:schemeClr val="accent1"/>
              </a:buClr>
            </a:pPr>
            <a:r>
              <a:rPr lang="en-US" sz="2400" i="1" dirty="0">
                <a:solidFill>
                  <a:srgbClr val="669940"/>
                </a:solidFill>
              </a:rPr>
              <a:t>Part of the </a:t>
            </a:r>
            <a:r>
              <a:rPr lang="en-US" sz="2400" i="1" dirty="0" err="1">
                <a:solidFill>
                  <a:srgbClr val="669940"/>
                </a:solidFill>
              </a:rPr>
              <a:t>modernisation</a:t>
            </a:r>
            <a:r>
              <a:rPr lang="en-US" sz="2400" i="1" dirty="0">
                <a:solidFill>
                  <a:srgbClr val="669940"/>
                </a:solidFill>
              </a:rPr>
              <a:t> and post-2015 reforms of development finance</a:t>
            </a:r>
          </a:p>
        </p:txBody>
      </p:sp>
    </p:spTree>
    <p:extLst>
      <p:ext uri="{BB962C8B-B14F-4D97-AF65-F5344CB8AC3E}">
        <p14:creationId xmlns:p14="http://schemas.microsoft.com/office/powerpoint/2010/main" val="1037323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6"/>
          <p:cNvSpPr>
            <a:spLocks noGrp="1"/>
          </p:cNvSpPr>
          <p:nvPr>
            <p:ph idx="1"/>
          </p:nvPr>
        </p:nvSpPr>
        <p:spPr>
          <a:xfrm>
            <a:off x="708349" y="340653"/>
            <a:ext cx="8267700" cy="611998"/>
          </a:xfrm>
        </p:spPr>
        <p:txBody>
          <a:bodyPr/>
          <a:lstStyle/>
          <a:p>
            <a:pPr algn="ctr">
              <a:buFontTx/>
              <a:buNone/>
              <a:defRPr/>
            </a:pPr>
            <a:r>
              <a:rPr lang="fr-FR" altLang="zh-TW" b="1" dirty="0" smtClean="0">
                <a:solidFill>
                  <a:srgbClr val="009999"/>
                </a:solidFill>
                <a:latin typeface="Lucida Grande" pitchFamily="-16" charset="0"/>
                <a:ea typeface="新細明體" pitchFamily="18" charset="-120"/>
              </a:rPr>
              <a:t>The </a:t>
            </a:r>
            <a:r>
              <a:rPr lang="fr-FR" altLang="zh-TW" b="1" dirty="0" err="1" smtClean="0">
                <a:solidFill>
                  <a:srgbClr val="009999"/>
                </a:solidFill>
                <a:latin typeface="Lucida Grande" pitchFamily="-16" charset="0"/>
                <a:ea typeface="新細明體" pitchFamily="18" charset="-120"/>
              </a:rPr>
              <a:t>Creditor</a:t>
            </a:r>
            <a:r>
              <a:rPr lang="fr-FR" altLang="zh-TW" b="1" dirty="0" smtClean="0">
                <a:solidFill>
                  <a:srgbClr val="009999"/>
                </a:solidFill>
                <a:latin typeface="Lucida Grande" pitchFamily="-16" charset="0"/>
                <a:ea typeface="新細明體" pitchFamily="18" charset="-120"/>
              </a:rPr>
              <a:t> </a:t>
            </a:r>
            <a:r>
              <a:rPr lang="fr-FR" altLang="zh-TW" b="1" dirty="0" err="1" smtClean="0">
                <a:solidFill>
                  <a:srgbClr val="009999"/>
                </a:solidFill>
                <a:latin typeface="Lucida Grande" pitchFamily="-16" charset="0"/>
                <a:ea typeface="新細明體" pitchFamily="18" charset="-120"/>
              </a:rPr>
              <a:t>Reporting</a:t>
            </a:r>
            <a:r>
              <a:rPr lang="fr-FR" altLang="zh-TW" b="1" dirty="0" smtClean="0">
                <a:solidFill>
                  <a:srgbClr val="009999"/>
                </a:solidFill>
                <a:latin typeface="Lucida Grande" pitchFamily="-16" charset="0"/>
                <a:ea typeface="新細明體" pitchFamily="18" charset="-120"/>
              </a:rPr>
              <a:t> System (CRS)</a:t>
            </a:r>
            <a:endParaRPr lang="en-GB" altLang="zh-TW" b="1" dirty="0" smtClean="0">
              <a:solidFill>
                <a:srgbClr val="009999"/>
              </a:solidFill>
              <a:latin typeface="Lucida Grande" pitchFamily="-16" charset="0"/>
              <a:ea typeface="新細明體" pitchFamily="18" charset="-120"/>
            </a:endParaRPr>
          </a:p>
        </p:txBody>
      </p:sp>
      <p:pic>
        <p:nvPicPr>
          <p:cNvPr id="92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3140968"/>
            <a:ext cx="6502399" cy="373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 y="1316726"/>
            <a:ext cx="8726749" cy="1938992"/>
          </a:xfrm>
          <a:prstGeom prst="rect">
            <a:avLst/>
          </a:prstGeom>
        </p:spPr>
        <p:txBody>
          <a:bodyPr wrap="square">
            <a:spAutoFit/>
          </a:bodyPr>
          <a:lstStyle/>
          <a:p>
            <a:pPr marL="342900" indent="-342900">
              <a:buClr>
                <a:schemeClr val="accent1"/>
              </a:buClr>
              <a:buFont typeface="Arial" panose="020B0604020202020204" pitchFamily="34" charset="0"/>
              <a:buChar char="•"/>
            </a:pPr>
            <a:r>
              <a:rPr lang="en-US" sz="2000" dirty="0" smtClean="0">
                <a:latin typeface="+mn-lt"/>
              </a:rPr>
              <a:t>Reporting </a:t>
            </a:r>
            <a:r>
              <a:rPr lang="en-US" sz="2000" dirty="0">
                <a:latin typeface="+mn-lt"/>
              </a:rPr>
              <a:t>on </a:t>
            </a:r>
            <a:r>
              <a:rPr lang="en-US" sz="2000" dirty="0" smtClean="0">
                <a:latin typeface="+mn-lt"/>
              </a:rPr>
              <a:t>Official Development Assistance (ODA) </a:t>
            </a:r>
            <a:r>
              <a:rPr lang="en-US" sz="2000" dirty="0">
                <a:latin typeface="+mn-lt"/>
              </a:rPr>
              <a:t>flows and </a:t>
            </a:r>
            <a:r>
              <a:rPr lang="en-US" sz="2000" dirty="0" smtClean="0">
                <a:latin typeface="+mn-lt"/>
              </a:rPr>
              <a:t>Other Official Flows (OOF)  </a:t>
            </a:r>
            <a:r>
              <a:rPr lang="en-US" sz="2000" dirty="0">
                <a:latin typeface="+mn-lt"/>
              </a:rPr>
              <a:t>at the at the </a:t>
            </a:r>
            <a:r>
              <a:rPr lang="en-US" sz="2000" b="1" i="1" dirty="0">
                <a:latin typeface="+mn-lt"/>
              </a:rPr>
              <a:t>activity level </a:t>
            </a:r>
            <a:r>
              <a:rPr lang="en-US" sz="2000" dirty="0">
                <a:latin typeface="+mn-lt"/>
              </a:rPr>
              <a:t>filling in the CRS Reporting </a:t>
            </a:r>
            <a:r>
              <a:rPr lang="en-US" sz="2000" dirty="0" smtClean="0">
                <a:latin typeface="+mn-lt"/>
              </a:rPr>
              <a:t>Form.</a:t>
            </a:r>
          </a:p>
          <a:p>
            <a:pPr marL="285750" indent="-285750">
              <a:buClr>
                <a:schemeClr val="accent1"/>
              </a:buClr>
              <a:buFont typeface="Arial" panose="020B0604020202020204" pitchFamily="34" charset="0"/>
              <a:buChar char="•"/>
            </a:pPr>
            <a:r>
              <a:rPr lang="en-US" sz="2000" b="1" dirty="0" smtClean="0">
                <a:latin typeface="+mn-lt"/>
              </a:rPr>
              <a:t>Over 50 fields of descriptive information</a:t>
            </a:r>
            <a:r>
              <a:rPr lang="en-US" sz="2000" dirty="0" smtClean="0">
                <a:latin typeface="+mn-lt"/>
              </a:rPr>
              <a:t> – </a:t>
            </a:r>
            <a:r>
              <a:rPr lang="en-US" sz="2000" i="1" dirty="0" smtClean="0">
                <a:latin typeface="+mn-lt"/>
              </a:rPr>
              <a:t>including </a:t>
            </a:r>
            <a:r>
              <a:rPr lang="en-US" sz="2000" dirty="0">
                <a:latin typeface="+mn-lt"/>
              </a:rPr>
              <a:t>d</a:t>
            </a:r>
            <a:r>
              <a:rPr lang="en-US" sz="2000" dirty="0" smtClean="0">
                <a:latin typeface="+mn-lt"/>
              </a:rPr>
              <a:t>onors</a:t>
            </a:r>
            <a:r>
              <a:rPr lang="en-US" sz="2000" dirty="0">
                <a:latin typeface="+mn-lt"/>
              </a:rPr>
              <a:t>, recipients, regions, income groups, sectors,  aid instruments, </a:t>
            </a:r>
            <a:r>
              <a:rPr lang="en-US" sz="2000" dirty="0" smtClean="0">
                <a:latin typeface="+mn-lt"/>
              </a:rPr>
              <a:t>individual activity descriptions</a:t>
            </a:r>
          </a:p>
          <a:p>
            <a:pPr>
              <a:buClr>
                <a:schemeClr val="accent1"/>
              </a:buClr>
            </a:pPr>
            <a:endParaRPr lang="en-GB" sz="2000" dirty="0">
              <a:solidFill>
                <a:srgbClr val="FF0000"/>
              </a:solidFill>
              <a:latin typeface="+mn-lt"/>
            </a:endParaRPr>
          </a:p>
        </p:txBody>
      </p:sp>
      <p:sp>
        <p:nvSpPr>
          <p:cNvPr id="2" name="TextBox 1"/>
          <p:cNvSpPr txBox="1"/>
          <p:nvPr/>
        </p:nvSpPr>
        <p:spPr>
          <a:xfrm>
            <a:off x="6502400" y="3140968"/>
            <a:ext cx="2224350" cy="830997"/>
          </a:xfrm>
          <a:prstGeom prst="rect">
            <a:avLst/>
          </a:prstGeom>
          <a:noFill/>
        </p:spPr>
        <p:txBody>
          <a:bodyPr wrap="square" rtlCol="0">
            <a:spAutoFit/>
          </a:bodyPr>
          <a:lstStyle/>
          <a:p>
            <a:r>
              <a:rPr lang="en-GB" sz="2400" b="1" dirty="0" smtClean="0">
                <a:solidFill>
                  <a:srgbClr val="669940"/>
                </a:solidFill>
                <a:latin typeface="+mn-lt"/>
              </a:rPr>
              <a:t>CRS Reporting Form</a:t>
            </a:r>
            <a:endParaRPr lang="en-GB" sz="2400" b="1" dirty="0">
              <a:solidFill>
                <a:srgbClr val="669940"/>
              </a:solidFill>
              <a:latin typeface="+mn-lt"/>
            </a:endParaRPr>
          </a:p>
        </p:txBody>
      </p:sp>
      <p:cxnSp>
        <p:nvCxnSpPr>
          <p:cNvPr id="7" name="Straight Arrow Connector 6"/>
          <p:cNvCxnSpPr/>
          <p:nvPr/>
        </p:nvCxnSpPr>
        <p:spPr>
          <a:xfrm flipH="1">
            <a:off x="6502400" y="4509120"/>
            <a:ext cx="1016000" cy="0"/>
          </a:xfrm>
          <a:prstGeom prst="straightConnector1">
            <a:avLst/>
          </a:prstGeom>
          <a:ln w="57150">
            <a:solidFill>
              <a:srgbClr val="669940"/>
            </a:solidFill>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718597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3238500" y="271564"/>
            <a:ext cx="5426106" cy="819732"/>
          </a:xfrm>
          <a:prstGeom prst="rect">
            <a:avLst/>
          </a:prstGeom>
        </p:spPr>
        <p:txBody>
          <a:bodyPr/>
          <a:lstStyle>
            <a:lvl1pPr algn="l" defTabSz="457200" rtl="0" eaLnBrk="0" fontAlgn="base" hangingPunct="0">
              <a:spcBef>
                <a:spcPct val="0"/>
              </a:spcBef>
              <a:spcAft>
                <a:spcPct val="0"/>
              </a:spcAft>
              <a:defRPr sz="4000" b="1" kern="1200">
                <a:solidFill>
                  <a:schemeClr val="tx1"/>
                </a:solidFill>
                <a:latin typeface="+mj-lt"/>
                <a:ea typeface="MS PGothic" pitchFamily="34" charset="-128"/>
                <a:cs typeface="ＭＳ Ｐゴシック" pitchFamily="-65" charset="-128"/>
              </a:defRPr>
            </a:lvl1pPr>
            <a:lvl2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2pPr>
            <a:lvl3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3pPr>
            <a:lvl4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4pPr>
            <a:lvl5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pPr algn="ctr"/>
            <a:r>
              <a:rPr lang="en-US" sz="3200" dirty="0" smtClean="0">
                <a:solidFill>
                  <a:srgbClr val="009999"/>
                </a:solidFill>
              </a:rPr>
              <a:t>Measuring biodiversity-related finance within the CRS</a:t>
            </a:r>
            <a:endParaRPr lang="en-US" sz="3200" dirty="0">
              <a:solidFill>
                <a:srgbClr val="009999"/>
              </a:solidFill>
              <a:latin typeface="+mn-lt"/>
            </a:endParaRPr>
          </a:p>
        </p:txBody>
      </p:sp>
      <p:sp>
        <p:nvSpPr>
          <p:cNvPr id="5" name="Content Placeholder 2"/>
          <p:cNvSpPr txBox="1">
            <a:spLocks/>
          </p:cNvSpPr>
          <p:nvPr/>
        </p:nvSpPr>
        <p:spPr>
          <a:xfrm>
            <a:off x="191385" y="1091296"/>
            <a:ext cx="8293710" cy="5343978"/>
          </a:xfrm>
          <a:prstGeom prst="rect">
            <a:avLst/>
          </a:prstGeom>
        </p:spPr>
        <p:txBody>
          <a:bodyPr/>
          <a:lstStyle>
            <a:lvl1pPr marL="342900" indent="-342900" algn="l" defTabSz="457200" rtl="0" eaLnBrk="0" fontAlgn="base" hangingPunct="0">
              <a:spcBef>
                <a:spcPct val="20000"/>
              </a:spcBef>
              <a:spcAft>
                <a:spcPct val="0"/>
              </a:spcAft>
              <a:buClr>
                <a:srgbClr val="0070C0"/>
              </a:buClr>
              <a:buFont typeface="Wingdings" pitchFamily="2" charset="2"/>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0" fontAlgn="base" hangingPunct="0">
              <a:spcBef>
                <a:spcPct val="20000"/>
              </a:spcBef>
              <a:spcAft>
                <a:spcPct val="0"/>
              </a:spcAft>
              <a:buClr>
                <a:srgbClr val="E46C0A"/>
              </a:buClr>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Clr>
                <a:srgbClr val="7F7F7F"/>
              </a:buClr>
              <a:buFont typeface="Wingdings" pitchFamily="2" charset="2"/>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Clr>
                <a:srgbClr val="9999FF"/>
              </a:buClr>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Clr>
                <a:srgbClr val="0070C0"/>
              </a:buClr>
              <a:buFont typeface="Wingdings" pitchFamily="2" charset="2"/>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sz="1800" dirty="0" smtClean="0"/>
          </a:p>
        </p:txBody>
      </p:sp>
      <p:sp>
        <p:nvSpPr>
          <p:cNvPr id="4" name="Rectangle 3"/>
          <p:cNvSpPr/>
          <p:nvPr/>
        </p:nvSpPr>
        <p:spPr>
          <a:xfrm>
            <a:off x="191383" y="1476643"/>
            <a:ext cx="8473223" cy="5062924"/>
          </a:xfrm>
          <a:prstGeom prst="rect">
            <a:avLst/>
          </a:prstGeom>
        </p:spPr>
        <p:txBody>
          <a:bodyPr wrap="square">
            <a:spAutoFit/>
          </a:bodyPr>
          <a:lstStyle/>
          <a:p>
            <a:pPr marL="174625" lvl="1">
              <a:buClr>
                <a:schemeClr val="accent6">
                  <a:lumMod val="75000"/>
                </a:schemeClr>
              </a:buClr>
            </a:pPr>
            <a:endParaRPr lang="en-GB" sz="1100" dirty="0">
              <a:latin typeface="+mn-lt"/>
            </a:endParaRPr>
          </a:p>
          <a:p>
            <a:pPr lvl="1" indent="-282575">
              <a:buClr>
                <a:schemeClr val="accent6">
                  <a:lumMod val="75000"/>
                </a:schemeClr>
              </a:buClr>
              <a:buFont typeface="Arial" panose="020B0604020202020204" pitchFamily="34" charset="0"/>
              <a:buChar char="•"/>
            </a:pPr>
            <a:r>
              <a:rPr lang="en-GB" sz="2400" dirty="0" smtClean="0">
                <a:latin typeface="+mn-lt"/>
              </a:rPr>
              <a:t>Biodiversity-related aid is tracked within the CRS using the </a:t>
            </a:r>
            <a:r>
              <a:rPr lang="en-GB" sz="2400" b="1" u="sng" dirty="0" smtClean="0">
                <a:solidFill>
                  <a:srgbClr val="669940"/>
                </a:solidFill>
                <a:latin typeface="+mn-lt"/>
              </a:rPr>
              <a:t>biodiversity “Rio marker” </a:t>
            </a:r>
            <a:r>
              <a:rPr lang="en-GB" sz="2400" dirty="0" smtClean="0">
                <a:latin typeface="+mn-lt"/>
              </a:rPr>
              <a:t>(since 1998, mandatory from 2006)</a:t>
            </a:r>
          </a:p>
          <a:p>
            <a:pPr lvl="1" indent="-282575">
              <a:buClr>
                <a:schemeClr val="accent6">
                  <a:lumMod val="75000"/>
                </a:schemeClr>
              </a:buClr>
              <a:buFont typeface="Arial" panose="020B0604020202020204" pitchFamily="34" charset="0"/>
              <a:buChar char="•"/>
            </a:pPr>
            <a:endParaRPr lang="en-GB" sz="2400" u="sng" dirty="0" smtClean="0">
              <a:latin typeface="+mn-lt"/>
            </a:endParaRPr>
          </a:p>
          <a:p>
            <a:pPr lvl="1" indent="-282575">
              <a:buClr>
                <a:schemeClr val="accent6">
                  <a:lumMod val="75000"/>
                </a:schemeClr>
              </a:buClr>
              <a:buFont typeface="Arial" panose="020B0604020202020204" pitchFamily="34" charset="0"/>
              <a:buChar char="•"/>
            </a:pPr>
            <a:r>
              <a:rPr lang="en-GB" sz="2400" dirty="0" smtClean="0">
                <a:latin typeface="+mn-lt"/>
              </a:rPr>
              <a:t>Rio markers </a:t>
            </a:r>
            <a:r>
              <a:rPr lang="en-GB" sz="2400" b="1" u="sng" dirty="0" smtClean="0">
                <a:solidFill>
                  <a:srgbClr val="669940"/>
                </a:solidFill>
                <a:latin typeface="+mn-lt"/>
              </a:rPr>
              <a:t>track </a:t>
            </a:r>
            <a:r>
              <a:rPr lang="en-GB" sz="2400" b="1" u="sng" dirty="0">
                <a:solidFill>
                  <a:srgbClr val="669940"/>
                </a:solidFill>
              </a:rPr>
              <a:t>policy objectives </a:t>
            </a:r>
          </a:p>
          <a:p>
            <a:pPr lvl="2" indent="-282575">
              <a:buClr>
                <a:schemeClr val="accent6">
                  <a:lumMod val="75000"/>
                </a:schemeClr>
              </a:buClr>
              <a:buFont typeface="Arial" panose="020B0604020202020204" pitchFamily="34" charset="0"/>
              <a:buChar char="•"/>
            </a:pPr>
            <a:r>
              <a:rPr lang="en-GB" sz="2400" dirty="0" smtClean="0">
                <a:latin typeface="+mn-lt"/>
              </a:rPr>
              <a:t>i.e. aid activities targeting biodiversity as </a:t>
            </a:r>
            <a:r>
              <a:rPr lang="en-GB" sz="2400" dirty="0">
                <a:latin typeface="+mn-lt"/>
              </a:rPr>
              <a:t>a </a:t>
            </a:r>
            <a:r>
              <a:rPr lang="en-GB" sz="2400" i="1" dirty="0">
                <a:latin typeface="+mn-lt"/>
              </a:rPr>
              <a:t>principal</a:t>
            </a:r>
            <a:r>
              <a:rPr lang="en-GB" sz="2400" dirty="0">
                <a:latin typeface="+mn-lt"/>
              </a:rPr>
              <a:t> </a:t>
            </a:r>
            <a:r>
              <a:rPr lang="en-GB" sz="2400" dirty="0" smtClean="0">
                <a:latin typeface="+mn-lt"/>
              </a:rPr>
              <a:t> objective, a </a:t>
            </a:r>
            <a:r>
              <a:rPr lang="en-GB" sz="2400" i="1" dirty="0">
                <a:latin typeface="+mn-lt"/>
              </a:rPr>
              <a:t>significant</a:t>
            </a:r>
            <a:r>
              <a:rPr lang="en-GB" sz="2400" dirty="0">
                <a:latin typeface="+mn-lt"/>
              </a:rPr>
              <a:t> objective, or not at </a:t>
            </a:r>
            <a:r>
              <a:rPr lang="en-GB" sz="2400" dirty="0" smtClean="0">
                <a:latin typeface="+mn-lt"/>
              </a:rPr>
              <a:t>all</a:t>
            </a:r>
          </a:p>
          <a:p>
            <a:pPr lvl="1" indent="-282575">
              <a:buClr>
                <a:schemeClr val="accent6">
                  <a:lumMod val="75000"/>
                </a:schemeClr>
              </a:buClr>
              <a:buFont typeface="Arial" panose="020B0604020202020204" pitchFamily="34" charset="0"/>
              <a:buChar char="•"/>
            </a:pPr>
            <a:endParaRPr lang="en-GB" sz="2400" dirty="0"/>
          </a:p>
          <a:p>
            <a:pPr lvl="1" indent="-282575">
              <a:buClr>
                <a:schemeClr val="accent6">
                  <a:lumMod val="75000"/>
                </a:schemeClr>
              </a:buClr>
              <a:buFont typeface="Arial" panose="020B0604020202020204" pitchFamily="34" charset="0"/>
              <a:buChar char="•"/>
            </a:pPr>
            <a:r>
              <a:rPr lang="en-GB" sz="2400" dirty="0"/>
              <a:t>Marking guided by: </a:t>
            </a:r>
            <a:r>
              <a:rPr lang="en-GB" sz="2400" b="1" u="sng" dirty="0" smtClean="0">
                <a:solidFill>
                  <a:srgbClr val="669940"/>
                </a:solidFill>
              </a:rPr>
              <a:t>Definition, </a:t>
            </a:r>
            <a:r>
              <a:rPr lang="en-GB" sz="2400" b="1" u="sng" dirty="0">
                <a:solidFill>
                  <a:srgbClr val="669940"/>
                </a:solidFill>
              </a:rPr>
              <a:t>eligibility </a:t>
            </a:r>
            <a:r>
              <a:rPr lang="en-GB" sz="2400" b="1" u="sng" dirty="0" smtClean="0">
                <a:solidFill>
                  <a:srgbClr val="669940"/>
                </a:solidFill>
              </a:rPr>
              <a:t>criteria, typical  examples and guidance</a:t>
            </a:r>
          </a:p>
          <a:p>
            <a:pPr lvl="1" indent="-282575">
              <a:buClr>
                <a:schemeClr val="accent6">
                  <a:lumMod val="75000"/>
                </a:schemeClr>
              </a:buClr>
              <a:buFont typeface="Arial" panose="020B0604020202020204" pitchFamily="34" charset="0"/>
              <a:buChar char="•"/>
            </a:pPr>
            <a:endParaRPr lang="en-GB" sz="2400" dirty="0"/>
          </a:p>
          <a:p>
            <a:pPr lvl="1" indent="-282575">
              <a:buClr>
                <a:schemeClr val="accent6">
                  <a:lumMod val="75000"/>
                </a:schemeClr>
              </a:buClr>
              <a:buFont typeface="Arial" panose="020B0604020202020204" pitchFamily="34" charset="0"/>
              <a:buChar char="•"/>
            </a:pPr>
            <a:r>
              <a:rPr lang="en-GB" sz="2400" dirty="0" smtClean="0">
                <a:latin typeface="+mn-lt"/>
              </a:rPr>
              <a:t>Data allow </a:t>
            </a:r>
            <a:r>
              <a:rPr lang="en-GB" sz="2400" dirty="0">
                <a:latin typeface="+mn-lt"/>
              </a:rPr>
              <a:t>for an </a:t>
            </a:r>
            <a:r>
              <a:rPr lang="en-GB" sz="2400" b="1" u="sng" dirty="0">
                <a:solidFill>
                  <a:srgbClr val="669940"/>
                </a:solidFill>
                <a:latin typeface="+mn-lt"/>
              </a:rPr>
              <a:t>approximate quantification</a:t>
            </a:r>
            <a:r>
              <a:rPr lang="en-GB" sz="2400" b="1" dirty="0">
                <a:solidFill>
                  <a:srgbClr val="669940"/>
                </a:solidFill>
                <a:latin typeface="+mn-lt"/>
              </a:rPr>
              <a:t> </a:t>
            </a:r>
            <a:r>
              <a:rPr lang="en-GB" sz="2400" dirty="0">
                <a:latin typeface="+mn-lt"/>
              </a:rPr>
              <a:t>of </a:t>
            </a:r>
            <a:r>
              <a:rPr lang="en-GB" sz="2400" dirty="0" smtClean="0">
                <a:latin typeface="+mn-lt"/>
              </a:rPr>
              <a:t>finance flows to biodiversity &amp; track mainstreaming </a:t>
            </a:r>
          </a:p>
          <a:p>
            <a:pPr marL="174625" lvl="1">
              <a:buClr>
                <a:schemeClr val="accent6">
                  <a:lumMod val="75000"/>
                </a:schemeClr>
              </a:buClr>
            </a:pPr>
            <a:endParaRPr lang="en-GB" sz="2400" dirty="0" smtClean="0">
              <a:latin typeface="+mn-lt"/>
            </a:endParaRPr>
          </a:p>
        </p:txBody>
      </p:sp>
      <p:pic>
        <p:nvPicPr>
          <p:cNvPr id="6" name="Picture 5" descr="S:\Data\ENVIRONET\4 Climate\Rio Markers, Environment and Development Finance Statistics\Rio Marker Data and Analysis\Statistical Flyers\RIOmarkers identifier.jpg"/>
          <p:cNvPicPr/>
          <p:nvPr/>
        </p:nvPicPr>
        <p:blipFill>
          <a:blip r:embed="rId3">
            <a:extLst>
              <a:ext uri="{28A0092B-C50C-407E-A947-70E740481C1C}">
                <a14:useLocalDpi xmlns:a14="http://schemas.microsoft.com/office/drawing/2010/main" val="0"/>
              </a:ext>
            </a:extLst>
          </a:blip>
          <a:srcRect/>
          <a:stretch>
            <a:fillRect/>
          </a:stretch>
        </p:blipFill>
        <p:spPr bwMode="auto">
          <a:xfrm>
            <a:off x="292723" y="371642"/>
            <a:ext cx="2756848" cy="619576"/>
          </a:xfrm>
          <a:prstGeom prst="rect">
            <a:avLst/>
          </a:prstGeom>
          <a:noFill/>
          <a:ln>
            <a:noFill/>
          </a:ln>
        </p:spPr>
      </p:pic>
    </p:spTree>
    <p:extLst>
      <p:ext uri="{BB962C8B-B14F-4D97-AF65-F5344CB8AC3E}">
        <p14:creationId xmlns:p14="http://schemas.microsoft.com/office/powerpoint/2010/main" val="3441873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276447" y="177076"/>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3800" b="1" kern="1200">
                <a:solidFill>
                  <a:srgbClr val="0070C0"/>
                </a:solidFill>
                <a:latin typeface="+mj-lt"/>
                <a:ea typeface="MS PGothic" pitchFamily="34" charset="-128"/>
                <a:cs typeface="ＭＳ Ｐゴシック" pitchFamily="-65" charset="-128"/>
              </a:defRPr>
            </a:lvl1pPr>
            <a:lvl2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2pPr>
            <a:lvl3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3pPr>
            <a:lvl4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4pPr>
            <a:lvl5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GB" dirty="0" smtClean="0">
                <a:solidFill>
                  <a:srgbClr val="009999"/>
                </a:solidFill>
              </a:rPr>
              <a:t>Outline</a:t>
            </a:r>
            <a:endParaRPr lang="en-GB" dirty="0">
              <a:solidFill>
                <a:srgbClr val="009999"/>
              </a:solidFill>
            </a:endParaRPr>
          </a:p>
        </p:txBody>
      </p:sp>
      <p:sp>
        <p:nvSpPr>
          <p:cNvPr id="2" name="Rectangle 1"/>
          <p:cNvSpPr/>
          <p:nvPr/>
        </p:nvSpPr>
        <p:spPr>
          <a:xfrm>
            <a:off x="443022" y="2418472"/>
            <a:ext cx="8229600" cy="660400"/>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Content Placeholder 2"/>
          <p:cNvSpPr txBox="1">
            <a:spLocks/>
          </p:cNvSpPr>
          <p:nvPr/>
        </p:nvSpPr>
        <p:spPr>
          <a:xfrm>
            <a:off x="609599" y="1320076"/>
            <a:ext cx="7896447" cy="4587702"/>
          </a:xfrm>
          <a:prstGeom prst="rect">
            <a:avLst/>
          </a:prstGeom>
        </p:spPr>
        <p:txBody>
          <a:bodyPr/>
          <a:lstStyle>
            <a:lvl1pPr marL="342900" indent="-342900" algn="l" defTabSz="457200" rtl="0" eaLnBrk="0" fontAlgn="base" hangingPunct="0">
              <a:spcBef>
                <a:spcPct val="20000"/>
              </a:spcBef>
              <a:spcAft>
                <a:spcPct val="0"/>
              </a:spcAft>
              <a:buClr>
                <a:srgbClr val="0070C0"/>
              </a:buClr>
              <a:buFont typeface="Wingdings" pitchFamily="2" charset="2"/>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0" fontAlgn="base" hangingPunct="0">
              <a:spcBef>
                <a:spcPct val="20000"/>
              </a:spcBef>
              <a:spcAft>
                <a:spcPct val="0"/>
              </a:spcAft>
              <a:buClr>
                <a:srgbClr val="E46C0A"/>
              </a:buClr>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Clr>
                <a:srgbClr val="7F7F7F"/>
              </a:buClr>
              <a:buFont typeface="Wingdings" pitchFamily="2" charset="2"/>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Clr>
                <a:srgbClr val="9999FF"/>
              </a:buClr>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Clr>
                <a:srgbClr val="0070C0"/>
              </a:buClr>
              <a:buFont typeface="Wingdings" pitchFamily="2" charset="2"/>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spcBef>
                <a:spcPts val="1200"/>
              </a:spcBef>
              <a:buFont typeface="+mj-lt"/>
              <a:buAutoNum type="arabicPeriod"/>
            </a:pPr>
            <a:endParaRPr lang="en-GB" sz="2800" b="1" dirty="0" smtClean="0"/>
          </a:p>
          <a:p>
            <a:pPr marL="514350" indent="-514350">
              <a:spcBef>
                <a:spcPts val="1200"/>
              </a:spcBef>
              <a:buClr>
                <a:srgbClr val="009999"/>
              </a:buClr>
              <a:buFont typeface="+mj-lt"/>
              <a:buAutoNum type="arabicPeriod"/>
            </a:pPr>
            <a:r>
              <a:rPr lang="en-GB" sz="2800" b="1" dirty="0" smtClean="0"/>
              <a:t>OECD DAC Statistical System &amp; Rio markers</a:t>
            </a:r>
            <a:r>
              <a:rPr lang="en-GB" sz="2800" dirty="0" smtClean="0"/>
              <a:t> </a:t>
            </a:r>
          </a:p>
          <a:p>
            <a:pPr marL="514350" indent="-514350">
              <a:spcBef>
                <a:spcPts val="1200"/>
              </a:spcBef>
              <a:buClr>
                <a:srgbClr val="009999"/>
              </a:buClr>
              <a:buFont typeface="+mj-lt"/>
              <a:buAutoNum type="arabicPeriod"/>
            </a:pPr>
            <a:r>
              <a:rPr lang="en-GB" sz="2800" b="1" dirty="0" smtClean="0"/>
              <a:t>Use of Rio marker data for reporting to the CBD</a:t>
            </a:r>
          </a:p>
          <a:p>
            <a:pPr marL="514350" indent="-514350">
              <a:spcBef>
                <a:spcPts val="1200"/>
              </a:spcBef>
              <a:buClr>
                <a:srgbClr val="009999"/>
              </a:buClr>
              <a:buFont typeface="+mj-lt"/>
              <a:buAutoNum type="arabicPeriod"/>
            </a:pPr>
            <a:r>
              <a:rPr lang="en-GB" sz="2800" b="1" dirty="0" smtClean="0"/>
              <a:t>Future Improvements: ENVIRONET-WP-STAT Task Team</a:t>
            </a:r>
            <a:endParaRPr lang="en-GB" sz="2400" dirty="0" smtClean="0"/>
          </a:p>
          <a:p>
            <a:pPr marL="914400" lvl="1" indent="-514350">
              <a:spcBef>
                <a:spcPts val="1200"/>
              </a:spcBef>
              <a:buFont typeface="+mj-lt"/>
              <a:buAutoNum type="arabicPeriod"/>
            </a:pPr>
            <a:endParaRPr lang="fr-FR"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2400" dirty="0" smtClean="0"/>
          </a:p>
          <a:p>
            <a:pPr marL="514350" indent="-514350">
              <a:buFont typeface="+mj-lt"/>
              <a:buAutoNum type="arabicPeriod"/>
            </a:pPr>
            <a:endParaRPr lang="en-GB" sz="2400" dirty="0" smtClean="0"/>
          </a:p>
          <a:p>
            <a:pPr marL="514350" indent="-514350">
              <a:buFont typeface="+mj-lt"/>
              <a:buAutoNum type="arabicPeriod"/>
            </a:pPr>
            <a:endParaRPr lang="en-GB" sz="2600" dirty="0"/>
          </a:p>
        </p:txBody>
      </p:sp>
    </p:spTree>
    <p:extLst>
      <p:ext uri="{BB962C8B-B14F-4D97-AF65-F5344CB8AC3E}">
        <p14:creationId xmlns:p14="http://schemas.microsoft.com/office/powerpoint/2010/main" val="3259240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628AB7EB-3D81-485B-B7E7-8C829792AF73}" type="slidenum">
              <a:rPr lang="en-US" smtClean="0"/>
              <a:pPr>
                <a:defRPr/>
              </a:pPr>
              <a:t>7</a:t>
            </a:fld>
            <a:endParaRPr lang="en-US"/>
          </a:p>
        </p:txBody>
      </p:sp>
      <p:sp>
        <p:nvSpPr>
          <p:cNvPr id="3" name="Title 1"/>
          <p:cNvSpPr txBox="1">
            <a:spLocks/>
          </p:cNvSpPr>
          <p:nvPr/>
        </p:nvSpPr>
        <p:spPr bwMode="auto">
          <a:xfrm>
            <a:off x="257175" y="209107"/>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3800" b="1" kern="1200">
                <a:solidFill>
                  <a:srgbClr val="0070C0"/>
                </a:solidFill>
                <a:latin typeface="+mj-lt"/>
                <a:ea typeface="MS PGothic" pitchFamily="34" charset="-128"/>
                <a:cs typeface="ＭＳ Ｐゴシック" pitchFamily="-65" charset="-128"/>
              </a:defRPr>
            </a:lvl1pPr>
            <a:lvl2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2pPr>
            <a:lvl3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3pPr>
            <a:lvl4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4pPr>
            <a:lvl5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3600" dirty="0" smtClean="0">
                <a:solidFill>
                  <a:srgbClr val="009999"/>
                </a:solidFill>
              </a:rPr>
              <a:t>Using Rio markers for reporting quantitatively to Rio Conventions</a:t>
            </a:r>
            <a:endParaRPr lang="en-GB" sz="3600" dirty="0">
              <a:solidFill>
                <a:srgbClr val="009999"/>
              </a:solidFill>
            </a:endParaRPr>
          </a:p>
        </p:txBody>
      </p:sp>
      <p:graphicFrame>
        <p:nvGraphicFramePr>
          <p:cNvPr id="5" name="Diagram 4"/>
          <p:cNvGraphicFramePr/>
          <p:nvPr>
            <p:extLst>
              <p:ext uri="{D42A27DB-BD31-4B8C-83A1-F6EECF244321}">
                <p14:modId xmlns:p14="http://schemas.microsoft.com/office/powerpoint/2010/main" val="2170390999"/>
              </p:ext>
            </p:extLst>
          </p:nvPr>
        </p:nvGraphicFramePr>
        <p:xfrm>
          <a:off x="457199" y="5328684"/>
          <a:ext cx="8176437" cy="1228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3"/>
          <p:cNvSpPr>
            <a:spLocks noChangeArrowheads="1"/>
          </p:cNvSpPr>
          <p:nvPr/>
        </p:nvSpPr>
        <p:spPr bwMode="auto">
          <a:xfrm>
            <a:off x="0" y="1685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39750" algn="l"/>
                <a:tab pos="755650" algn="l"/>
                <a:tab pos="971550" algn="l"/>
              </a:tabLst>
              <a:defRPr>
                <a:solidFill>
                  <a:schemeClr val="tx1"/>
                </a:solidFill>
                <a:latin typeface="Arial" pitchFamily="34" charset="0"/>
                <a:cs typeface="Arial" pitchFamily="34" charset="0"/>
              </a:defRPr>
            </a:lvl1pPr>
            <a:lvl2pPr>
              <a:tabLst>
                <a:tab pos="539750" algn="l"/>
                <a:tab pos="755650" algn="l"/>
                <a:tab pos="971550" algn="l"/>
              </a:tabLst>
              <a:defRPr>
                <a:solidFill>
                  <a:schemeClr val="tx1"/>
                </a:solidFill>
                <a:latin typeface="Arial" pitchFamily="34" charset="0"/>
                <a:cs typeface="Arial" pitchFamily="34" charset="0"/>
              </a:defRPr>
            </a:lvl2pPr>
            <a:lvl3pPr>
              <a:tabLst>
                <a:tab pos="539750" algn="l"/>
                <a:tab pos="755650" algn="l"/>
                <a:tab pos="971550" algn="l"/>
              </a:tabLst>
              <a:defRPr>
                <a:solidFill>
                  <a:schemeClr val="tx1"/>
                </a:solidFill>
                <a:latin typeface="Arial" pitchFamily="34" charset="0"/>
                <a:cs typeface="Arial" pitchFamily="34" charset="0"/>
              </a:defRPr>
            </a:lvl3pPr>
            <a:lvl4pPr>
              <a:tabLst>
                <a:tab pos="539750" algn="l"/>
                <a:tab pos="755650" algn="l"/>
                <a:tab pos="971550" algn="l"/>
              </a:tabLst>
              <a:defRPr>
                <a:solidFill>
                  <a:schemeClr val="tx1"/>
                </a:solidFill>
                <a:latin typeface="Arial" pitchFamily="34" charset="0"/>
                <a:cs typeface="Arial" pitchFamily="34" charset="0"/>
              </a:defRPr>
            </a:lvl4pPr>
            <a:lvl5pPr>
              <a:tabLst>
                <a:tab pos="539750" algn="l"/>
                <a:tab pos="755650" algn="l"/>
                <a:tab pos="971550" algn="l"/>
              </a:tabLst>
              <a:defRPr>
                <a:solidFill>
                  <a:schemeClr val="tx1"/>
                </a:solidFill>
                <a:latin typeface="Arial" pitchFamily="34" charset="0"/>
                <a:cs typeface="Arial" pitchFamily="34" charset="0"/>
              </a:defRPr>
            </a:lvl5pPr>
            <a:lvl6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6pPr>
            <a:lvl7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7pPr>
            <a:lvl8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8pPr>
            <a:lvl9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 pos="755650" algn="l"/>
                <a:tab pos="971550" algn="l"/>
              </a:tabLst>
            </a:pPr>
            <a:r>
              <a:rPr kumimoji="0" lang="en-GB" altLang="zh-CN"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GB" altLang="zh-CN"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Content Placeholder 2"/>
          <p:cNvSpPr txBox="1">
            <a:spLocks/>
          </p:cNvSpPr>
          <p:nvPr/>
        </p:nvSpPr>
        <p:spPr>
          <a:xfrm>
            <a:off x="367424" y="1685925"/>
            <a:ext cx="8523452" cy="3753293"/>
          </a:xfrm>
          <a:prstGeom prst="rect">
            <a:avLst/>
          </a:prstGeom>
        </p:spPr>
        <p:txBody>
          <a:bodyPr/>
          <a:lstStyle>
            <a:lvl1pPr marL="342900" indent="-342900" algn="l" defTabSz="457200" rtl="0" eaLnBrk="0" fontAlgn="base" hangingPunct="0">
              <a:spcBef>
                <a:spcPct val="20000"/>
              </a:spcBef>
              <a:spcAft>
                <a:spcPct val="0"/>
              </a:spcAft>
              <a:buClr>
                <a:srgbClr val="0070C0"/>
              </a:buClr>
              <a:buFont typeface="Wingdings" pitchFamily="2" charset="2"/>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0" fontAlgn="base" hangingPunct="0">
              <a:spcBef>
                <a:spcPct val="20000"/>
              </a:spcBef>
              <a:spcAft>
                <a:spcPct val="0"/>
              </a:spcAft>
              <a:buClr>
                <a:srgbClr val="E46C0A"/>
              </a:buClr>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Clr>
                <a:srgbClr val="7F7F7F"/>
              </a:buClr>
              <a:buFont typeface="Wingdings" pitchFamily="2" charset="2"/>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Clr>
                <a:srgbClr val="9999FF"/>
              </a:buClr>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Clr>
                <a:srgbClr val="0070C0"/>
              </a:buClr>
              <a:buFont typeface="Wingdings" pitchFamily="2" charset="2"/>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1200"/>
              </a:spcBef>
            </a:pPr>
            <a:r>
              <a:rPr lang="en-US" sz="2400" dirty="0" smtClean="0"/>
              <a:t>Large </a:t>
            </a:r>
            <a:r>
              <a:rPr lang="en-US" sz="2400" dirty="0"/>
              <a:t>number of members draw on Rio markers </a:t>
            </a:r>
            <a:r>
              <a:rPr lang="en-US" sz="2400" b="1" u="sng" dirty="0">
                <a:solidFill>
                  <a:srgbClr val="669940"/>
                </a:solidFill>
              </a:rPr>
              <a:t>to provide the basis</a:t>
            </a:r>
            <a:r>
              <a:rPr lang="en-US" sz="2400" u="sng" dirty="0"/>
              <a:t> </a:t>
            </a:r>
            <a:r>
              <a:rPr lang="en-US" sz="2400" dirty="0"/>
              <a:t>for their reporting to the </a:t>
            </a:r>
            <a:r>
              <a:rPr lang="en-US" sz="2400" dirty="0" smtClean="0"/>
              <a:t>UNFCCC</a:t>
            </a:r>
            <a:r>
              <a:rPr lang="en-US" sz="2400" dirty="0"/>
              <a:t>, </a:t>
            </a:r>
            <a:r>
              <a:rPr lang="en-US" sz="2400" dirty="0" smtClean="0"/>
              <a:t>CBD </a:t>
            </a:r>
            <a:r>
              <a:rPr lang="en-US" sz="2400" dirty="0"/>
              <a:t>and </a:t>
            </a:r>
            <a:r>
              <a:rPr lang="en-US" sz="2400" dirty="0" smtClean="0"/>
              <a:t>UNCCD on bilateral ODA.</a:t>
            </a:r>
            <a:endParaRPr lang="en-US" sz="2400" dirty="0"/>
          </a:p>
          <a:p>
            <a:pPr>
              <a:spcBef>
                <a:spcPts val="1200"/>
              </a:spcBef>
            </a:pPr>
            <a:r>
              <a:rPr lang="en-US" sz="2400" dirty="0" smtClean="0"/>
              <a:t>With awareness </a:t>
            </a:r>
            <a:r>
              <a:rPr lang="en-US" sz="2400" dirty="0"/>
              <a:t>and recognition for the limitations of the Rio marker </a:t>
            </a:r>
            <a:r>
              <a:rPr lang="en-US" sz="2400" dirty="0" smtClean="0"/>
              <a:t>methodology  - which allows for an </a:t>
            </a:r>
            <a:r>
              <a:rPr lang="en-US" sz="2400" b="1" u="sng" dirty="0" smtClean="0">
                <a:solidFill>
                  <a:srgbClr val="669940"/>
                </a:solidFill>
              </a:rPr>
              <a:t>approximate quantification</a:t>
            </a:r>
            <a:r>
              <a:rPr lang="en-US" sz="2400" dirty="0" smtClean="0"/>
              <a:t> of financial flows  </a:t>
            </a:r>
            <a:endParaRPr lang="en-US" sz="2400" dirty="0"/>
          </a:p>
          <a:p>
            <a:pPr>
              <a:spcBef>
                <a:spcPts val="1200"/>
              </a:spcBef>
            </a:pPr>
            <a:r>
              <a:rPr lang="en-US" sz="2400" dirty="0"/>
              <a:t>Many members </a:t>
            </a:r>
            <a:r>
              <a:rPr lang="en-US" sz="2400" dirty="0" smtClean="0"/>
              <a:t>adopting </a:t>
            </a:r>
            <a:r>
              <a:rPr lang="en-US" sz="2400" dirty="0"/>
              <a:t>“innovations” for </a:t>
            </a:r>
            <a:r>
              <a:rPr lang="en-US" sz="2400" dirty="0" smtClean="0"/>
              <a:t>reporting, in particular </a:t>
            </a:r>
            <a:r>
              <a:rPr lang="en-US" sz="2400" b="1" u="sng" dirty="0">
                <a:solidFill>
                  <a:srgbClr val="669940"/>
                </a:solidFill>
              </a:rPr>
              <a:t>applying coefficients </a:t>
            </a:r>
            <a:r>
              <a:rPr lang="en-US" sz="2400" dirty="0"/>
              <a:t>to adjust the share of </a:t>
            </a:r>
            <a:r>
              <a:rPr lang="en-US" sz="2400" dirty="0" smtClean="0"/>
              <a:t>finance</a:t>
            </a:r>
            <a:endParaRPr lang="en-GB" dirty="0"/>
          </a:p>
          <a:p>
            <a:pPr marL="914400" lvl="1" indent="-514350">
              <a:spcBef>
                <a:spcPts val="1200"/>
              </a:spcBef>
              <a:buFont typeface="+mj-lt"/>
              <a:buAutoNum type="arabicPeriod"/>
            </a:pPr>
            <a:endParaRPr lang="en-US" sz="3200" dirty="0"/>
          </a:p>
          <a:p>
            <a:pPr marL="514350" indent="-514350">
              <a:spcBef>
                <a:spcPts val="1200"/>
              </a:spcBef>
              <a:buFont typeface="+mj-lt"/>
              <a:buAutoNum type="arabicPeriod"/>
            </a:pPr>
            <a:endParaRPr lang="en-US" dirty="0"/>
          </a:p>
          <a:p>
            <a:pPr marL="514350" indent="-514350">
              <a:spcBef>
                <a:spcPts val="1200"/>
              </a:spcBef>
              <a:buFont typeface="+mj-lt"/>
              <a:buAutoNum type="arabicPeriod"/>
            </a:pPr>
            <a:endParaRPr lang="en-GB" dirty="0" smtClean="0"/>
          </a:p>
          <a:p>
            <a:pPr marL="514350" indent="-514350">
              <a:buFont typeface="+mj-lt"/>
              <a:buAutoNum type="arabicPeriod"/>
            </a:pPr>
            <a:endParaRPr lang="en-GB" dirty="0" smtClean="0"/>
          </a:p>
          <a:p>
            <a:pPr marL="514350" indent="-514350">
              <a:buFont typeface="+mj-lt"/>
              <a:buAutoNum type="arabicPeriod"/>
            </a:pPr>
            <a:endParaRPr lang="en-GB" dirty="0"/>
          </a:p>
        </p:txBody>
      </p:sp>
    </p:spTree>
    <p:extLst>
      <p:ext uri="{BB962C8B-B14F-4D97-AF65-F5344CB8AC3E}">
        <p14:creationId xmlns:p14="http://schemas.microsoft.com/office/powerpoint/2010/main" val="208646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solidFill>
                  <a:srgbClr val="009999"/>
                </a:solidFill>
              </a:rPr>
              <a:t>Use of Rio marker data for Reporting to the CBD:</a:t>
            </a:r>
            <a:endParaRPr lang="en-GB" sz="2400" dirty="0">
              <a:solidFill>
                <a:srgbClr val="009999"/>
              </a:solidFill>
            </a:endParaRPr>
          </a:p>
        </p:txBody>
      </p:sp>
      <p:sp>
        <p:nvSpPr>
          <p:cNvPr id="8" name="TextBox 7"/>
          <p:cNvSpPr txBox="1"/>
          <p:nvPr/>
        </p:nvSpPr>
        <p:spPr>
          <a:xfrm>
            <a:off x="2851649" y="6427113"/>
            <a:ext cx="2920501" cy="430887"/>
          </a:xfrm>
          <a:prstGeom prst="rect">
            <a:avLst/>
          </a:prstGeom>
          <a:noFill/>
        </p:spPr>
        <p:txBody>
          <a:bodyPr wrap="square" rtlCol="0">
            <a:spAutoFit/>
          </a:bodyPr>
          <a:lstStyle/>
          <a:p>
            <a:pPr algn="ctr"/>
            <a:r>
              <a:rPr lang="en-GB" sz="1100" i="1" dirty="0" smtClean="0">
                <a:solidFill>
                  <a:schemeClr val="tx2"/>
                </a:solidFill>
              </a:rPr>
              <a:t>Source: OECD DAC Stocktake, summary of members survey responses</a:t>
            </a:r>
            <a:endParaRPr lang="en-GB" sz="1100" i="1" dirty="0">
              <a:solidFill>
                <a:schemeClr val="tx2"/>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111630"/>
            <a:ext cx="5486400" cy="4812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6096000" y="1153082"/>
            <a:ext cx="2678702" cy="5693866"/>
          </a:xfrm>
          <a:prstGeom prst="rect">
            <a:avLst/>
          </a:prstGeom>
        </p:spPr>
        <p:txBody>
          <a:bodyPr wrap="square">
            <a:spAutoFit/>
          </a:bodyPr>
          <a:lstStyle/>
          <a:p>
            <a:pPr marL="285750" indent="-285750">
              <a:buFont typeface="Arial" panose="020B0604020202020204" pitchFamily="34" charset="0"/>
              <a:buChar char="•"/>
            </a:pPr>
            <a:r>
              <a:rPr lang="en-GB" sz="2000" dirty="0" smtClean="0">
                <a:latin typeface="+mn-lt"/>
              </a:rPr>
              <a:t>Most report 100% </a:t>
            </a:r>
            <a:r>
              <a:rPr lang="en-GB" sz="2000" b="1" i="1" dirty="0" smtClean="0">
                <a:latin typeface="+mn-lt"/>
              </a:rPr>
              <a:t>principal</a:t>
            </a:r>
          </a:p>
          <a:p>
            <a:endParaRPr lang="en-GB" sz="1200" i="1" dirty="0" smtClean="0">
              <a:latin typeface="+mn-lt"/>
            </a:endParaRPr>
          </a:p>
          <a:p>
            <a:pPr marL="285750" indent="-285750">
              <a:buFont typeface="Arial" panose="020B0604020202020204" pitchFamily="34" charset="0"/>
              <a:buChar char="•"/>
            </a:pPr>
            <a:r>
              <a:rPr lang="en-GB" sz="2000" dirty="0" smtClean="0"/>
              <a:t>Varied treatment of </a:t>
            </a:r>
            <a:r>
              <a:rPr lang="en-GB" sz="2000" b="1" i="1" dirty="0" smtClean="0"/>
              <a:t>significant</a:t>
            </a:r>
          </a:p>
          <a:p>
            <a:pPr marL="285750" indent="-285750">
              <a:buFont typeface="Arial" panose="020B0604020202020204" pitchFamily="34" charset="0"/>
              <a:buChar char="•"/>
            </a:pPr>
            <a:endParaRPr lang="en-GB" sz="1200" dirty="0" smtClean="0">
              <a:latin typeface="+mn-lt"/>
            </a:endParaRPr>
          </a:p>
          <a:p>
            <a:pPr marL="285750" indent="-285750">
              <a:buFont typeface="Arial" panose="020B0604020202020204" pitchFamily="34" charset="0"/>
              <a:buChar char="•"/>
            </a:pPr>
            <a:r>
              <a:rPr lang="en-GB" sz="2000" dirty="0" smtClean="0">
                <a:latin typeface="+mn-lt"/>
              </a:rPr>
              <a:t>Different </a:t>
            </a:r>
            <a:r>
              <a:rPr lang="en-GB" sz="2000" dirty="0">
                <a:latin typeface="+mn-lt"/>
              </a:rPr>
              <a:t>approaches and coefficients </a:t>
            </a:r>
            <a:r>
              <a:rPr lang="en-GB" sz="2000" dirty="0" smtClean="0">
                <a:latin typeface="+mn-lt"/>
              </a:rPr>
              <a:t>may </a:t>
            </a:r>
            <a:r>
              <a:rPr lang="en-GB" sz="2000" dirty="0">
                <a:latin typeface="+mn-lt"/>
              </a:rPr>
              <a:t>relate to the nature of </a:t>
            </a:r>
            <a:r>
              <a:rPr lang="en-GB" sz="2000" dirty="0" smtClean="0">
                <a:latin typeface="+mn-lt"/>
              </a:rPr>
              <a:t>different member portfolios</a:t>
            </a:r>
            <a:r>
              <a:rPr lang="en-GB" sz="2000" dirty="0">
                <a:latin typeface="+mn-lt"/>
              </a:rPr>
              <a:t>, and how the marker is </a:t>
            </a:r>
            <a:r>
              <a:rPr lang="en-GB" sz="2000" dirty="0" smtClean="0">
                <a:latin typeface="+mn-lt"/>
              </a:rPr>
              <a:t>applied.</a:t>
            </a:r>
          </a:p>
          <a:p>
            <a:pPr marL="285750" indent="-285750">
              <a:buFont typeface="Arial" panose="020B0604020202020204" pitchFamily="34" charset="0"/>
              <a:buChar char="•"/>
            </a:pPr>
            <a:endParaRPr lang="en-GB" sz="1200" dirty="0" smtClean="0">
              <a:latin typeface="+mn-lt"/>
            </a:endParaRPr>
          </a:p>
          <a:p>
            <a:pPr marL="285750" indent="-285750">
              <a:buFont typeface="Arial" panose="020B0604020202020204" pitchFamily="34" charset="0"/>
              <a:buChar char="•"/>
            </a:pPr>
            <a:r>
              <a:rPr lang="en-GB" sz="2000" b="1" dirty="0" smtClean="0">
                <a:latin typeface="+mn-lt"/>
              </a:rPr>
              <a:t>Comparability</a:t>
            </a:r>
            <a:r>
              <a:rPr lang="en-GB" sz="2000" dirty="0" smtClean="0">
                <a:latin typeface="+mn-lt"/>
              </a:rPr>
              <a:t> </a:t>
            </a:r>
            <a:r>
              <a:rPr lang="en-GB" sz="2000" dirty="0">
                <a:latin typeface="+mn-lt"/>
              </a:rPr>
              <a:t>and the </a:t>
            </a:r>
            <a:r>
              <a:rPr lang="en-GB" sz="2000" b="1" dirty="0">
                <a:latin typeface="+mn-lt"/>
              </a:rPr>
              <a:t>need for harmonisation </a:t>
            </a:r>
            <a:r>
              <a:rPr lang="en-GB" sz="2000" dirty="0" smtClean="0">
                <a:latin typeface="+mn-lt"/>
              </a:rPr>
              <a:t>are pressing concerns </a:t>
            </a:r>
          </a:p>
          <a:p>
            <a:pPr marL="285750" indent="-285750">
              <a:buFont typeface="Arial" panose="020B0604020202020204" pitchFamily="34" charset="0"/>
              <a:buChar char="•"/>
            </a:pPr>
            <a:endParaRPr lang="en-GB" sz="2000" dirty="0" smtClean="0">
              <a:latin typeface="+mn-lt"/>
            </a:endParaRPr>
          </a:p>
        </p:txBody>
      </p:sp>
    </p:spTree>
    <p:extLst>
      <p:ext uri="{BB962C8B-B14F-4D97-AF65-F5344CB8AC3E}">
        <p14:creationId xmlns:p14="http://schemas.microsoft.com/office/powerpoint/2010/main" val="2765069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276447" y="177076"/>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3800" b="1" kern="1200">
                <a:solidFill>
                  <a:srgbClr val="0070C0"/>
                </a:solidFill>
                <a:latin typeface="+mj-lt"/>
                <a:ea typeface="MS PGothic" pitchFamily="34" charset="-128"/>
                <a:cs typeface="ＭＳ Ｐゴシック" pitchFamily="-65" charset="-128"/>
              </a:defRPr>
            </a:lvl1pPr>
            <a:lvl2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2pPr>
            <a:lvl3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3pPr>
            <a:lvl4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4pPr>
            <a:lvl5pPr algn="l" defTabSz="457200" rtl="0" eaLnBrk="0" fontAlgn="base" hangingPunct="0">
              <a:spcBef>
                <a:spcPct val="0"/>
              </a:spcBef>
              <a:spcAft>
                <a:spcPct val="0"/>
              </a:spcAft>
              <a:defRPr sz="4000" b="1">
                <a:solidFill>
                  <a:schemeClr val="tx1"/>
                </a:solidFill>
                <a:latin typeface="Calibri" pitchFamily="-65" charset="0"/>
                <a:ea typeface="MS PGothic" pitchFamily="34"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GB" dirty="0" smtClean="0">
                <a:solidFill>
                  <a:srgbClr val="009999"/>
                </a:solidFill>
              </a:rPr>
              <a:t>Outline</a:t>
            </a:r>
            <a:endParaRPr lang="en-GB" dirty="0">
              <a:solidFill>
                <a:srgbClr val="009999"/>
              </a:solidFill>
            </a:endParaRPr>
          </a:p>
        </p:txBody>
      </p:sp>
      <p:sp>
        <p:nvSpPr>
          <p:cNvPr id="2" name="Rectangle 1"/>
          <p:cNvSpPr/>
          <p:nvPr/>
        </p:nvSpPr>
        <p:spPr>
          <a:xfrm>
            <a:off x="443022" y="3079342"/>
            <a:ext cx="8229600" cy="932673"/>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Content Placeholder 2"/>
          <p:cNvSpPr txBox="1">
            <a:spLocks/>
          </p:cNvSpPr>
          <p:nvPr/>
        </p:nvSpPr>
        <p:spPr>
          <a:xfrm>
            <a:off x="609599" y="1320076"/>
            <a:ext cx="7896447" cy="4587702"/>
          </a:xfrm>
          <a:prstGeom prst="rect">
            <a:avLst/>
          </a:prstGeom>
        </p:spPr>
        <p:txBody>
          <a:bodyPr/>
          <a:lstStyle>
            <a:lvl1pPr marL="342900" indent="-342900" algn="l" defTabSz="457200" rtl="0" eaLnBrk="0" fontAlgn="base" hangingPunct="0">
              <a:spcBef>
                <a:spcPct val="20000"/>
              </a:spcBef>
              <a:spcAft>
                <a:spcPct val="0"/>
              </a:spcAft>
              <a:buClr>
                <a:srgbClr val="0070C0"/>
              </a:buClr>
              <a:buFont typeface="Wingdings" pitchFamily="2" charset="2"/>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0" fontAlgn="base" hangingPunct="0">
              <a:spcBef>
                <a:spcPct val="20000"/>
              </a:spcBef>
              <a:spcAft>
                <a:spcPct val="0"/>
              </a:spcAft>
              <a:buClr>
                <a:srgbClr val="E46C0A"/>
              </a:buClr>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Clr>
                <a:srgbClr val="7F7F7F"/>
              </a:buClr>
              <a:buFont typeface="Wingdings" pitchFamily="2" charset="2"/>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Clr>
                <a:srgbClr val="9999FF"/>
              </a:buClr>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Clr>
                <a:srgbClr val="0070C0"/>
              </a:buClr>
              <a:buFont typeface="Wingdings" pitchFamily="2" charset="2"/>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spcBef>
                <a:spcPts val="1200"/>
              </a:spcBef>
              <a:buFont typeface="+mj-lt"/>
              <a:buAutoNum type="arabicPeriod"/>
            </a:pPr>
            <a:endParaRPr lang="en-GB" sz="2800" b="1" dirty="0" smtClean="0"/>
          </a:p>
          <a:p>
            <a:pPr marL="514350" indent="-514350">
              <a:spcBef>
                <a:spcPts val="1200"/>
              </a:spcBef>
              <a:buClr>
                <a:srgbClr val="009999"/>
              </a:buClr>
              <a:buFont typeface="+mj-lt"/>
              <a:buAutoNum type="arabicPeriod"/>
            </a:pPr>
            <a:r>
              <a:rPr lang="en-GB" sz="2800" b="1" dirty="0" smtClean="0"/>
              <a:t>OECD DAC Statistical System &amp; Rio markers</a:t>
            </a:r>
            <a:r>
              <a:rPr lang="en-GB" sz="2800" dirty="0" smtClean="0"/>
              <a:t> </a:t>
            </a:r>
          </a:p>
          <a:p>
            <a:pPr marL="514350" indent="-514350">
              <a:spcBef>
                <a:spcPts val="1200"/>
              </a:spcBef>
              <a:buClr>
                <a:srgbClr val="009999"/>
              </a:buClr>
              <a:buFont typeface="+mj-lt"/>
              <a:buAutoNum type="arabicPeriod"/>
            </a:pPr>
            <a:r>
              <a:rPr lang="en-GB" sz="2800" b="1" dirty="0" smtClean="0"/>
              <a:t>Use of Rio marker data for reporting to the CBD</a:t>
            </a:r>
          </a:p>
          <a:p>
            <a:pPr marL="514350" indent="-514350">
              <a:spcBef>
                <a:spcPts val="1200"/>
              </a:spcBef>
              <a:buClr>
                <a:srgbClr val="009999"/>
              </a:buClr>
              <a:buFont typeface="+mj-lt"/>
              <a:buAutoNum type="arabicPeriod"/>
            </a:pPr>
            <a:r>
              <a:rPr lang="en-GB" sz="2800" b="1" dirty="0" smtClean="0"/>
              <a:t>Future Improvements: ENVIRONET-WP-STAT Task Team</a:t>
            </a:r>
            <a:endParaRPr lang="en-GB" sz="2400" dirty="0" smtClean="0"/>
          </a:p>
          <a:p>
            <a:pPr marL="914400" lvl="1" indent="-514350">
              <a:spcBef>
                <a:spcPts val="1200"/>
              </a:spcBef>
              <a:buFont typeface="+mj-lt"/>
              <a:buAutoNum type="arabicPeriod"/>
            </a:pPr>
            <a:endParaRPr lang="fr-FR"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1800" dirty="0" smtClean="0"/>
          </a:p>
          <a:p>
            <a:pPr marL="914400" lvl="1" indent="-514350">
              <a:spcBef>
                <a:spcPts val="1200"/>
              </a:spcBef>
              <a:buFont typeface="+mj-lt"/>
              <a:buAutoNum type="arabicPeriod"/>
            </a:pPr>
            <a:endParaRPr lang="en-GB" sz="2400" dirty="0" smtClean="0"/>
          </a:p>
          <a:p>
            <a:pPr marL="514350" indent="-514350">
              <a:buFont typeface="+mj-lt"/>
              <a:buAutoNum type="arabicPeriod"/>
            </a:pPr>
            <a:endParaRPr lang="en-GB" sz="2400" dirty="0" smtClean="0"/>
          </a:p>
          <a:p>
            <a:pPr marL="514350" indent="-514350">
              <a:buFont typeface="+mj-lt"/>
              <a:buAutoNum type="arabicPeriod"/>
            </a:pPr>
            <a:endParaRPr lang="en-GB" sz="2600" dirty="0"/>
          </a:p>
        </p:txBody>
      </p:sp>
    </p:spTree>
    <p:extLst>
      <p:ext uri="{BB962C8B-B14F-4D97-AF65-F5344CB8AC3E}">
        <p14:creationId xmlns:p14="http://schemas.microsoft.com/office/powerpoint/2010/main" val="3259240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TotalTime>
  <Words>1329</Words>
  <Application>Microsoft Office PowerPoint</Application>
  <PresentationFormat>On-screen Show (4:3)</PresentationFormat>
  <Paragraphs>135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Measuring and Monitoring External Development Finance for Biodiversity</vt:lpstr>
      <vt:lpstr>PowerPoint Presentation</vt:lpstr>
      <vt:lpstr>OECD DAC Statistical System </vt:lpstr>
      <vt:lpstr>PowerPoint Presentation</vt:lpstr>
      <vt:lpstr>PowerPoint Presentation</vt:lpstr>
      <vt:lpstr>PowerPoint Presentation</vt:lpstr>
      <vt:lpstr>PowerPoint Presentation</vt:lpstr>
      <vt:lpstr>Use of Rio marker data for Reporting to the CBD:</vt:lpstr>
      <vt:lpstr>PowerPoint Presentation</vt:lpstr>
      <vt:lpstr>The Joint ENVIRONET-WP-STAT Task Team on the Improvement of Rio markers, environment and development finance statistics</vt:lpstr>
      <vt:lpstr>   OECD DAC CRS Rio marker statistics, analysis &amp; access to data http://oe.cd/RM  Biodiversity-related statistics and analysis http://www.oecd.org/dac/stats/biodiversity.htm       Rio markers training workshop:  www.oecd.org/dac/environment-development/training-workshop.htm   OECD Environment and Development Homepage www.oecd.org/dac/environment-development   </vt:lpstr>
    </vt:vector>
  </TitlesOfParts>
  <Company>OECD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COIC Stephanie</dc:creator>
  <cp:lastModifiedBy>DRUTSCHININ Anna</cp:lastModifiedBy>
  <cp:revision>51</cp:revision>
  <cp:lastPrinted>2014-10-10T16:22:34Z</cp:lastPrinted>
  <dcterms:created xsi:type="dcterms:W3CDTF">2014-04-22T14:24:24Z</dcterms:created>
  <dcterms:modified xsi:type="dcterms:W3CDTF">2014-10-15T12:44:12Z</dcterms:modified>
</cp:coreProperties>
</file>