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623" r:id="rId2"/>
    <p:sldId id="617" r:id="rId3"/>
    <p:sldId id="584" r:id="rId4"/>
    <p:sldId id="632" r:id="rId5"/>
    <p:sldId id="621" r:id="rId6"/>
    <p:sldId id="629" r:id="rId7"/>
    <p:sldId id="606" r:id="rId8"/>
    <p:sldId id="634" r:id="rId9"/>
    <p:sldId id="622" r:id="rId10"/>
  </p:sldIdLst>
  <p:sldSz cx="9144000" cy="6858000" type="screen4x3"/>
  <p:notesSz cx="7099300" cy="10234613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D16D"/>
    <a:srgbClr val="262626"/>
    <a:srgbClr val="FFFFFF"/>
    <a:srgbClr val="FF3300"/>
    <a:srgbClr val="996633"/>
    <a:srgbClr val="663300"/>
    <a:srgbClr val="006428"/>
    <a:srgbClr val="FF9933"/>
    <a:srgbClr val="FFFF00"/>
    <a:srgbClr val="D8CF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59" autoAdjust="0"/>
    <p:restoredTop sz="60606" autoAdjust="0"/>
  </p:normalViewPr>
  <p:slideViewPr>
    <p:cSldViewPr>
      <p:cViewPr varScale="1">
        <p:scale>
          <a:sx n="43" d="100"/>
          <a:sy n="43" d="100"/>
        </p:scale>
        <p:origin x="-738" y="-96"/>
      </p:cViewPr>
      <p:guideLst>
        <p:guide orient="horz" pos="3941"/>
        <p:guide pos="2244"/>
        <p:guide pos="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4278"/>
    </p:cViewPr>
  </p:sorterViewPr>
  <p:notesViewPr>
    <p:cSldViewPr>
      <p:cViewPr varScale="1">
        <p:scale>
          <a:sx n="50" d="100"/>
          <a:sy n="50" d="100"/>
        </p:scale>
        <p:origin x="-1284" y="-90"/>
      </p:cViewPr>
      <p:guideLst>
        <p:guide orient="horz" pos="3224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effectLst/>
            </c:spPr>
          </c:dPt>
          <c:cat>
            <c:strRef>
              <c:f>Sheet1!$A$2:$A$5</c:f>
              <c:strCache>
                <c:ptCount val="2"/>
                <c:pt idx="0">
                  <c:v>certified coffee</c:v>
                </c:pt>
                <c:pt idx="1">
                  <c:v>noncertified coffee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4.7</c:v>
                </c:pt>
                <c:pt idx="1">
                  <c:v>95.3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effectLst/>
            </c:spPr>
          </c:dPt>
          <c:cat>
            <c:strRef>
              <c:f>Sheet1!$A$2:$A$5</c:f>
              <c:strCache>
                <c:ptCount val="2"/>
                <c:pt idx="0">
                  <c:v>certified cocoa</c:v>
                </c:pt>
                <c:pt idx="1">
                  <c:v>noncertified cocoa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</c:v>
                </c:pt>
                <c:pt idx="1">
                  <c:v>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effectLst/>
            </c:spPr>
          </c:dPt>
          <c:cat>
            <c:strRef>
              <c:f>Sheet1!$A$2:$A$5</c:f>
              <c:strCache>
                <c:ptCount val="2"/>
                <c:pt idx="0">
                  <c:v>certified tea</c:v>
                </c:pt>
                <c:pt idx="1">
                  <c:v>noncertified tea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11.5</c:v>
                </c:pt>
                <c:pt idx="1">
                  <c:v>88.5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effectLst/>
            </c:spPr>
          </c:dPt>
          <c:cat>
            <c:strRef>
              <c:f>Sheet1!$A$2:$A$5</c:f>
              <c:strCache>
                <c:ptCount val="2"/>
                <c:pt idx="0">
                  <c:v>certified bananas</c:v>
                </c:pt>
                <c:pt idx="1">
                  <c:v>noncertified bananas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3.4</c:v>
                </c:pt>
                <c:pt idx="1">
                  <c:v>96.6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76363" cy="511731"/>
          </a:xfrm>
          <a:prstGeom prst="rect">
            <a:avLst/>
          </a:prstGeom>
        </p:spPr>
        <p:txBody>
          <a:bodyPr vert="horz" lIns="95737" tIns="47868" rIns="95737" bIns="4786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2"/>
            <a:ext cx="3076363" cy="511731"/>
          </a:xfrm>
          <a:prstGeom prst="rect">
            <a:avLst/>
          </a:prstGeom>
        </p:spPr>
        <p:txBody>
          <a:bodyPr vert="horz" lIns="95737" tIns="47868" rIns="95737" bIns="4786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97A854F-585E-4E76-AAE5-D87ED467E830}" type="datetimeFigureOut">
              <a:rPr lang="en-US"/>
              <a:pPr>
                <a:defRPr/>
              </a:pPr>
              <a:t>10/12/2014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1731"/>
          </a:xfrm>
          <a:prstGeom prst="rect">
            <a:avLst/>
          </a:prstGeom>
        </p:spPr>
        <p:txBody>
          <a:bodyPr vert="horz" lIns="95737" tIns="47868" rIns="95737" bIns="4786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1731"/>
          </a:xfrm>
          <a:prstGeom prst="rect">
            <a:avLst/>
          </a:prstGeom>
        </p:spPr>
        <p:txBody>
          <a:bodyPr vert="horz" lIns="95737" tIns="47868" rIns="95737" bIns="4786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BF005C1-89B6-4ED6-86E9-310EA5040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9384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76363" cy="511731"/>
          </a:xfrm>
          <a:prstGeom prst="rect">
            <a:avLst/>
          </a:prstGeom>
        </p:spPr>
        <p:txBody>
          <a:bodyPr vert="horz" lIns="95737" tIns="47868" rIns="95737" bIns="4786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2"/>
            <a:ext cx="3076363" cy="511731"/>
          </a:xfrm>
          <a:prstGeom prst="rect">
            <a:avLst/>
          </a:prstGeom>
        </p:spPr>
        <p:txBody>
          <a:bodyPr vert="horz" lIns="95737" tIns="47868" rIns="95737" bIns="4786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B0E2A64-C1FA-476F-9A8E-16EA01876124}" type="datetimeFigureOut">
              <a:rPr lang="en-US"/>
              <a:pPr>
                <a:defRPr/>
              </a:pPr>
              <a:t>10/12/2014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37" tIns="47868" rIns="95737" bIns="47868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2"/>
            <a:ext cx="5679440" cy="4605576"/>
          </a:xfrm>
          <a:prstGeom prst="rect">
            <a:avLst/>
          </a:prstGeom>
        </p:spPr>
        <p:txBody>
          <a:bodyPr vert="horz" lIns="95737" tIns="47868" rIns="95737" bIns="47868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1731"/>
          </a:xfrm>
          <a:prstGeom prst="rect">
            <a:avLst/>
          </a:prstGeom>
        </p:spPr>
        <p:txBody>
          <a:bodyPr vert="horz" lIns="95737" tIns="47868" rIns="95737" bIns="4786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1731"/>
          </a:xfrm>
          <a:prstGeom prst="rect">
            <a:avLst/>
          </a:prstGeom>
        </p:spPr>
        <p:txBody>
          <a:bodyPr vert="horz" lIns="95737" tIns="47868" rIns="95737" bIns="4786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4D7D4FC-A6C9-4B45-888B-BD869B0AEB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2953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F7891-BBE5-44F1-85DA-1E177B0FB8E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663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4888" y="768350"/>
            <a:ext cx="4795837" cy="3597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478301" y="4616616"/>
            <a:ext cx="6142703" cy="517380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marL="0" indent="0">
              <a:spcBef>
                <a:spcPts val="629"/>
              </a:spcBef>
              <a:buFont typeface="Arial" charset="0"/>
              <a:buNone/>
              <a:defRPr/>
            </a:pPr>
            <a:endParaRPr lang="en-US" sz="1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69A74A-B16C-4C40-B5D7-CCEDB16E542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4888" y="768350"/>
            <a:ext cx="4795837" cy="3597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478301" y="4616616"/>
            <a:ext cx="6142703" cy="517380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spcBef>
                <a:spcPts val="629"/>
              </a:spcBef>
              <a:buFont typeface="Arial" pitchFamily="34" charset="0"/>
              <a:buNone/>
              <a:defRPr/>
            </a:pPr>
            <a:endParaRPr lang="en-US" sz="1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69A74A-B16C-4C40-B5D7-CCEDB16E542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200" dirty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93713"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93713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93713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93713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93713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93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93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93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93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B66337AB-92C5-48EF-A04C-E6FC59B69E03}" type="slidenum">
              <a:rPr lang="en-US" altLang="en-US" sz="1300"/>
              <a:pPr/>
              <a:t>5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4888" y="442913"/>
            <a:ext cx="4795837" cy="35988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478302" y="4282822"/>
            <a:ext cx="6142703" cy="5591051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629"/>
              </a:spcBef>
              <a:defRPr/>
            </a:pPr>
            <a:endParaRPr lang="en-US" sz="17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69A74A-B16C-4C40-B5D7-CCEDB16E542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22350" y="768350"/>
            <a:ext cx="4148138" cy="3113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575" y="4026736"/>
            <a:ext cx="5678154" cy="5847139"/>
          </a:xfrm>
        </p:spPr>
        <p:txBody>
          <a:bodyPr>
            <a:normAutofit/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68D459-4734-41C4-A370-DB672E07116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469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22350" y="768350"/>
            <a:ext cx="4148138" cy="3113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575" y="4026736"/>
            <a:ext cx="5678154" cy="5847139"/>
          </a:xfrm>
        </p:spPr>
        <p:txBody>
          <a:bodyPr>
            <a:normAutofit/>
          </a:bodyPr>
          <a:lstStyle/>
          <a:p>
            <a:endParaRPr lang="en-US" sz="1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68D459-4734-41C4-A370-DB672E07116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469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7535C0-FF7B-43E3-B42C-D3FA0B9EE7F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18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/>
          <p:nvPr userDrawn="1"/>
        </p:nvSpPr>
        <p:spPr>
          <a:xfrm>
            <a:off x="7078663" y="6126163"/>
            <a:ext cx="2065337" cy="7318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Rectangle 6"/>
          <p:cNvGrpSpPr>
            <a:grpSpLocks/>
          </p:cNvGrpSpPr>
          <p:nvPr userDrawn="1"/>
        </p:nvGrpSpPr>
        <p:grpSpPr bwMode="auto">
          <a:xfrm>
            <a:off x="-6350" y="1096963"/>
            <a:ext cx="9156700" cy="5767387"/>
            <a:chOff x="-4" y="691"/>
            <a:chExt cx="5768" cy="3633"/>
          </a:xfrm>
        </p:grpSpPr>
        <p:pic>
          <p:nvPicPr>
            <p:cNvPr id="6" name="Rectangle 6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" y="691"/>
              <a:ext cx="5768" cy="3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0" y="693"/>
              <a:ext cx="5760" cy="3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smtClean="0">
                <a:solidFill>
                  <a:srgbClr val="FFFFFF"/>
                </a:solidFill>
                <a:latin typeface="Gill Sans MT" pitchFamily="34" charset="0"/>
              </a:endParaRPr>
            </a:p>
          </p:txBody>
        </p:sp>
      </p:grpSp>
      <p:pic>
        <p:nvPicPr>
          <p:cNvPr id="8" name="Picture 18" descr="background3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79"/>
          <a:stretch>
            <a:fillRect/>
          </a:stretch>
        </p:blipFill>
        <p:spPr bwMode="auto">
          <a:xfrm>
            <a:off x="5680075" y="6048375"/>
            <a:ext cx="33274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0" descr="istockfrog2.jpg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613" y="5426075"/>
            <a:ext cx="1400175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1" descr="horizonband1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2" descr="RA Logo White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300038"/>
            <a:ext cx="1690688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3" descr="horizonband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7100"/>
            <a:ext cx="91440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5"/>
          <p:cNvSpPr txBox="1">
            <a:spLocks noChangeArrowheads="1"/>
          </p:cNvSpPr>
          <p:nvPr userDrawn="1"/>
        </p:nvSpPr>
        <p:spPr bwMode="auto">
          <a:xfrm>
            <a:off x="317500" y="6491288"/>
            <a:ext cx="1206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700" dirty="0" smtClean="0">
                <a:solidFill>
                  <a:srgbClr val="399236"/>
                </a:solidFill>
                <a:latin typeface="Gill Sans MT" pitchFamily="34" charset="0"/>
                <a:ea typeface="Gill Sans MT" pitchFamily="34" charset="0"/>
                <a:cs typeface="Gill Sans MT" pitchFamily="34" charset="0"/>
              </a:rPr>
              <a:t>©2014 Rainforest Alliance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4870" y="2490788"/>
            <a:ext cx="5205164" cy="3148012"/>
          </a:xfrm>
          <a:effectLst>
            <a:outerShdw blurRad="76200" dist="76200" dir="9060000">
              <a:schemeClr val="tx2">
                <a:alpha val="85000"/>
              </a:schemeClr>
            </a:outerShdw>
          </a:effectLst>
        </p:spPr>
        <p:txBody>
          <a:bodyPr anchor="t"/>
          <a:lstStyle>
            <a:lvl1pPr algn="r">
              <a:lnSpc>
                <a:spcPts val="5200"/>
              </a:lnSpc>
              <a:defRPr sz="5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80033" y="3919329"/>
            <a:ext cx="2925155" cy="17526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172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1729B-ACCA-4213-A8EB-EF96A010DABE}" type="datetime1">
              <a:rPr lang="en-US"/>
              <a:pPr>
                <a:defRPr/>
              </a:pPr>
              <a:t>10/12/2014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9E1A8-D662-45EB-83A2-8BBDF7E187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975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F3FFC-BABF-4E59-8FFB-CE84A1BCDEF6}" type="datetime1">
              <a:rPr lang="en-US"/>
              <a:pPr>
                <a:defRPr/>
              </a:pPr>
              <a:t>10/12/2014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B45260-87BF-424E-89D8-3280C3E826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923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CA6E0-72F9-4187-BF89-E61D9A243256}" type="datetime1">
              <a:rPr lang="en-US"/>
              <a:pPr>
                <a:defRPr/>
              </a:pPr>
              <a:t>10/12/2014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4D977-9EF0-47D3-BEA8-C0F28DE6A8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648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263525"/>
            <a:ext cx="8491538" cy="5492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30200" y="1600200"/>
            <a:ext cx="8356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49F07-E22A-4ADE-AE0A-F51B3E34A1AE}" type="datetime1">
              <a:rPr lang="en-US"/>
              <a:pPr>
                <a:defRPr/>
              </a:pPr>
              <a:t>10/12/2014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14F83-21D6-4AC4-B79C-25BD580E6B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246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22E2E-5841-4776-873C-F5FB472F970F}" type="datetime1">
              <a:rPr lang="en-US"/>
              <a:pPr>
                <a:defRPr/>
              </a:pPr>
              <a:t>10/12/2014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1F9B3-3508-4550-8C6D-2895DA4A135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359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A0C850"/>
              </a:buCl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9FF29-CD29-49CF-98BF-CB9BC45EA80F}" type="datetime1">
              <a:rPr lang="en-US"/>
              <a:pPr>
                <a:defRPr/>
              </a:pPr>
              <a:t>10/12/2014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ED1A7-A851-4116-A646-25DBDF0103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754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F9542-8A19-4283-B6B7-3A62F519AF7E}" type="datetime1">
              <a:rPr lang="en-US"/>
              <a:pPr>
                <a:defRPr/>
              </a:pPr>
              <a:t>10/12/2014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A7F8D-37AE-48B0-9BB8-42EB6C21F9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202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8725A-40F9-4063-A7BE-BB50F50B50F7}" type="datetime1">
              <a:rPr lang="en-US"/>
              <a:pPr>
                <a:defRPr/>
              </a:pPr>
              <a:t>10/12/2014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6D6DD-458A-4917-B9E5-40963BE15A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152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481C4-73FD-49C3-82E1-62A8AB8384D8}" type="datetime1">
              <a:rPr lang="en-US"/>
              <a:pPr>
                <a:defRPr/>
              </a:pPr>
              <a:t>10/12/2014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60542-2A8C-42D0-A6B0-91E9E2DB00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074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2A9C3-EEBC-499A-9884-3C4C59AAF73A}" type="datetime1">
              <a:rPr lang="en-US"/>
              <a:pPr>
                <a:defRPr/>
              </a:pPr>
              <a:t>10/12/2014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736E1-729C-451F-A1A5-99051FC80C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809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C89BE-6F4D-46FA-8237-DB1A191DCD7B}" type="datetime1">
              <a:rPr lang="en-US"/>
              <a:pPr>
                <a:defRPr/>
              </a:pPr>
              <a:t>10/12/2014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5C5BB-CF3E-476A-AC9A-B3C8754CFB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317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B666D-914E-4FD8-92FF-D0B6DAD4E0F4}" type="datetime1">
              <a:rPr lang="en-US"/>
              <a:pPr>
                <a:defRPr/>
              </a:pPr>
              <a:t>10/12/2014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CB629-9C02-4C72-A31D-F9527752CC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581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5CD06-7C36-4AA7-B028-86DA8F5A4080}" type="datetime1">
              <a:rPr lang="en-US"/>
              <a:pPr>
                <a:defRPr/>
              </a:pPr>
              <a:t>10/12/2014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662DE-B665-4FE7-995B-535AAAE893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681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" descr="horizonband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7100"/>
            <a:ext cx="91440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0" y="909638"/>
            <a:ext cx="9144000" cy="1109662"/>
          </a:xfrm>
          <a:prstGeom prst="rect">
            <a:avLst/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50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8" name="Picture 15" descr="RA Logo 625.pn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6257925"/>
            <a:ext cx="1046163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0200" y="263525"/>
            <a:ext cx="8491538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30200" y="1600200"/>
            <a:ext cx="8356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2B23D9A-FAC8-4B5C-8DB0-49D3CBA80768}" type="datetime1">
              <a:rPr lang="en-US"/>
              <a:pPr>
                <a:defRPr/>
              </a:pPr>
              <a:t>10/12/2014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963" y="6472238"/>
            <a:ext cx="406400" cy="231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700">
                <a:solidFill>
                  <a:srgbClr val="006428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66B62480-4C8E-4EF4-9C64-D62FDA648E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034" name="Group 22"/>
          <p:cNvGrpSpPr>
            <a:grpSpLocks/>
          </p:cNvGrpSpPr>
          <p:nvPr userDrawn="1"/>
        </p:nvGrpSpPr>
        <p:grpSpPr bwMode="auto">
          <a:xfrm>
            <a:off x="7086600" y="6208713"/>
            <a:ext cx="1695450" cy="658812"/>
            <a:chOff x="7086054" y="6208996"/>
            <a:chExt cx="1695911" cy="657948"/>
          </a:xfrm>
        </p:grpSpPr>
        <p:pic>
          <p:nvPicPr>
            <p:cNvPr id="1035" name="Picture 18" descr="background3.png"/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09"/>
            <a:stretch>
              <a:fillRect/>
            </a:stretch>
          </p:blipFill>
          <p:spPr bwMode="auto">
            <a:xfrm>
              <a:off x="7086054" y="6544381"/>
              <a:ext cx="1695911" cy="313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7086054" y="6473760"/>
              <a:ext cx="1003573" cy="393184"/>
            </a:xfrm>
            <a:prstGeom prst="rect">
              <a:avLst/>
            </a:prstGeom>
            <a:gradFill>
              <a:gsLst>
                <a:gs pos="0">
                  <a:schemeClr val="bg1">
                    <a:alpha val="8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037" name="Picture 20" descr="istockfrog2.jpg"/>
            <p:cNvPicPr>
              <a:picLocks noChangeAspect="1"/>
            </p:cNvPicPr>
            <p:nvPr userDrawn="1"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768955" y="6208996"/>
              <a:ext cx="729668" cy="582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4" r:id="rId1"/>
    <p:sldLayoutId id="2147484252" r:id="rId2"/>
    <p:sldLayoutId id="2147484253" r:id="rId3"/>
    <p:sldLayoutId id="2147484254" r:id="rId4"/>
    <p:sldLayoutId id="2147484255" r:id="rId5"/>
    <p:sldLayoutId id="2147484256" r:id="rId6"/>
    <p:sldLayoutId id="2147484257" r:id="rId7"/>
    <p:sldLayoutId id="2147484258" r:id="rId8"/>
    <p:sldLayoutId id="2147484259" r:id="rId9"/>
    <p:sldLayoutId id="2147484260" r:id="rId10"/>
    <p:sldLayoutId id="2147484261" r:id="rId11"/>
    <p:sldLayoutId id="2147484262" r:id="rId12"/>
    <p:sldLayoutId id="2147484263" r:id="rId13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800" kern="1200" cap="all">
          <a:solidFill>
            <a:srgbClr val="006428"/>
          </a:solidFill>
          <a:latin typeface="Gill Sans MT"/>
          <a:ea typeface="Gill Sans MT" pitchFamily="34" charset="0"/>
          <a:cs typeface="Gill Sans MT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6428"/>
          </a:solidFill>
          <a:latin typeface="Gill Sans MT" pitchFamily="34" charset="0"/>
          <a:ea typeface="Gill Sans MT" pitchFamily="34" charset="0"/>
          <a:cs typeface="Gill Sans MT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6428"/>
          </a:solidFill>
          <a:latin typeface="Gill Sans MT" pitchFamily="34" charset="0"/>
          <a:ea typeface="Gill Sans MT" pitchFamily="34" charset="0"/>
          <a:cs typeface="Gill Sans MT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6428"/>
          </a:solidFill>
          <a:latin typeface="Gill Sans MT" pitchFamily="34" charset="0"/>
          <a:ea typeface="Gill Sans MT" pitchFamily="34" charset="0"/>
          <a:cs typeface="Gill Sans MT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6428"/>
          </a:solidFill>
          <a:latin typeface="Gill Sans MT" pitchFamily="34" charset="0"/>
          <a:ea typeface="Gill Sans MT" pitchFamily="34" charset="0"/>
          <a:cs typeface="Gill Sans MT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800">
          <a:solidFill>
            <a:srgbClr val="006428"/>
          </a:solidFill>
          <a:latin typeface="Gill Sans MT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800">
          <a:solidFill>
            <a:srgbClr val="006428"/>
          </a:solidFill>
          <a:latin typeface="Gill Sans MT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800">
          <a:solidFill>
            <a:srgbClr val="006428"/>
          </a:solidFill>
          <a:latin typeface="Gill Sans MT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800">
          <a:solidFill>
            <a:srgbClr val="006428"/>
          </a:solidFill>
          <a:latin typeface="Gill Sans MT" pitchFamily="34" charset="0"/>
        </a:defRPr>
      </a:lvl9pPr>
    </p:titleStyle>
    <p:bodyStyle>
      <a:lvl1pPr marL="169863" indent="-169863" algn="l" defTabSz="457200" rtl="0" eaLnBrk="0" fontAlgn="base" hangingPunct="0">
        <a:spcBef>
          <a:spcPts val="700"/>
        </a:spcBef>
        <a:spcAft>
          <a:spcPct val="0"/>
        </a:spcAft>
        <a:buClr>
          <a:srgbClr val="78C445"/>
        </a:buClr>
        <a:buFont typeface="Arial" charset="0"/>
        <a:buChar char="•"/>
        <a:defRPr sz="2000" kern="1200">
          <a:solidFill>
            <a:schemeClr val="tx1"/>
          </a:solidFill>
          <a:latin typeface="Gill Sans MT"/>
          <a:ea typeface="Gill Sans MT" pitchFamily="34" charset="0"/>
          <a:cs typeface="Gill Sans MT"/>
        </a:defRPr>
      </a:lvl1pPr>
      <a:lvl2pPr marL="519113" indent="-233363" algn="l" defTabSz="457200" rtl="0" eaLnBrk="0" fontAlgn="base" hangingPunct="0">
        <a:spcBef>
          <a:spcPts val="700"/>
        </a:spcBef>
        <a:spcAft>
          <a:spcPct val="0"/>
        </a:spcAft>
        <a:buClr>
          <a:srgbClr val="78C445"/>
        </a:buClr>
        <a:buFont typeface="Arial" charset="0"/>
        <a:buChar char="–"/>
        <a:defRPr kern="1200">
          <a:solidFill>
            <a:schemeClr val="tx1"/>
          </a:solidFill>
          <a:latin typeface="Gill Sans MT"/>
          <a:ea typeface="Gill Sans MT" pitchFamily="34" charset="0"/>
          <a:cs typeface="Gill Sans MT"/>
        </a:defRPr>
      </a:lvl2pPr>
      <a:lvl3pPr marL="795338" indent="-169863" algn="l" defTabSz="457200" rtl="0" eaLnBrk="0" fontAlgn="base" hangingPunct="0">
        <a:spcBef>
          <a:spcPts val="700"/>
        </a:spcBef>
        <a:spcAft>
          <a:spcPct val="0"/>
        </a:spcAft>
        <a:buClr>
          <a:srgbClr val="78C445"/>
        </a:buClr>
        <a:buFont typeface="Arial" charset="0"/>
        <a:buChar char="•"/>
        <a:defRPr sz="1600" kern="1200">
          <a:solidFill>
            <a:schemeClr val="tx1"/>
          </a:solidFill>
          <a:latin typeface="Gill Sans MT"/>
          <a:ea typeface="Gill Sans MT" pitchFamily="34" charset="0"/>
          <a:cs typeface="Gill Sans MT"/>
        </a:defRPr>
      </a:lvl3pPr>
      <a:lvl4pPr marL="1082675" indent="-169863" algn="l" defTabSz="457200" rtl="0" eaLnBrk="0" fontAlgn="base" hangingPunct="0">
        <a:spcBef>
          <a:spcPts val="700"/>
        </a:spcBef>
        <a:spcAft>
          <a:spcPct val="0"/>
        </a:spcAft>
        <a:buClr>
          <a:srgbClr val="78C445"/>
        </a:buClr>
        <a:buFont typeface="Arial" charset="0"/>
        <a:buChar char="–"/>
        <a:defRPr sz="1400" kern="1200">
          <a:solidFill>
            <a:schemeClr val="tx1"/>
          </a:solidFill>
          <a:latin typeface="Gill Sans MT"/>
          <a:ea typeface="Gill Sans MT" pitchFamily="34" charset="0"/>
          <a:cs typeface="Gill Sans MT"/>
        </a:defRPr>
      </a:lvl4pPr>
      <a:lvl5pPr marL="1314450" indent="-169863" algn="l" defTabSz="457200" rtl="0" eaLnBrk="0" fontAlgn="base" hangingPunct="0">
        <a:spcBef>
          <a:spcPts val="700"/>
        </a:spcBef>
        <a:spcAft>
          <a:spcPct val="0"/>
        </a:spcAft>
        <a:buClr>
          <a:srgbClr val="78C445"/>
        </a:buClr>
        <a:buFont typeface="Arial" charset="0"/>
        <a:buChar char="»"/>
        <a:defRPr sz="1200" kern="1200">
          <a:solidFill>
            <a:schemeClr val="tx1"/>
          </a:solidFill>
          <a:latin typeface="Gill Sans MT"/>
          <a:ea typeface="Gill Sans MT" pitchFamily="34" charset="0"/>
          <a:cs typeface="Gill Sans M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jpe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PT_25th anniversary presentation_Lond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4038600" y="0"/>
            <a:ext cx="5029200" cy="1187450"/>
          </a:xfrm>
          <a:noFill/>
        </p:spPr>
        <p:txBody>
          <a:bodyPr wrap="square" lIns="45720" rIns="91440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ts val="4000"/>
              </a:lnSpc>
              <a:spcBef>
                <a:spcPts val="1200"/>
              </a:spcBef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Calibri" pitchFamily="34" charset="0"/>
              </a:rPr>
              <a:t>Mainstreaming biodiversity in the production sectors</a:t>
            </a:r>
            <a:endParaRPr lang="en-US" sz="2800" i="1" cap="none" dirty="0" smtClean="0">
              <a:solidFill>
                <a:srgbClr val="FFFF00"/>
              </a:solidFill>
              <a:latin typeface="Calibri" pitchFamily="34" charset="0"/>
              <a:ea typeface="+mj-ea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410200" y="1181100"/>
            <a:ext cx="3657600" cy="952500"/>
          </a:xfrm>
          <a:prstGeom prst="rect">
            <a:avLst/>
          </a:prstGeom>
          <a:noFill/>
          <a:effectLst>
            <a:outerShdw blurRad="76200" dist="76200" dir="9060000">
              <a:schemeClr val="tx2">
                <a:alpha val="85000"/>
              </a:schemeClr>
            </a:outerShdw>
          </a:effectLst>
        </p:spPr>
        <p:txBody>
          <a:bodyPr>
            <a:normAutofit fontScale="97500"/>
          </a:bodyPr>
          <a:lstStyle>
            <a:lvl1pPr algn="r" defTabSz="457200" rtl="0" eaLnBrk="0" fontAlgn="base" hangingPunct="0">
              <a:lnSpc>
                <a:spcPts val="5200"/>
              </a:lnSpc>
              <a:spcBef>
                <a:spcPct val="0"/>
              </a:spcBef>
              <a:spcAft>
                <a:spcPct val="0"/>
              </a:spcAft>
              <a:defRPr sz="5600" kern="1200" cap="all" baseline="0">
                <a:solidFill>
                  <a:schemeClr val="bg1"/>
                </a:solidFill>
                <a:latin typeface="Gill Sans MT"/>
                <a:ea typeface="Gill Sans MT" pitchFamily="34" charset="0"/>
                <a:cs typeface="Gill Sans MT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428"/>
                </a:solidFill>
                <a:latin typeface="Gill Sans MT" pitchFamily="34" charset="0"/>
                <a:ea typeface="Gill Sans MT" pitchFamily="34" charset="0"/>
                <a:cs typeface="Gill Sans MT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428"/>
                </a:solidFill>
                <a:latin typeface="Gill Sans MT" pitchFamily="34" charset="0"/>
                <a:ea typeface="Gill Sans MT" pitchFamily="34" charset="0"/>
                <a:cs typeface="Gill Sans MT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428"/>
                </a:solidFill>
                <a:latin typeface="Gill Sans MT" pitchFamily="34" charset="0"/>
                <a:ea typeface="Gill Sans MT" pitchFamily="34" charset="0"/>
                <a:cs typeface="Gill Sans MT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428"/>
                </a:solidFill>
                <a:latin typeface="Gill Sans MT" pitchFamily="34" charset="0"/>
                <a:ea typeface="Gill Sans MT" pitchFamily="34" charset="0"/>
                <a:cs typeface="Gill Sans MT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428"/>
                </a:solidFill>
                <a:latin typeface="Gill Sans MT" pitchFamily="34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428"/>
                </a:solidFill>
                <a:latin typeface="Gill Sans MT" pitchFamily="34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428"/>
                </a:solidFill>
                <a:latin typeface="Gill Sans MT" pitchFamily="34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428"/>
                </a:solidFill>
                <a:latin typeface="Gill Sans MT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00" b="1" i="1" cap="none" dirty="0" smtClean="0">
                <a:solidFill>
                  <a:srgbClr val="C00000"/>
                </a:solidFill>
                <a:latin typeface="Calibri" pitchFamily="34" charset="0"/>
                <a:ea typeface="+mj-ea"/>
              </a:rPr>
              <a:t>Jeffrey Milder, Rainforest Alliance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00" b="1" i="1" cap="none" dirty="0" smtClean="0">
                <a:solidFill>
                  <a:srgbClr val="C00000"/>
                </a:solidFill>
                <a:latin typeface="Calibri" pitchFamily="34" charset="0"/>
                <a:ea typeface="+mj-ea"/>
              </a:rPr>
              <a:t>CBD Business &amp; Biodiversity Forum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00" b="1" i="1" cap="none" dirty="0" smtClean="0">
                <a:solidFill>
                  <a:srgbClr val="C00000"/>
                </a:solidFill>
                <a:latin typeface="Calibri" pitchFamily="34" charset="0"/>
                <a:ea typeface="+mj-ea"/>
              </a:rPr>
              <a:t>October 13, 2014</a:t>
            </a:r>
          </a:p>
        </p:txBody>
      </p:sp>
    </p:spTree>
    <p:extLst>
      <p:ext uri="{BB962C8B-B14F-4D97-AF65-F5344CB8AC3E}">
        <p14:creationId xmlns:p14="http://schemas.microsoft.com/office/powerpoint/2010/main" val="23442456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28600"/>
            <a:ext cx="8991600" cy="54927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b="1" dirty="0" smtClean="0">
                <a:latin typeface="Calibri" pitchFamily="34" charset="0"/>
              </a:rPr>
              <a:t>What is mainstreaming, anyway?</a:t>
            </a:r>
            <a:endParaRPr lang="en-US" sz="32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400" y="6243935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676766"/>
                </a:solidFill>
                <a:latin typeface="Calibri" pitchFamily="34" charset="0"/>
              </a:rPr>
              <a:t>Source: </a:t>
            </a:r>
            <a:r>
              <a:rPr lang="en-US" sz="1200" dirty="0">
                <a:solidFill>
                  <a:srgbClr val="676766"/>
                </a:solidFill>
                <a:latin typeface="Calibri" pitchFamily="34" charset="0"/>
              </a:rPr>
              <a:t>Huntley, B.J. and Redford, K.H. (2014). </a:t>
            </a:r>
            <a:r>
              <a:rPr lang="en-US" sz="1200" dirty="0" smtClean="0">
                <a:solidFill>
                  <a:srgbClr val="676766"/>
                </a:solidFill>
                <a:latin typeface="Calibri" pitchFamily="34" charset="0"/>
              </a:rPr>
              <a:t>Mainstreaming </a:t>
            </a:r>
            <a:r>
              <a:rPr lang="en-US" sz="1200" dirty="0">
                <a:solidFill>
                  <a:srgbClr val="676766"/>
                </a:solidFill>
                <a:latin typeface="Calibri" pitchFamily="34" charset="0"/>
              </a:rPr>
              <a:t>biodiversity in </a:t>
            </a:r>
            <a:r>
              <a:rPr lang="en-US" sz="1200" dirty="0" smtClean="0">
                <a:solidFill>
                  <a:srgbClr val="676766"/>
                </a:solidFill>
                <a:latin typeface="Calibri" pitchFamily="34" charset="0"/>
              </a:rPr>
              <a:t>practice</a:t>
            </a:r>
            <a:r>
              <a:rPr lang="en-US" sz="1200" dirty="0">
                <a:solidFill>
                  <a:srgbClr val="676766"/>
                </a:solidFill>
                <a:latin typeface="Calibri" pitchFamily="34" charset="0"/>
              </a:rPr>
              <a:t>: a STAP advisory </a:t>
            </a:r>
            <a:r>
              <a:rPr lang="en-US" sz="1200" dirty="0" smtClean="0">
                <a:solidFill>
                  <a:srgbClr val="676766"/>
                </a:solidFill>
                <a:latin typeface="Calibri" pitchFamily="34" charset="0"/>
              </a:rPr>
              <a:t>document. </a:t>
            </a:r>
            <a:r>
              <a:rPr lang="en-US" sz="1200" dirty="0">
                <a:solidFill>
                  <a:srgbClr val="676766"/>
                </a:solidFill>
                <a:latin typeface="Calibri" pitchFamily="34" charset="0"/>
              </a:rPr>
              <a:t>Global Environment Facility, Washington, DC.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95288" y="1676400"/>
            <a:ext cx="8215312" cy="420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ts val="600"/>
              </a:spcBef>
            </a:pPr>
            <a:r>
              <a:rPr lang="en-US" sz="2400" b="1" dirty="0" smtClean="0">
                <a:latin typeface="Calibri" pitchFamily="34" charset="0"/>
              </a:rPr>
              <a:t>Biodiversity mainstreaming:</a:t>
            </a:r>
          </a:p>
          <a:p>
            <a:pPr marL="400050" lvl="1" indent="0" eaLnBrk="1" hangingPunct="1">
              <a:spcBef>
                <a:spcPts val="600"/>
              </a:spcBef>
            </a:pPr>
            <a:r>
              <a:rPr lang="en-US" sz="2200" dirty="0" smtClean="0">
                <a:latin typeface="Calibri" pitchFamily="34" charset="0"/>
              </a:rPr>
              <a:t>“the process </a:t>
            </a:r>
            <a:r>
              <a:rPr lang="en-US" sz="2200" dirty="0">
                <a:latin typeface="Calibri" pitchFamily="34" charset="0"/>
              </a:rPr>
              <a:t>of embedding biodiversity considerations into policies, strategies and practices of key public and private actors to promote conservation and sustainable use of natural </a:t>
            </a:r>
            <a:r>
              <a:rPr lang="en-US" sz="2200" dirty="0" smtClean="0">
                <a:latin typeface="Calibri" pitchFamily="34" charset="0"/>
              </a:rPr>
              <a:t>resources”</a:t>
            </a:r>
          </a:p>
          <a:p>
            <a:pPr marL="400050" lvl="1" indent="0" eaLnBrk="1" hangingPunct="1">
              <a:spcBef>
                <a:spcPts val="600"/>
              </a:spcBef>
            </a:pPr>
            <a:endParaRPr lang="en-US" sz="2200" dirty="0">
              <a:latin typeface="Calibri" pitchFamily="34" charset="0"/>
            </a:endParaRPr>
          </a:p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sz="2200" dirty="0" smtClean="0">
                <a:latin typeface="Calibri" pitchFamily="34" charset="0"/>
              </a:rPr>
              <a:t>GEF has supported 327 mainstreaming investments totaling US $1.6B since 2003</a:t>
            </a:r>
          </a:p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sz="2200" dirty="0">
                <a:latin typeface="Calibri" pitchFamily="34" charset="0"/>
              </a:rPr>
              <a:t>Mainstreaming “is not yet routinely embedded into the work of conservation practitioners nor into key sectors relevant to biodiversity </a:t>
            </a:r>
            <a:r>
              <a:rPr lang="en-US" sz="2200" dirty="0" smtClean="0">
                <a:latin typeface="Calibri" pitchFamily="34" charset="0"/>
              </a:rPr>
              <a:t>preservation”</a:t>
            </a:r>
          </a:p>
          <a:p>
            <a:pPr marL="400050" lvl="1" indent="0" eaLnBrk="1" hangingPunct="1">
              <a:spcBef>
                <a:spcPts val="600"/>
              </a:spcBef>
            </a:pPr>
            <a:endParaRPr lang="en-US" sz="2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9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28600"/>
            <a:ext cx="8991600" cy="54927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b="1" dirty="0" smtClean="0">
                <a:latin typeface="Calibri" pitchFamily="34" charset="0"/>
              </a:rPr>
              <a:t>RAINFOREST ALLIANCE’S MAINSTREAMING WORK</a:t>
            </a:r>
            <a:endParaRPr lang="en-US" sz="32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9E41896-5F54-40C1-A0ED-52653967641D}" type="slidenum">
              <a:rPr lang="en-US" smtClean="0">
                <a:solidFill>
                  <a:srgbClr val="006428"/>
                </a:solidFill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mtClean="0">
              <a:solidFill>
                <a:srgbClr val="006428"/>
              </a:solidFill>
              <a:cs typeface="Arial" charset="0"/>
            </a:endParaRPr>
          </a:p>
        </p:txBody>
      </p:sp>
      <p:sp>
        <p:nvSpPr>
          <p:cNvPr id="13316" name="TextBox 5"/>
          <p:cNvSpPr txBox="1">
            <a:spLocks noChangeArrowheads="1"/>
          </p:cNvSpPr>
          <p:nvPr/>
        </p:nvSpPr>
        <p:spPr bwMode="auto">
          <a:xfrm>
            <a:off x="0" y="886361"/>
            <a:ext cx="9144000" cy="126957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457200" rIns="365760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ts val="0"/>
              </a:spcBef>
            </a:pPr>
            <a:endParaRPr lang="en-US" sz="1000" b="1" dirty="0" smtClean="0">
              <a:latin typeface="Calibri" pitchFamily="34" charset="0"/>
            </a:endParaRPr>
          </a:p>
          <a:p>
            <a:pPr marL="0" indent="0" eaLnBrk="1" hangingPunct="1">
              <a:spcBef>
                <a:spcPts val="0"/>
              </a:spcBef>
            </a:pPr>
            <a:r>
              <a:rPr lang="en-US" sz="2200" b="1" dirty="0" smtClean="0">
                <a:latin typeface="Calibri" pitchFamily="34" charset="0"/>
              </a:rPr>
              <a:t>Mission: </a:t>
            </a:r>
            <a:r>
              <a:rPr lang="en-US" sz="2200" i="1" dirty="0" smtClean="0">
                <a:latin typeface="Calibri" pitchFamily="34" charset="0"/>
              </a:rPr>
              <a:t>The </a:t>
            </a:r>
            <a:r>
              <a:rPr lang="en-US" sz="2200" i="1" dirty="0">
                <a:latin typeface="Calibri" pitchFamily="34" charset="0"/>
              </a:rPr>
              <a:t>Rainforest Alliance works to </a:t>
            </a:r>
            <a:r>
              <a:rPr lang="en-US" sz="2200" b="1" i="1" dirty="0">
                <a:solidFill>
                  <a:schemeClr val="tx2"/>
                </a:solidFill>
                <a:latin typeface="Calibri" pitchFamily="34" charset="0"/>
              </a:rPr>
              <a:t>conserve biodiversity </a:t>
            </a:r>
            <a:r>
              <a:rPr lang="en-US" sz="2200" i="1" dirty="0">
                <a:latin typeface="Calibri" pitchFamily="34" charset="0"/>
              </a:rPr>
              <a:t>and </a:t>
            </a:r>
            <a:r>
              <a:rPr lang="en-US" sz="2200" b="1" i="1" dirty="0">
                <a:solidFill>
                  <a:schemeClr val="tx2"/>
                </a:solidFill>
                <a:latin typeface="Calibri" pitchFamily="34" charset="0"/>
              </a:rPr>
              <a:t>ensure</a:t>
            </a:r>
            <a:r>
              <a:rPr lang="en-US" sz="2200" i="1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2200" b="1" i="1" dirty="0">
                <a:solidFill>
                  <a:schemeClr val="tx2"/>
                </a:solidFill>
                <a:latin typeface="Calibri" pitchFamily="34" charset="0"/>
              </a:rPr>
              <a:t>sustainable </a:t>
            </a:r>
            <a:r>
              <a:rPr lang="en-US" sz="2200" b="1" i="1" dirty="0" smtClean="0">
                <a:solidFill>
                  <a:schemeClr val="tx2"/>
                </a:solidFill>
                <a:latin typeface="Calibri" pitchFamily="34" charset="0"/>
              </a:rPr>
              <a:t>livelihoods </a:t>
            </a:r>
            <a:r>
              <a:rPr lang="en-US" sz="2200" i="1" dirty="0" smtClean="0">
                <a:latin typeface="Calibri" pitchFamily="34" charset="0"/>
              </a:rPr>
              <a:t>by </a:t>
            </a:r>
            <a:r>
              <a:rPr lang="en-US" sz="2200" i="1" dirty="0">
                <a:latin typeface="Calibri" pitchFamily="34" charset="0"/>
              </a:rPr>
              <a:t>transforming </a:t>
            </a:r>
            <a:r>
              <a:rPr lang="en-US" sz="2200" b="1" i="1" dirty="0">
                <a:solidFill>
                  <a:srgbClr val="7030A0"/>
                </a:solidFill>
                <a:latin typeface="Calibri" pitchFamily="34" charset="0"/>
              </a:rPr>
              <a:t>land-use practices</a:t>
            </a:r>
            <a:r>
              <a:rPr lang="en-US" sz="2200" i="1" dirty="0">
                <a:latin typeface="Calibri" pitchFamily="34" charset="0"/>
              </a:rPr>
              <a:t>, </a:t>
            </a:r>
            <a:r>
              <a:rPr lang="en-US" sz="2200" b="1" i="1" dirty="0">
                <a:solidFill>
                  <a:srgbClr val="7030A0"/>
                </a:solidFill>
                <a:latin typeface="Calibri" pitchFamily="34" charset="0"/>
              </a:rPr>
              <a:t>business practices </a:t>
            </a:r>
            <a:r>
              <a:rPr lang="en-US" sz="2200" i="1" dirty="0">
                <a:latin typeface="Calibri" pitchFamily="34" charset="0"/>
              </a:rPr>
              <a:t>and </a:t>
            </a:r>
            <a:r>
              <a:rPr lang="en-US" sz="2200" b="1" i="1" dirty="0">
                <a:solidFill>
                  <a:srgbClr val="7030A0"/>
                </a:solidFill>
                <a:latin typeface="Calibri" pitchFamily="34" charset="0"/>
              </a:rPr>
              <a:t>consumer behavior</a:t>
            </a:r>
            <a:r>
              <a:rPr lang="en-US" sz="2200" i="1" dirty="0" smtClean="0">
                <a:latin typeface="Calibri" pitchFamily="34" charset="0"/>
              </a:rPr>
              <a:t>.</a:t>
            </a:r>
          </a:p>
        </p:txBody>
      </p:sp>
      <p:pic>
        <p:nvPicPr>
          <p:cNvPr id="3074" name="Picture 2" descr="C:\Users\jmilder\Documents\Rainforest Alliance\Conferences, Travel, Meetings\2013-10 STAP+Africa\Martine's slides\20130917 Rainforest Alliance biodiversity (2)_Page_1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4" t="20873" r="8635" b="8753"/>
          <a:stretch/>
        </p:blipFill>
        <p:spPr bwMode="auto">
          <a:xfrm>
            <a:off x="730827" y="2182849"/>
            <a:ext cx="7682345" cy="467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730827" y="3124200"/>
            <a:ext cx="1250373" cy="12192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162800" y="6248400"/>
            <a:ext cx="19812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248400"/>
            <a:ext cx="14478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7200" y="6553200"/>
            <a:ext cx="1447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29000"/>
            <a:ext cx="1981200" cy="932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27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untains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925" t="1" r="7020" b="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Rectangle 2"/>
          <p:cNvSpPr>
            <a:spLocks noGrp="1"/>
          </p:cNvSpPr>
          <p:nvPr>
            <p:ph type="title"/>
          </p:nvPr>
        </p:nvSpPr>
        <p:spPr bwMode="auto">
          <a:xfrm>
            <a:off x="293129" y="263525"/>
            <a:ext cx="8491538" cy="549275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en-US" sz="3600" b="1" cap="none" dirty="0" smtClean="0">
                <a:solidFill>
                  <a:schemeClr val="bg2"/>
                </a:solidFill>
                <a:latin typeface="Calibri" pitchFamily="34" charset="0"/>
              </a:rPr>
              <a:t>RESULTS AT GLOBAL SCALE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200" y="1143000"/>
            <a:ext cx="8763000" cy="5257800"/>
            <a:chOff x="716280" y="1615440"/>
            <a:chExt cx="7500620" cy="4262120"/>
          </a:xfrm>
        </p:grpSpPr>
        <p:sp>
          <p:nvSpPr>
            <p:cNvPr id="5" name="Rectangle 4"/>
            <p:cNvSpPr/>
            <p:nvPr/>
          </p:nvSpPr>
          <p:spPr>
            <a:xfrm>
              <a:off x="939800" y="1615440"/>
              <a:ext cx="7277100" cy="4262120"/>
            </a:xfrm>
            <a:prstGeom prst="rect">
              <a:avLst/>
            </a:prstGeom>
            <a:solidFill>
              <a:schemeClr val="tx2">
                <a:alpha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3"/>
            <p:cNvSpPr txBox="1">
              <a:spLocks/>
            </p:cNvSpPr>
            <p:nvPr/>
          </p:nvSpPr>
          <p:spPr bwMode="auto">
            <a:xfrm>
              <a:off x="5080000" y="1968501"/>
              <a:ext cx="3048000" cy="195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169863" indent="-169863" algn="l" defTabSz="457200" rtl="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A0C850"/>
                </a:buClr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Gill Sans MT"/>
                  <a:ea typeface="+mn-ea"/>
                  <a:cs typeface="Gill Sans MT"/>
                </a:defRPr>
              </a:lvl1pPr>
              <a:lvl2pPr marL="519113" indent="-233363" algn="l" defTabSz="457200" rtl="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78C445"/>
                </a:buClr>
                <a:buFont typeface="Arial" charset="0"/>
                <a:buChar char="–"/>
                <a:defRPr kern="1200">
                  <a:solidFill>
                    <a:schemeClr val="tx1"/>
                  </a:solidFill>
                  <a:latin typeface="Gill Sans MT"/>
                  <a:ea typeface="+mn-ea"/>
                  <a:cs typeface="Gill Sans MT"/>
                </a:defRPr>
              </a:lvl2pPr>
              <a:lvl3pPr marL="795338" indent="-169863" algn="l" defTabSz="457200" rtl="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78C445"/>
                </a:buClr>
                <a:buFont typeface="Arial" charset="0"/>
                <a:buChar char="•"/>
                <a:defRPr sz="1600" kern="1200">
                  <a:solidFill>
                    <a:schemeClr val="tx1"/>
                  </a:solidFill>
                  <a:latin typeface="Gill Sans MT"/>
                  <a:ea typeface="+mn-ea"/>
                  <a:cs typeface="Gill Sans MT"/>
                </a:defRPr>
              </a:lvl3pPr>
              <a:lvl4pPr marL="1082675" indent="-169863" algn="l" defTabSz="457200" rtl="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78C445"/>
                </a:buClr>
                <a:buFont typeface="Arial" charset="0"/>
                <a:buChar char="–"/>
                <a:defRPr sz="1400" kern="1200">
                  <a:solidFill>
                    <a:schemeClr val="tx1"/>
                  </a:solidFill>
                  <a:latin typeface="Gill Sans MT"/>
                  <a:ea typeface="+mn-ea"/>
                  <a:cs typeface="Gill Sans MT"/>
                </a:defRPr>
              </a:lvl4pPr>
              <a:lvl5pPr marL="1314450" indent="-169863" algn="l" defTabSz="457200" rtl="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78C445"/>
                </a:buClr>
                <a:buFont typeface="Arial" charset="0"/>
                <a:buChar char="»"/>
                <a:defRPr sz="1200" kern="1200">
                  <a:solidFill>
                    <a:schemeClr val="tx1"/>
                  </a:solidFill>
                  <a:latin typeface="Gill Sans MT"/>
                  <a:ea typeface="+mn-ea"/>
                  <a:cs typeface="Gill Sans M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eaLnBrk="1" hangingPunct="1">
                <a:spcBef>
                  <a:spcPts val="200"/>
                </a:spcBef>
                <a:buClr>
                  <a:srgbClr val="78C445"/>
                </a:buClr>
                <a:buNone/>
              </a:pPr>
              <a:r>
                <a:rPr lang="en-US" sz="1800" b="1" dirty="0" smtClean="0">
                  <a:solidFill>
                    <a:schemeClr val="bg1"/>
                  </a:solidFill>
                  <a:latin typeface="Gill Sans MT" pitchFamily="34" charset="0"/>
                </a:rPr>
                <a:t>&gt;1.1 million</a:t>
              </a:r>
              <a:r>
                <a:rPr lang="en-US" sz="1800" dirty="0" smtClean="0">
                  <a:solidFill>
                    <a:schemeClr val="bg1"/>
                  </a:solidFill>
                  <a:latin typeface="Gill Sans MT" pitchFamily="34" charset="0"/>
                </a:rPr>
                <a:t> farms certified</a:t>
              </a:r>
            </a:p>
            <a:p>
              <a:pPr marL="0" indent="0" eaLnBrk="1" hangingPunct="1">
                <a:spcBef>
                  <a:spcPts val="1200"/>
                </a:spcBef>
                <a:buClr>
                  <a:srgbClr val="78C445"/>
                </a:buClr>
                <a:buNone/>
              </a:pPr>
              <a:r>
                <a:rPr lang="en-US" sz="1800" b="1" dirty="0" smtClean="0">
                  <a:solidFill>
                    <a:schemeClr val="bg1"/>
                  </a:solidFill>
                  <a:latin typeface="Gill Sans MT" pitchFamily="34" charset="0"/>
                </a:rPr>
                <a:t>75 million </a:t>
              </a:r>
              <a:r>
                <a:rPr lang="en-US" sz="1800" dirty="0" smtClean="0">
                  <a:solidFill>
                    <a:schemeClr val="bg1"/>
                  </a:solidFill>
                  <a:latin typeface="Gill Sans MT" pitchFamily="34" charset="0"/>
                </a:rPr>
                <a:t>hectares under </a:t>
              </a:r>
              <a:r>
                <a:rPr lang="en-US" sz="1800" dirty="0" smtClean="0">
                  <a:solidFill>
                    <a:schemeClr val="bg1"/>
                  </a:solidFill>
                  <a:latin typeface="Gill Sans MT" pitchFamily="34" charset="0"/>
                </a:rPr>
                <a:t>sustainable management</a:t>
              </a:r>
            </a:p>
            <a:p>
              <a:pPr marL="0" indent="0" eaLnBrk="1" hangingPunct="1">
                <a:spcBef>
                  <a:spcPts val="1200"/>
                </a:spcBef>
                <a:buClr>
                  <a:srgbClr val="78C445"/>
                </a:buClr>
                <a:buNone/>
              </a:pPr>
              <a:r>
                <a:rPr lang="en-US" sz="1800" b="1" dirty="0" smtClean="0">
                  <a:solidFill>
                    <a:schemeClr val="bg1"/>
                  </a:solidFill>
                  <a:latin typeface="Gill Sans MT" pitchFamily="34" charset="0"/>
                </a:rPr>
                <a:t>&gt;11 million </a:t>
              </a:r>
              <a:r>
                <a:rPr lang="en-US" sz="1800" dirty="0" smtClean="0">
                  <a:solidFill>
                    <a:schemeClr val="bg1"/>
                  </a:solidFill>
                  <a:latin typeface="Gill Sans MT" pitchFamily="34" charset="0"/>
                </a:rPr>
                <a:t>farmers, workers, and family members benefit</a:t>
              </a:r>
            </a:p>
          </p:txBody>
        </p:sp>
        <p:graphicFrame>
          <p:nvGraphicFramePr>
            <p:cNvPr id="7" name="Chart 6"/>
            <p:cNvGraphicFramePr/>
            <p:nvPr>
              <p:extLst>
                <p:ext uri="{D42A27DB-BD31-4B8C-83A1-F6EECF244321}">
                  <p14:modId xmlns:p14="http://schemas.microsoft.com/office/powerpoint/2010/main" val="140804274"/>
                </p:ext>
              </p:extLst>
            </p:nvPr>
          </p:nvGraphicFramePr>
          <p:xfrm>
            <a:off x="716280" y="4269743"/>
            <a:ext cx="1366520" cy="9110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0" name="Rectangle 3"/>
            <p:cNvSpPr txBox="1">
              <a:spLocks/>
            </p:cNvSpPr>
            <p:nvPr/>
          </p:nvSpPr>
          <p:spPr bwMode="auto">
            <a:xfrm>
              <a:off x="1699260" y="4330701"/>
              <a:ext cx="1104900" cy="1165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169863" indent="-169863" algn="l" defTabSz="457200" rtl="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A0C850"/>
                </a:buClr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Gill Sans MT"/>
                  <a:ea typeface="+mn-ea"/>
                  <a:cs typeface="Gill Sans MT"/>
                </a:defRPr>
              </a:lvl1pPr>
              <a:lvl2pPr marL="519113" indent="-233363" algn="l" defTabSz="457200" rtl="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78C445"/>
                </a:buClr>
                <a:buFont typeface="Arial" charset="0"/>
                <a:buChar char="–"/>
                <a:defRPr kern="1200">
                  <a:solidFill>
                    <a:schemeClr val="tx1"/>
                  </a:solidFill>
                  <a:latin typeface="Gill Sans MT"/>
                  <a:ea typeface="+mn-ea"/>
                  <a:cs typeface="Gill Sans MT"/>
                </a:defRPr>
              </a:lvl2pPr>
              <a:lvl3pPr marL="795338" indent="-169863" algn="l" defTabSz="457200" rtl="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78C445"/>
                </a:buClr>
                <a:buFont typeface="Arial" charset="0"/>
                <a:buChar char="•"/>
                <a:defRPr sz="1600" kern="1200">
                  <a:solidFill>
                    <a:schemeClr val="tx1"/>
                  </a:solidFill>
                  <a:latin typeface="Gill Sans MT"/>
                  <a:ea typeface="+mn-ea"/>
                  <a:cs typeface="Gill Sans MT"/>
                </a:defRPr>
              </a:lvl3pPr>
              <a:lvl4pPr marL="1082675" indent="-169863" algn="l" defTabSz="457200" rtl="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78C445"/>
                </a:buClr>
                <a:buFont typeface="Arial" charset="0"/>
                <a:buChar char="–"/>
                <a:defRPr sz="1400" kern="1200">
                  <a:solidFill>
                    <a:schemeClr val="tx1"/>
                  </a:solidFill>
                  <a:latin typeface="Gill Sans MT"/>
                  <a:ea typeface="+mn-ea"/>
                  <a:cs typeface="Gill Sans MT"/>
                </a:defRPr>
              </a:lvl4pPr>
              <a:lvl5pPr marL="1314450" indent="-169863" algn="l" defTabSz="457200" rtl="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78C445"/>
                </a:buClr>
                <a:buFont typeface="Arial" charset="0"/>
                <a:buChar char="»"/>
                <a:defRPr sz="1200" kern="1200">
                  <a:solidFill>
                    <a:schemeClr val="tx1"/>
                  </a:solidFill>
                  <a:latin typeface="Gill Sans MT"/>
                  <a:ea typeface="+mn-ea"/>
                  <a:cs typeface="Gill Sans M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eaLnBrk="1" hangingPunct="1">
                <a:spcBef>
                  <a:spcPts val="200"/>
                </a:spcBef>
                <a:buClr>
                  <a:srgbClr val="78C445"/>
                </a:buClr>
                <a:buNone/>
              </a:pPr>
              <a:r>
                <a:rPr lang="en-US" sz="1400" b="1" dirty="0" smtClean="0">
                  <a:solidFill>
                    <a:schemeClr val="bg1"/>
                  </a:solidFill>
                  <a:latin typeface="Gill Sans MT" pitchFamily="34" charset="0"/>
                </a:rPr>
                <a:t>4.7% </a:t>
              </a:r>
              <a:r>
                <a:rPr lang="en-US" sz="1400" dirty="0" smtClean="0">
                  <a:solidFill>
                    <a:schemeClr val="bg1"/>
                  </a:solidFill>
                  <a:latin typeface="Gill Sans MT" pitchFamily="34" charset="0"/>
                </a:rPr>
                <a:t>of global coffee market is Rainforest Alliance Certified</a:t>
              </a:r>
            </a:p>
          </p:txBody>
        </p:sp>
        <p:graphicFrame>
          <p:nvGraphicFramePr>
            <p:cNvPr id="35" name="Chart 34"/>
            <p:cNvGraphicFramePr/>
            <p:nvPr>
              <p:extLst>
                <p:ext uri="{D42A27DB-BD31-4B8C-83A1-F6EECF244321}">
                  <p14:modId xmlns:p14="http://schemas.microsoft.com/office/powerpoint/2010/main" val="1022404313"/>
                </p:ext>
              </p:extLst>
            </p:nvPr>
          </p:nvGraphicFramePr>
          <p:xfrm>
            <a:off x="2514600" y="4269743"/>
            <a:ext cx="1366520" cy="9110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36" name="Rectangle 3"/>
            <p:cNvSpPr txBox="1">
              <a:spLocks/>
            </p:cNvSpPr>
            <p:nvPr/>
          </p:nvSpPr>
          <p:spPr bwMode="auto">
            <a:xfrm>
              <a:off x="3497580" y="4330701"/>
              <a:ext cx="1104900" cy="1165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169863" indent="-169863" algn="l" defTabSz="457200" rtl="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A0C850"/>
                </a:buClr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Gill Sans MT"/>
                  <a:ea typeface="+mn-ea"/>
                  <a:cs typeface="Gill Sans MT"/>
                </a:defRPr>
              </a:lvl1pPr>
              <a:lvl2pPr marL="519113" indent="-233363" algn="l" defTabSz="457200" rtl="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78C445"/>
                </a:buClr>
                <a:buFont typeface="Arial" charset="0"/>
                <a:buChar char="–"/>
                <a:defRPr kern="1200">
                  <a:solidFill>
                    <a:schemeClr val="tx1"/>
                  </a:solidFill>
                  <a:latin typeface="Gill Sans MT"/>
                  <a:ea typeface="+mn-ea"/>
                  <a:cs typeface="Gill Sans MT"/>
                </a:defRPr>
              </a:lvl2pPr>
              <a:lvl3pPr marL="795338" indent="-169863" algn="l" defTabSz="457200" rtl="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78C445"/>
                </a:buClr>
                <a:buFont typeface="Arial" charset="0"/>
                <a:buChar char="•"/>
                <a:defRPr sz="1600" kern="1200">
                  <a:solidFill>
                    <a:schemeClr val="tx1"/>
                  </a:solidFill>
                  <a:latin typeface="Gill Sans MT"/>
                  <a:ea typeface="+mn-ea"/>
                  <a:cs typeface="Gill Sans MT"/>
                </a:defRPr>
              </a:lvl3pPr>
              <a:lvl4pPr marL="1082675" indent="-169863" algn="l" defTabSz="457200" rtl="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78C445"/>
                </a:buClr>
                <a:buFont typeface="Arial" charset="0"/>
                <a:buChar char="–"/>
                <a:defRPr sz="1400" kern="1200">
                  <a:solidFill>
                    <a:schemeClr val="tx1"/>
                  </a:solidFill>
                  <a:latin typeface="Gill Sans MT"/>
                  <a:ea typeface="+mn-ea"/>
                  <a:cs typeface="Gill Sans MT"/>
                </a:defRPr>
              </a:lvl4pPr>
              <a:lvl5pPr marL="1314450" indent="-169863" algn="l" defTabSz="457200" rtl="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78C445"/>
                </a:buClr>
                <a:buFont typeface="Arial" charset="0"/>
                <a:buChar char="»"/>
                <a:defRPr sz="1200" kern="1200">
                  <a:solidFill>
                    <a:schemeClr val="tx1"/>
                  </a:solidFill>
                  <a:latin typeface="Gill Sans MT"/>
                  <a:ea typeface="+mn-ea"/>
                  <a:cs typeface="Gill Sans M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eaLnBrk="1" hangingPunct="1">
                <a:spcBef>
                  <a:spcPts val="200"/>
                </a:spcBef>
                <a:buClr>
                  <a:srgbClr val="78C445"/>
                </a:buClr>
                <a:buNone/>
              </a:pPr>
              <a:r>
                <a:rPr lang="en-US" sz="1400" b="1" dirty="0" smtClean="0">
                  <a:solidFill>
                    <a:schemeClr val="bg1"/>
                  </a:solidFill>
                  <a:latin typeface="Gill Sans MT" pitchFamily="34" charset="0"/>
                </a:rPr>
                <a:t>10% </a:t>
              </a:r>
              <a:r>
                <a:rPr lang="en-US" sz="1400" dirty="0" smtClean="0">
                  <a:solidFill>
                    <a:schemeClr val="bg1"/>
                  </a:solidFill>
                  <a:latin typeface="Gill Sans MT" pitchFamily="34" charset="0"/>
                </a:rPr>
                <a:t>of global cocoa market is Rainforest Alliance Certified</a:t>
              </a:r>
            </a:p>
          </p:txBody>
        </p:sp>
        <p:graphicFrame>
          <p:nvGraphicFramePr>
            <p:cNvPr id="37" name="Chart 36"/>
            <p:cNvGraphicFramePr/>
            <p:nvPr>
              <p:extLst>
                <p:ext uri="{D42A27DB-BD31-4B8C-83A1-F6EECF244321}">
                  <p14:modId xmlns:p14="http://schemas.microsoft.com/office/powerpoint/2010/main" val="240143652"/>
                </p:ext>
              </p:extLst>
            </p:nvPr>
          </p:nvGraphicFramePr>
          <p:xfrm>
            <a:off x="4302760" y="4269743"/>
            <a:ext cx="1366520" cy="9110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38" name="Rectangle 3"/>
            <p:cNvSpPr txBox="1">
              <a:spLocks/>
            </p:cNvSpPr>
            <p:nvPr/>
          </p:nvSpPr>
          <p:spPr bwMode="auto">
            <a:xfrm>
              <a:off x="5285740" y="4330701"/>
              <a:ext cx="1196340" cy="1165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169863" indent="-169863" algn="l" defTabSz="457200" rtl="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A0C850"/>
                </a:buClr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Gill Sans MT"/>
                  <a:ea typeface="+mn-ea"/>
                  <a:cs typeface="Gill Sans MT"/>
                </a:defRPr>
              </a:lvl1pPr>
              <a:lvl2pPr marL="519113" indent="-233363" algn="l" defTabSz="457200" rtl="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78C445"/>
                </a:buClr>
                <a:buFont typeface="Arial" charset="0"/>
                <a:buChar char="–"/>
                <a:defRPr kern="1200">
                  <a:solidFill>
                    <a:schemeClr val="tx1"/>
                  </a:solidFill>
                  <a:latin typeface="Gill Sans MT"/>
                  <a:ea typeface="+mn-ea"/>
                  <a:cs typeface="Gill Sans MT"/>
                </a:defRPr>
              </a:lvl2pPr>
              <a:lvl3pPr marL="795338" indent="-169863" algn="l" defTabSz="457200" rtl="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78C445"/>
                </a:buClr>
                <a:buFont typeface="Arial" charset="0"/>
                <a:buChar char="•"/>
                <a:defRPr sz="1600" kern="1200">
                  <a:solidFill>
                    <a:schemeClr val="tx1"/>
                  </a:solidFill>
                  <a:latin typeface="Gill Sans MT"/>
                  <a:ea typeface="+mn-ea"/>
                  <a:cs typeface="Gill Sans MT"/>
                </a:defRPr>
              </a:lvl3pPr>
              <a:lvl4pPr marL="1082675" indent="-169863" algn="l" defTabSz="457200" rtl="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78C445"/>
                </a:buClr>
                <a:buFont typeface="Arial" charset="0"/>
                <a:buChar char="–"/>
                <a:defRPr sz="1400" kern="1200">
                  <a:solidFill>
                    <a:schemeClr val="tx1"/>
                  </a:solidFill>
                  <a:latin typeface="Gill Sans MT"/>
                  <a:ea typeface="+mn-ea"/>
                  <a:cs typeface="Gill Sans MT"/>
                </a:defRPr>
              </a:lvl4pPr>
              <a:lvl5pPr marL="1314450" indent="-169863" algn="l" defTabSz="457200" rtl="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78C445"/>
                </a:buClr>
                <a:buFont typeface="Arial" charset="0"/>
                <a:buChar char="»"/>
                <a:defRPr sz="1200" kern="1200">
                  <a:solidFill>
                    <a:schemeClr val="tx1"/>
                  </a:solidFill>
                  <a:latin typeface="Gill Sans MT"/>
                  <a:ea typeface="+mn-ea"/>
                  <a:cs typeface="Gill Sans M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eaLnBrk="1" hangingPunct="1">
                <a:spcBef>
                  <a:spcPts val="200"/>
                </a:spcBef>
                <a:buClr>
                  <a:srgbClr val="78C445"/>
                </a:buClr>
                <a:buNone/>
              </a:pPr>
              <a:r>
                <a:rPr lang="en-US" sz="1400" b="1" dirty="0" smtClean="0">
                  <a:solidFill>
                    <a:schemeClr val="bg1"/>
                  </a:solidFill>
                  <a:latin typeface="Gill Sans MT" pitchFamily="34" charset="0"/>
                </a:rPr>
                <a:t>11.5% </a:t>
              </a:r>
              <a:r>
                <a:rPr lang="en-US" sz="1400" dirty="0" smtClean="0">
                  <a:solidFill>
                    <a:schemeClr val="bg1"/>
                  </a:solidFill>
                  <a:latin typeface="Gill Sans MT" pitchFamily="34" charset="0"/>
                </a:rPr>
                <a:t>of global tea market is Rainforest Alliance Certified</a:t>
              </a:r>
            </a:p>
          </p:txBody>
        </p:sp>
        <p:graphicFrame>
          <p:nvGraphicFramePr>
            <p:cNvPr id="39" name="Chart 38"/>
            <p:cNvGraphicFramePr/>
            <p:nvPr>
              <p:extLst>
                <p:ext uri="{D42A27DB-BD31-4B8C-83A1-F6EECF244321}">
                  <p14:modId xmlns:p14="http://schemas.microsoft.com/office/powerpoint/2010/main" val="976527349"/>
                </p:ext>
              </p:extLst>
            </p:nvPr>
          </p:nvGraphicFramePr>
          <p:xfrm>
            <a:off x="6090920" y="4269743"/>
            <a:ext cx="1366520" cy="9110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40" name="Rectangle 3"/>
            <p:cNvSpPr txBox="1">
              <a:spLocks/>
            </p:cNvSpPr>
            <p:nvPr/>
          </p:nvSpPr>
          <p:spPr bwMode="auto">
            <a:xfrm>
              <a:off x="7073900" y="4361181"/>
              <a:ext cx="1104900" cy="14300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169863" indent="-169863" algn="l" defTabSz="457200" rtl="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A0C850"/>
                </a:buClr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Gill Sans MT"/>
                  <a:ea typeface="+mn-ea"/>
                  <a:cs typeface="Gill Sans MT"/>
                </a:defRPr>
              </a:lvl1pPr>
              <a:lvl2pPr marL="519113" indent="-233363" algn="l" defTabSz="457200" rtl="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78C445"/>
                </a:buClr>
                <a:buFont typeface="Arial" charset="0"/>
                <a:buChar char="–"/>
                <a:defRPr kern="1200">
                  <a:solidFill>
                    <a:schemeClr val="tx1"/>
                  </a:solidFill>
                  <a:latin typeface="Gill Sans MT"/>
                  <a:ea typeface="+mn-ea"/>
                  <a:cs typeface="Gill Sans MT"/>
                </a:defRPr>
              </a:lvl2pPr>
              <a:lvl3pPr marL="795338" indent="-169863" algn="l" defTabSz="457200" rtl="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78C445"/>
                </a:buClr>
                <a:buFont typeface="Arial" charset="0"/>
                <a:buChar char="•"/>
                <a:defRPr sz="1600" kern="1200">
                  <a:solidFill>
                    <a:schemeClr val="tx1"/>
                  </a:solidFill>
                  <a:latin typeface="Gill Sans MT"/>
                  <a:ea typeface="+mn-ea"/>
                  <a:cs typeface="Gill Sans MT"/>
                </a:defRPr>
              </a:lvl3pPr>
              <a:lvl4pPr marL="1082675" indent="-169863" algn="l" defTabSz="457200" rtl="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78C445"/>
                </a:buClr>
                <a:buFont typeface="Arial" charset="0"/>
                <a:buChar char="–"/>
                <a:defRPr sz="1400" kern="1200">
                  <a:solidFill>
                    <a:schemeClr val="tx1"/>
                  </a:solidFill>
                  <a:latin typeface="Gill Sans MT"/>
                  <a:ea typeface="+mn-ea"/>
                  <a:cs typeface="Gill Sans MT"/>
                </a:defRPr>
              </a:lvl4pPr>
              <a:lvl5pPr marL="1314450" indent="-169863" algn="l" defTabSz="457200" rtl="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78C445"/>
                </a:buClr>
                <a:buFont typeface="Arial" charset="0"/>
                <a:buChar char="»"/>
                <a:defRPr sz="1200" kern="1200">
                  <a:solidFill>
                    <a:schemeClr val="tx1"/>
                  </a:solidFill>
                  <a:latin typeface="Gill Sans MT"/>
                  <a:ea typeface="+mn-ea"/>
                  <a:cs typeface="Gill Sans M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eaLnBrk="1" hangingPunct="1">
                <a:spcBef>
                  <a:spcPts val="200"/>
                </a:spcBef>
                <a:buClr>
                  <a:srgbClr val="78C445"/>
                </a:buClr>
                <a:buNone/>
              </a:pPr>
              <a:r>
                <a:rPr lang="en-US" sz="1400" b="1" dirty="0" smtClean="0">
                  <a:solidFill>
                    <a:schemeClr val="bg1"/>
                  </a:solidFill>
                  <a:latin typeface="Gill Sans MT" pitchFamily="34" charset="0"/>
                </a:rPr>
                <a:t>3.4% </a:t>
              </a:r>
              <a:r>
                <a:rPr lang="en-US" sz="1400" dirty="0" smtClean="0">
                  <a:solidFill>
                    <a:schemeClr val="bg1"/>
                  </a:solidFill>
                  <a:latin typeface="Gill Sans MT" pitchFamily="34" charset="0"/>
                </a:rPr>
                <a:t>of global banana market</a:t>
              </a:r>
            </a:p>
            <a:p>
              <a:pPr marL="0" indent="0" eaLnBrk="1" hangingPunct="1">
                <a:spcBef>
                  <a:spcPts val="200"/>
                </a:spcBef>
                <a:buClr>
                  <a:srgbClr val="78C445"/>
                </a:buClr>
                <a:buNone/>
              </a:pPr>
              <a:r>
                <a:rPr lang="en-US" sz="1400" dirty="0" smtClean="0">
                  <a:solidFill>
                    <a:schemeClr val="bg1"/>
                  </a:solidFill>
                  <a:latin typeface="Gill Sans MT" pitchFamily="34" charset="0"/>
                </a:rPr>
                <a:t>(21% of total exports)</a:t>
              </a:r>
            </a:p>
          </p:txBody>
        </p:sp>
        <p:pic>
          <p:nvPicPr>
            <p:cNvPr id="47" name="Picture 46" descr="map.pn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6480" y="1966270"/>
              <a:ext cx="3916112" cy="19961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167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1" t="16250" r="30344" b="11250"/>
          <a:stretch/>
        </p:blipFill>
        <p:spPr bwMode="auto">
          <a:xfrm>
            <a:off x="-21336" y="0"/>
            <a:ext cx="91653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Gill Sans MT" pitchFamily="34" charset="0"/>
                <a:ea typeface="Gill Sans MT" pitchFamily="34" charset="0"/>
                <a:cs typeface="Gill Sans MT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ill Sans MT" pitchFamily="34" charset="0"/>
                <a:ea typeface="Gill Sans MT" pitchFamily="34" charset="0"/>
                <a:cs typeface="Gill Sans MT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ill Sans MT" pitchFamily="34" charset="0"/>
                <a:ea typeface="Gill Sans MT" pitchFamily="34" charset="0"/>
                <a:cs typeface="Gill Sans M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ill Sans MT" pitchFamily="34" charset="0"/>
                <a:ea typeface="Gill Sans MT" pitchFamily="34" charset="0"/>
                <a:cs typeface="Gill Sans MT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Gill Sans MT" pitchFamily="34" charset="0"/>
                <a:ea typeface="Gill Sans MT" pitchFamily="34" charset="0"/>
                <a:cs typeface="Gill Sans MT" pitchFamily="34" charset="0"/>
              </a:defRPr>
            </a:lvl5pPr>
            <a:lvl6pPr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1200">
                <a:solidFill>
                  <a:schemeClr val="tx1"/>
                </a:solidFill>
                <a:latin typeface="Gill Sans MT" pitchFamily="34" charset="0"/>
                <a:ea typeface="Gill Sans MT" pitchFamily="34" charset="0"/>
                <a:cs typeface="Gill Sans MT" pitchFamily="34" charset="0"/>
              </a:defRPr>
            </a:lvl6pPr>
            <a:lvl7pPr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1200">
                <a:solidFill>
                  <a:schemeClr val="tx1"/>
                </a:solidFill>
                <a:latin typeface="Gill Sans MT" pitchFamily="34" charset="0"/>
                <a:ea typeface="Gill Sans MT" pitchFamily="34" charset="0"/>
                <a:cs typeface="Gill Sans MT" pitchFamily="34" charset="0"/>
              </a:defRPr>
            </a:lvl7pPr>
            <a:lvl8pPr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1200">
                <a:solidFill>
                  <a:schemeClr val="tx1"/>
                </a:solidFill>
                <a:latin typeface="Gill Sans MT" pitchFamily="34" charset="0"/>
                <a:ea typeface="Gill Sans MT" pitchFamily="34" charset="0"/>
                <a:cs typeface="Gill Sans MT" pitchFamily="34" charset="0"/>
              </a:defRPr>
            </a:lvl8pPr>
            <a:lvl9pPr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1200">
                <a:solidFill>
                  <a:schemeClr val="tx1"/>
                </a:solidFill>
                <a:latin typeface="Gill Sans MT" pitchFamily="34" charset="0"/>
                <a:ea typeface="Gill Sans MT" pitchFamily="34" charset="0"/>
                <a:cs typeface="Gill Sans MT" pitchFamily="34" charset="0"/>
              </a:defRPr>
            </a:lvl9pPr>
          </a:lstStyle>
          <a:p>
            <a:fld id="{EA1AA018-C48A-46B4-AE4F-248E8D2E2587}" type="slidenum">
              <a:rPr lang="en-US" altLang="en-US" sz="700">
                <a:solidFill>
                  <a:srgbClr val="006428"/>
                </a:solidFill>
                <a:latin typeface="Arial" charset="0"/>
                <a:cs typeface="Arial" charset="0"/>
              </a:rPr>
              <a:pPr/>
              <a:t>5</a:t>
            </a:fld>
            <a:endParaRPr lang="en-US" altLang="en-US" sz="700">
              <a:solidFill>
                <a:srgbClr val="006428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85800"/>
          </a:xfrm>
          <a:solidFill>
            <a:srgbClr val="FFFFFF">
              <a:alpha val="30196"/>
            </a:srgbClr>
          </a:solidFill>
        </p:spPr>
        <p:txBody>
          <a:bodyPr tIns="182880" bIns="182880">
            <a:noAutofit/>
          </a:bodyPr>
          <a:lstStyle/>
          <a:p>
            <a:pPr algn="ctr">
              <a:defRPr/>
            </a:pPr>
            <a:r>
              <a:rPr lang="en-US" sz="3200" b="1" dirty="0" smtClean="0">
                <a:latin typeface="Calibri" pitchFamily="34" charset="0"/>
              </a:rPr>
              <a:t>BIODIVERSITY-friendly PRODUCTION LANDSCAPES</a:t>
            </a:r>
            <a:endParaRPr lang="en-US" sz="32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32696" y="2871787"/>
            <a:ext cx="8073104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/>
                </a:solidFill>
                <a:latin typeface="Calibri" pitchFamily="34" charset="0"/>
              </a:rPr>
              <a:t>&gt;11.4M ha set-aside in natural ecosystem reserves in </a:t>
            </a:r>
            <a:r>
              <a:rPr lang="en-US" sz="2400" dirty="0" smtClean="0">
                <a:solidFill>
                  <a:schemeClr val="bg2"/>
                </a:solidFill>
                <a:latin typeface="Calibri" pitchFamily="34" charset="0"/>
              </a:rPr>
              <a:t>production </a:t>
            </a:r>
            <a:r>
              <a:rPr lang="en-US" sz="2400" dirty="0" smtClean="0">
                <a:solidFill>
                  <a:schemeClr val="bg2"/>
                </a:solidFill>
                <a:latin typeface="Calibri" pitchFamily="34" charset="0"/>
              </a:rPr>
              <a:t>landscapes – connected by corridors and protected against major harmful impacts</a:t>
            </a:r>
          </a:p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/>
                </a:solidFill>
                <a:latin typeface="Calibri" pitchFamily="34" charset="0"/>
              </a:rPr>
              <a:t>Ecosystems restored in areas critical for biodiversity and ecosystem services</a:t>
            </a:r>
          </a:p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/>
                </a:solidFill>
                <a:latin typeface="Calibri" pitchFamily="34" charset="0"/>
              </a:rPr>
              <a:t>Farms managed in wildlife-friendly ways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3" t="36764" r="37659" b="21995"/>
          <a:stretch/>
        </p:blipFill>
        <p:spPr bwMode="auto">
          <a:xfrm>
            <a:off x="5984241" y="4792431"/>
            <a:ext cx="3007359" cy="1961321"/>
          </a:xfrm>
          <a:prstGeom prst="rect">
            <a:avLst/>
          </a:prstGeom>
          <a:noFill/>
          <a:ln w="19050">
            <a:solidFill>
              <a:schemeClr val="accent3">
                <a:lumMod val="20000"/>
                <a:lumOff val="8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4651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93725"/>
            <a:ext cx="9144000" cy="1387475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000" b="1" dirty="0" smtClean="0">
                <a:latin typeface="Calibri" pitchFamily="34" charset="0"/>
              </a:rPr>
              <a:t>Structured approaches to sustainable consumption &amp; production (SCP)</a:t>
            </a:r>
            <a:br>
              <a:rPr lang="en-US" sz="3000" b="1" dirty="0" smtClean="0">
                <a:latin typeface="Calibri" pitchFamily="34" charset="0"/>
              </a:rPr>
            </a:br>
            <a:r>
              <a:rPr lang="en-US" sz="3000" b="1" dirty="0">
                <a:latin typeface="Calibri" pitchFamily="34" charset="0"/>
              </a:rPr>
              <a:t/>
            </a:r>
            <a:br>
              <a:rPr lang="en-US" sz="3000" b="1" dirty="0">
                <a:latin typeface="Calibri" pitchFamily="34" charset="0"/>
              </a:rPr>
            </a:br>
            <a:r>
              <a:rPr lang="en-US" sz="3000" b="1" dirty="0">
                <a:latin typeface="Calibri" pitchFamily="34" charset="0"/>
              </a:rPr>
              <a:t/>
            </a:r>
            <a:br>
              <a:rPr lang="en-US" sz="3000" b="1" dirty="0">
                <a:latin typeface="Calibri" pitchFamily="34" charset="0"/>
              </a:rPr>
            </a:br>
            <a:endParaRPr lang="en-US" sz="30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589963" y="6397625"/>
            <a:ext cx="406400" cy="231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9E41896-5F54-40C1-A0ED-52653967641D}" type="slidenum">
              <a:rPr lang="en-US" smtClean="0">
                <a:solidFill>
                  <a:srgbClr val="006428"/>
                </a:solidFill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mtClean="0">
              <a:solidFill>
                <a:srgbClr val="006428"/>
              </a:solidFill>
              <a:cs typeface="Arial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 bwMode="auto">
          <a:xfrm>
            <a:off x="3810000" y="1676400"/>
            <a:ext cx="1447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3</a:t>
            </a:r>
            <a:r>
              <a:rPr kumimoji="0" lang="en-US" b="1" i="0" u="none" strike="noStrike" kern="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RD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 PARTY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810000" y="2657959"/>
            <a:ext cx="17526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4163" indent="-284163" algn="l" defTabSz="457200" rtl="0" eaLnBrk="1" latinLnBrk="0" hangingPunct="1">
              <a:spcBef>
                <a:spcPct val="20000"/>
              </a:spcBef>
              <a:buClr>
                <a:srgbClr val="597812"/>
              </a:buClr>
              <a:buFont typeface="Georgia"/>
              <a:buChar char="●"/>
              <a:defRPr sz="2800" kern="1200">
                <a:solidFill>
                  <a:srgbClr val="676766"/>
                </a:solidFill>
                <a:latin typeface="Corbel"/>
                <a:ea typeface="+mn-ea"/>
                <a:cs typeface="Corbel"/>
              </a:defRPr>
            </a:lvl1pPr>
            <a:lvl2pPr marL="569913" indent="-285750" algn="l" defTabSz="457200" rtl="0" eaLnBrk="1" latinLnBrk="0" hangingPunct="1">
              <a:spcBef>
                <a:spcPct val="20000"/>
              </a:spcBef>
              <a:buClr>
                <a:srgbClr val="597812"/>
              </a:buClr>
              <a:buFont typeface="Georgia"/>
              <a:buChar char="●"/>
              <a:defRPr sz="2500" kern="1200">
                <a:solidFill>
                  <a:srgbClr val="676766"/>
                </a:solidFill>
                <a:latin typeface="Corbel"/>
                <a:ea typeface="+mn-ea"/>
                <a:cs typeface="Corbel"/>
              </a:defRPr>
            </a:lvl2pPr>
            <a:lvl3pPr marL="914400" indent="-285750" algn="l" defTabSz="457200" rtl="0" eaLnBrk="1" latinLnBrk="0" hangingPunct="1">
              <a:spcBef>
                <a:spcPct val="20000"/>
              </a:spcBef>
              <a:buClr>
                <a:srgbClr val="597812"/>
              </a:buClr>
              <a:buFont typeface="Georgia"/>
              <a:buChar char="●"/>
              <a:defRPr sz="2200" kern="1200">
                <a:solidFill>
                  <a:srgbClr val="676766"/>
                </a:solidFill>
                <a:latin typeface="Corbel"/>
                <a:ea typeface="+mn-ea"/>
                <a:cs typeface="Corbel"/>
              </a:defRPr>
            </a:lvl3pPr>
            <a:lvl4pPr marL="1139825" indent="-225425" algn="l" defTabSz="457200" rtl="0" eaLnBrk="1" latinLnBrk="0" hangingPunct="1">
              <a:spcBef>
                <a:spcPct val="20000"/>
              </a:spcBef>
              <a:buClr>
                <a:srgbClr val="597812"/>
              </a:buClr>
              <a:buFont typeface="Georgia"/>
              <a:buChar char="●"/>
              <a:defRPr sz="2000" kern="1200">
                <a:solidFill>
                  <a:srgbClr val="676766"/>
                </a:solidFill>
                <a:latin typeface="Corbel"/>
                <a:ea typeface="+mn-ea"/>
                <a:cs typeface="Corbel"/>
              </a:defRPr>
            </a:lvl4pPr>
            <a:lvl5pPr marL="1376363" indent="-236538" algn="l" defTabSz="457200" rtl="0" eaLnBrk="1" latinLnBrk="0" hangingPunct="1">
              <a:spcBef>
                <a:spcPct val="20000"/>
              </a:spcBef>
              <a:buClr>
                <a:srgbClr val="597812"/>
              </a:buClr>
              <a:buFont typeface="Georgia"/>
              <a:buChar char="●"/>
              <a:defRPr sz="1800" kern="1200">
                <a:solidFill>
                  <a:srgbClr val="676766"/>
                </a:solidFill>
                <a:latin typeface="Corbel"/>
                <a:ea typeface="+mn-ea"/>
                <a:cs typeface="Corbe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97812"/>
              </a:buClr>
              <a:buSzTx/>
              <a:buFont typeface="Georgia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itchFamily="34" charset="0"/>
              </a:rPr>
              <a:t>ROUNDTABLES / MSIs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886200" y="4069246"/>
            <a:ext cx="1676400" cy="571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4163" indent="-284163" algn="l" defTabSz="457200" rtl="0" eaLnBrk="1" latinLnBrk="0" hangingPunct="1">
              <a:spcBef>
                <a:spcPct val="20000"/>
              </a:spcBef>
              <a:buClr>
                <a:srgbClr val="597812"/>
              </a:buClr>
              <a:buFont typeface="Georgia"/>
              <a:buChar char="●"/>
              <a:defRPr sz="2800" kern="1200">
                <a:solidFill>
                  <a:srgbClr val="676766"/>
                </a:solidFill>
                <a:latin typeface="Corbel"/>
                <a:ea typeface="+mn-ea"/>
                <a:cs typeface="Corbel"/>
              </a:defRPr>
            </a:lvl1pPr>
            <a:lvl2pPr marL="569913" indent="-285750" algn="l" defTabSz="457200" rtl="0" eaLnBrk="1" latinLnBrk="0" hangingPunct="1">
              <a:spcBef>
                <a:spcPct val="20000"/>
              </a:spcBef>
              <a:buClr>
                <a:srgbClr val="597812"/>
              </a:buClr>
              <a:buFont typeface="Georgia"/>
              <a:buChar char="●"/>
              <a:defRPr sz="2500" kern="1200">
                <a:solidFill>
                  <a:srgbClr val="676766"/>
                </a:solidFill>
                <a:latin typeface="Corbel"/>
                <a:ea typeface="+mn-ea"/>
                <a:cs typeface="Corbel"/>
              </a:defRPr>
            </a:lvl2pPr>
            <a:lvl3pPr marL="914400" indent="-285750" algn="l" defTabSz="457200" rtl="0" eaLnBrk="1" latinLnBrk="0" hangingPunct="1">
              <a:spcBef>
                <a:spcPct val="20000"/>
              </a:spcBef>
              <a:buClr>
                <a:srgbClr val="597812"/>
              </a:buClr>
              <a:buFont typeface="Georgia"/>
              <a:buChar char="●"/>
              <a:defRPr sz="2200" kern="1200">
                <a:solidFill>
                  <a:srgbClr val="676766"/>
                </a:solidFill>
                <a:latin typeface="Corbel"/>
                <a:ea typeface="+mn-ea"/>
                <a:cs typeface="Corbel"/>
              </a:defRPr>
            </a:lvl3pPr>
            <a:lvl4pPr marL="1139825" indent="-225425" algn="l" defTabSz="457200" rtl="0" eaLnBrk="1" latinLnBrk="0" hangingPunct="1">
              <a:spcBef>
                <a:spcPct val="20000"/>
              </a:spcBef>
              <a:buClr>
                <a:srgbClr val="597812"/>
              </a:buClr>
              <a:buFont typeface="Georgia"/>
              <a:buChar char="●"/>
              <a:defRPr sz="2000" kern="1200">
                <a:solidFill>
                  <a:srgbClr val="676766"/>
                </a:solidFill>
                <a:latin typeface="Corbel"/>
                <a:ea typeface="+mn-ea"/>
                <a:cs typeface="Corbel"/>
              </a:defRPr>
            </a:lvl4pPr>
            <a:lvl5pPr marL="1376363" indent="-236538" algn="l" defTabSz="457200" rtl="0" eaLnBrk="1" latinLnBrk="0" hangingPunct="1">
              <a:spcBef>
                <a:spcPct val="20000"/>
              </a:spcBef>
              <a:buClr>
                <a:srgbClr val="597812"/>
              </a:buClr>
              <a:buFont typeface="Georgia"/>
              <a:buChar char="●"/>
              <a:defRPr sz="1800" kern="1200">
                <a:solidFill>
                  <a:srgbClr val="676766"/>
                </a:solidFill>
                <a:latin typeface="Corbel"/>
                <a:ea typeface="+mn-ea"/>
                <a:cs typeface="Corbe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97812"/>
              </a:buClr>
              <a:buSzTx/>
              <a:buFont typeface="Georgia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itchFamily="34" charset="0"/>
              </a:rPr>
              <a:t>1</a:t>
            </a:r>
            <a:r>
              <a:rPr kumimoji="0" lang="en-US" sz="20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itchFamily="34" charset="0"/>
              </a:rPr>
              <a:t>st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itchFamily="34" charset="0"/>
              </a:rPr>
              <a:t> PARTY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itchFamily="34" charset="0"/>
              </a:rPr>
              <a:t> (company)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50" y="1371600"/>
            <a:ext cx="1314450" cy="822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79828" y="1386840"/>
            <a:ext cx="811572" cy="822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640" y="1417320"/>
            <a:ext cx="822960" cy="822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699" y="2962759"/>
            <a:ext cx="935501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505559"/>
            <a:ext cx="128125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131" y="2572770"/>
            <a:ext cx="578069" cy="1005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12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93609" y="3160879"/>
            <a:ext cx="1578791" cy="64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3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62600" y="3985426"/>
            <a:ext cx="731520" cy="73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4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53200" y="4040187"/>
            <a:ext cx="700111" cy="73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868" y="4076866"/>
            <a:ext cx="1068336" cy="64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429359"/>
            <a:ext cx="770234" cy="844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Content Placeholder 2"/>
          <p:cNvSpPr txBox="1">
            <a:spLocks/>
          </p:cNvSpPr>
          <p:nvPr/>
        </p:nvSpPr>
        <p:spPr>
          <a:xfrm>
            <a:off x="3886200" y="5105400"/>
            <a:ext cx="1676400" cy="571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4163" indent="-284163" algn="l" defTabSz="457200" rtl="0" eaLnBrk="1" latinLnBrk="0" hangingPunct="1">
              <a:spcBef>
                <a:spcPct val="20000"/>
              </a:spcBef>
              <a:buClr>
                <a:srgbClr val="597812"/>
              </a:buClr>
              <a:buFont typeface="Georgia"/>
              <a:buChar char="●"/>
              <a:defRPr sz="2800" kern="1200">
                <a:solidFill>
                  <a:srgbClr val="676766"/>
                </a:solidFill>
                <a:latin typeface="Corbel"/>
                <a:ea typeface="+mn-ea"/>
                <a:cs typeface="Corbel"/>
              </a:defRPr>
            </a:lvl1pPr>
            <a:lvl2pPr marL="569913" indent="-285750" algn="l" defTabSz="457200" rtl="0" eaLnBrk="1" latinLnBrk="0" hangingPunct="1">
              <a:spcBef>
                <a:spcPct val="20000"/>
              </a:spcBef>
              <a:buClr>
                <a:srgbClr val="597812"/>
              </a:buClr>
              <a:buFont typeface="Georgia"/>
              <a:buChar char="●"/>
              <a:defRPr sz="2500" kern="1200">
                <a:solidFill>
                  <a:srgbClr val="676766"/>
                </a:solidFill>
                <a:latin typeface="Corbel"/>
                <a:ea typeface="+mn-ea"/>
                <a:cs typeface="Corbel"/>
              </a:defRPr>
            </a:lvl2pPr>
            <a:lvl3pPr marL="914400" indent="-285750" algn="l" defTabSz="457200" rtl="0" eaLnBrk="1" latinLnBrk="0" hangingPunct="1">
              <a:spcBef>
                <a:spcPct val="20000"/>
              </a:spcBef>
              <a:buClr>
                <a:srgbClr val="597812"/>
              </a:buClr>
              <a:buFont typeface="Georgia"/>
              <a:buChar char="●"/>
              <a:defRPr sz="2200" kern="1200">
                <a:solidFill>
                  <a:srgbClr val="676766"/>
                </a:solidFill>
                <a:latin typeface="Corbel"/>
                <a:ea typeface="+mn-ea"/>
                <a:cs typeface="Corbel"/>
              </a:defRPr>
            </a:lvl3pPr>
            <a:lvl4pPr marL="1139825" indent="-225425" algn="l" defTabSz="457200" rtl="0" eaLnBrk="1" latinLnBrk="0" hangingPunct="1">
              <a:spcBef>
                <a:spcPct val="20000"/>
              </a:spcBef>
              <a:buClr>
                <a:srgbClr val="597812"/>
              </a:buClr>
              <a:buFont typeface="Georgia"/>
              <a:buChar char="●"/>
              <a:defRPr sz="2000" kern="1200">
                <a:solidFill>
                  <a:srgbClr val="676766"/>
                </a:solidFill>
                <a:latin typeface="Corbel"/>
                <a:ea typeface="+mn-ea"/>
                <a:cs typeface="Corbel"/>
              </a:defRPr>
            </a:lvl4pPr>
            <a:lvl5pPr marL="1376363" indent="-236538" algn="l" defTabSz="457200" rtl="0" eaLnBrk="1" latinLnBrk="0" hangingPunct="1">
              <a:spcBef>
                <a:spcPct val="20000"/>
              </a:spcBef>
              <a:buClr>
                <a:srgbClr val="597812"/>
              </a:buClr>
              <a:buFont typeface="Georgia"/>
              <a:buChar char="●"/>
              <a:defRPr sz="1800" kern="1200">
                <a:solidFill>
                  <a:srgbClr val="676766"/>
                </a:solidFill>
                <a:latin typeface="Corbel"/>
                <a:ea typeface="+mn-ea"/>
                <a:cs typeface="Corbe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97812"/>
              </a:buClr>
              <a:buSzTx/>
              <a:buFont typeface="Georgia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itchFamily="34" charset="0"/>
              </a:rPr>
              <a:t>SECTOR INITIATIVES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352800" y="1600200"/>
            <a:ext cx="5440680" cy="4419600"/>
            <a:chOff x="3352800" y="1371600"/>
            <a:chExt cx="5440680" cy="4419600"/>
          </a:xfrm>
        </p:grpSpPr>
        <p:sp>
          <p:nvSpPr>
            <p:cNvPr id="3" name="Right Brace 2"/>
            <p:cNvSpPr/>
            <p:nvPr/>
          </p:nvSpPr>
          <p:spPr>
            <a:xfrm>
              <a:off x="3352800" y="1371600"/>
              <a:ext cx="685800" cy="4419600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libri" pitchFamily="34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4038600" y="2133600"/>
              <a:ext cx="4754880" cy="0"/>
            </a:xfrm>
            <a:prstGeom prst="line">
              <a:avLst/>
            </a:prstGeom>
            <a:noFill/>
            <a:ln w="25400" cap="flat" cmpd="sng" algn="ctr">
              <a:solidFill>
                <a:srgbClr val="CD930F"/>
              </a:solidFill>
              <a:prstDash val="sysDot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4" name="Straight Connector 33"/>
            <p:cNvCxnSpPr/>
            <p:nvPr/>
          </p:nvCxnSpPr>
          <p:spPr>
            <a:xfrm>
              <a:off x="4038600" y="3726346"/>
              <a:ext cx="4754880" cy="0"/>
            </a:xfrm>
            <a:prstGeom prst="line">
              <a:avLst/>
            </a:prstGeom>
            <a:noFill/>
            <a:ln w="25400" cap="flat" cmpd="sng" algn="ctr">
              <a:solidFill>
                <a:srgbClr val="CD930F"/>
              </a:solidFill>
              <a:prstDash val="sysDot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6" name="Straight Connector 35"/>
            <p:cNvCxnSpPr/>
            <p:nvPr/>
          </p:nvCxnSpPr>
          <p:spPr>
            <a:xfrm>
              <a:off x="4038600" y="4724400"/>
              <a:ext cx="4754880" cy="0"/>
            </a:xfrm>
            <a:prstGeom prst="line">
              <a:avLst/>
            </a:prstGeom>
            <a:noFill/>
            <a:ln w="25400" cap="flat" cmpd="sng" algn="ctr">
              <a:solidFill>
                <a:srgbClr val="CD930F"/>
              </a:solidFill>
              <a:prstDash val="sysDot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090" y="5116488"/>
            <a:ext cx="2023110" cy="72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152400" y="2096869"/>
            <a:ext cx="3352800" cy="646331"/>
          </a:xfrm>
          <a:prstGeom prst="rect">
            <a:avLst/>
          </a:prstGeom>
          <a:solidFill>
            <a:srgbClr val="FFDD7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itchFamily="34" charset="0"/>
                <a:ea typeface="Segoe UI" pitchFamily="34" charset="0"/>
                <a:cs typeface="Segoe UI" pitchFamily="34" charset="0"/>
              </a:rPr>
              <a:t>STANDARD-SETTING </a:t>
            </a:r>
            <a:r>
              <a:rPr lang="en-US" dirty="0" smtClean="0">
                <a:latin typeface="Calibri" pitchFamily="34" charset="0"/>
                <a:ea typeface="Segoe UI" pitchFamily="34" charset="0"/>
                <a:cs typeface="Segoe UI" pitchFamily="34" charset="0"/>
              </a:rPr>
              <a:t>(e.g., principles, criteria, and indicators)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52400" y="3048000"/>
            <a:ext cx="3352800" cy="646331"/>
          </a:xfrm>
          <a:prstGeom prst="rect">
            <a:avLst/>
          </a:prstGeom>
          <a:solidFill>
            <a:srgbClr val="FFDD7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itchFamily="34" charset="0"/>
                <a:ea typeface="Segoe UI" pitchFamily="34" charset="0"/>
                <a:cs typeface="Segoe UI" pitchFamily="34" charset="0"/>
              </a:rPr>
              <a:t>TRAINING </a:t>
            </a:r>
            <a:r>
              <a:rPr lang="en-US" dirty="0" smtClean="0">
                <a:latin typeface="Calibri" pitchFamily="34" charset="0"/>
                <a:ea typeface="Segoe UI" pitchFamily="34" charset="0"/>
                <a:cs typeface="Segoe UI" pitchFamily="34" charset="0"/>
              </a:rPr>
              <a:t>(e.g., producer &amp; enterprise training and support)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52400" y="3962400"/>
            <a:ext cx="3352800" cy="646331"/>
          </a:xfrm>
          <a:prstGeom prst="rect">
            <a:avLst/>
          </a:prstGeom>
          <a:solidFill>
            <a:srgbClr val="FFDD7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itchFamily="34" charset="0"/>
                <a:ea typeface="Segoe UI" pitchFamily="34" charset="0"/>
                <a:cs typeface="Segoe UI" pitchFamily="34" charset="0"/>
              </a:rPr>
              <a:t>ASSURANCE </a:t>
            </a:r>
            <a:r>
              <a:rPr lang="en-US" dirty="0" smtClean="0">
                <a:latin typeface="Calibri" pitchFamily="34" charset="0"/>
                <a:ea typeface="Segoe UI" pitchFamily="34" charset="0"/>
                <a:cs typeface="Segoe UI" pitchFamily="34" charset="0"/>
              </a:rPr>
              <a:t>(e.g., verification / certification, traceability)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52400" y="4916269"/>
            <a:ext cx="3352800" cy="646331"/>
          </a:xfrm>
          <a:prstGeom prst="rect">
            <a:avLst/>
          </a:prstGeom>
          <a:solidFill>
            <a:srgbClr val="FFDD7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itchFamily="34" charset="0"/>
                <a:ea typeface="Segoe UI" pitchFamily="34" charset="0"/>
                <a:cs typeface="Segoe UI" pitchFamily="34" charset="0"/>
              </a:rPr>
              <a:t>CLAIMS </a:t>
            </a:r>
            <a:r>
              <a:rPr lang="en-US" dirty="0" smtClean="0">
                <a:latin typeface="Calibri" pitchFamily="34" charset="0"/>
                <a:ea typeface="Segoe UI" pitchFamily="34" charset="0"/>
                <a:cs typeface="Segoe UI" pitchFamily="34" charset="0"/>
              </a:rPr>
              <a:t>(e.g., eco-labels, B2B designations or differentiation)</a:t>
            </a:r>
          </a:p>
        </p:txBody>
      </p:sp>
    </p:spTree>
    <p:extLst>
      <p:ext uri="{BB962C8B-B14F-4D97-AF65-F5344CB8AC3E}">
        <p14:creationId xmlns:p14="http://schemas.microsoft.com/office/powerpoint/2010/main" val="420497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4" grpId="0"/>
      <p:bldP spid="15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3D313-5FB6-42FC-BDDC-362DBF72106A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6200" y="190955"/>
            <a:ext cx="8984343" cy="549275"/>
          </a:xfrm>
        </p:spPr>
        <p:txBody>
          <a:bodyPr>
            <a:noAutofit/>
          </a:bodyPr>
          <a:lstStyle/>
          <a:p>
            <a:pPr algn="ctr"/>
            <a:r>
              <a:rPr lang="en-US" sz="3000" b="1" dirty="0" smtClean="0">
                <a:latin typeface="Calibri" pitchFamily="34" charset="0"/>
              </a:rPr>
              <a:t>The train to </a:t>
            </a:r>
            <a:r>
              <a:rPr lang="en-US" sz="3000" b="1" dirty="0" err="1" smtClean="0">
                <a:latin typeface="Calibri" pitchFamily="34" charset="0"/>
              </a:rPr>
              <a:t>shangri-la</a:t>
            </a:r>
            <a:endParaRPr lang="en-US" sz="3000" b="1" dirty="0"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085914"/>
            <a:ext cx="5791199" cy="3857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Straight Connector 17"/>
          <p:cNvCxnSpPr/>
          <p:nvPr/>
        </p:nvCxnSpPr>
        <p:spPr>
          <a:xfrm>
            <a:off x="1981200" y="1676400"/>
            <a:ext cx="0" cy="4495800"/>
          </a:xfrm>
          <a:prstGeom prst="line">
            <a:avLst/>
          </a:prstGeom>
          <a:ln w="190500" cap="rnd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1752600" y="1524000"/>
            <a:ext cx="457200" cy="4572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752600" y="2362200"/>
            <a:ext cx="457200" cy="4572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752600" y="3276600"/>
            <a:ext cx="457200" cy="4572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752600" y="4191000"/>
            <a:ext cx="457200" cy="457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752600" y="5105400"/>
            <a:ext cx="457200" cy="457200"/>
          </a:xfrm>
          <a:prstGeom prst="ellipse">
            <a:avLst/>
          </a:prstGeom>
          <a:solidFill>
            <a:srgbClr val="FF33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752600" y="6019800"/>
            <a:ext cx="457200" cy="457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0" y="1535668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Segoe Print" pitchFamily="2" charset="0"/>
              </a:rPr>
              <a:t>Shangri-La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8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89963" y="6167438"/>
            <a:ext cx="406400" cy="231775"/>
          </a:xfrm>
        </p:spPr>
        <p:txBody>
          <a:bodyPr/>
          <a:lstStyle/>
          <a:p>
            <a:pPr>
              <a:defRPr/>
            </a:pPr>
            <a:fld id="{F573D313-5FB6-42FC-BDDC-362DBF72106A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6200" y="190955"/>
            <a:ext cx="8984343" cy="549275"/>
          </a:xfrm>
        </p:spPr>
        <p:txBody>
          <a:bodyPr>
            <a:noAutofit/>
          </a:bodyPr>
          <a:lstStyle/>
          <a:p>
            <a:pPr algn="ctr"/>
            <a:r>
              <a:rPr lang="en-US" sz="3000" b="1" dirty="0" smtClean="0">
                <a:latin typeface="Calibri" pitchFamily="34" charset="0"/>
              </a:rPr>
              <a:t>The train to </a:t>
            </a:r>
            <a:r>
              <a:rPr lang="en-US" sz="3000" b="1" dirty="0" err="1" smtClean="0">
                <a:latin typeface="Calibri" pitchFamily="34" charset="0"/>
              </a:rPr>
              <a:t>shangri-la</a:t>
            </a:r>
            <a:endParaRPr lang="en-US" sz="3000" b="1" dirty="0">
              <a:latin typeface="Calibri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066800" y="1676400"/>
            <a:ext cx="0" cy="4495800"/>
          </a:xfrm>
          <a:prstGeom prst="line">
            <a:avLst/>
          </a:prstGeom>
          <a:ln w="190500" cap="rnd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838200" y="1524000"/>
            <a:ext cx="457200" cy="4572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838200" y="2362200"/>
            <a:ext cx="457200" cy="4572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38200" y="3276600"/>
            <a:ext cx="457200" cy="4572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838200" y="4191000"/>
            <a:ext cx="457200" cy="457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38200" y="5105400"/>
            <a:ext cx="457200" cy="457200"/>
          </a:xfrm>
          <a:prstGeom prst="ellipse">
            <a:avLst/>
          </a:prstGeom>
          <a:solidFill>
            <a:srgbClr val="FF33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838200" y="6019800"/>
            <a:ext cx="457200" cy="457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Brace 25"/>
          <p:cNvSpPr/>
          <p:nvPr/>
        </p:nvSpPr>
        <p:spPr>
          <a:xfrm>
            <a:off x="1447800" y="1295400"/>
            <a:ext cx="457200" cy="52578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latin typeface="Calibri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133600" y="2895600"/>
            <a:ext cx="3043904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ts val="600"/>
              </a:spcBef>
            </a:pPr>
            <a:r>
              <a:rPr lang="en-US" sz="2400" b="1" dirty="0" smtClean="0">
                <a:solidFill>
                  <a:srgbClr val="262626"/>
                </a:solidFill>
                <a:latin typeface="Calibri" pitchFamily="34" charset="0"/>
              </a:rPr>
              <a:t>Private good </a:t>
            </a:r>
            <a:r>
              <a:rPr lang="en-US" sz="2400" dirty="0" smtClean="0">
                <a:solidFill>
                  <a:srgbClr val="262626"/>
                </a:solidFill>
                <a:latin typeface="Calibri" pitchFamily="34" charset="0"/>
              </a:rPr>
              <a:t>– value to the firm</a:t>
            </a:r>
          </a:p>
          <a:p>
            <a:pPr marL="0" indent="0" eaLnBrk="1" hangingPunct="1">
              <a:spcBef>
                <a:spcPts val="1200"/>
              </a:spcBef>
            </a:pPr>
            <a:r>
              <a:rPr lang="en-US" sz="2400" b="1" dirty="0" smtClean="0">
                <a:solidFill>
                  <a:srgbClr val="262626"/>
                </a:solidFill>
                <a:latin typeface="Calibri" pitchFamily="34" charset="0"/>
              </a:rPr>
              <a:t>Public good </a:t>
            </a:r>
            <a:r>
              <a:rPr lang="en-US" sz="2400" dirty="0" smtClean="0">
                <a:solidFill>
                  <a:srgbClr val="262626"/>
                </a:solidFill>
                <a:latin typeface="Calibri" pitchFamily="34" charset="0"/>
              </a:rPr>
              <a:t>– including biodiversity protection 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181600" y="1447800"/>
            <a:ext cx="3657600" cy="1785104"/>
          </a:xfrm>
          <a:prstGeom prst="rect">
            <a:avLst/>
          </a:prstGeom>
          <a:solidFill>
            <a:srgbClr val="95D16D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ts val="600"/>
              </a:spcBef>
            </a:pPr>
            <a:r>
              <a:rPr lang="en-US" sz="2200" b="1" dirty="0" smtClean="0">
                <a:solidFill>
                  <a:srgbClr val="262626"/>
                </a:solidFill>
                <a:latin typeface="Calibri" pitchFamily="34" charset="0"/>
              </a:rPr>
              <a:t>Drivers </a:t>
            </a:r>
            <a:r>
              <a:rPr lang="en-US" sz="2200" dirty="0" smtClean="0">
                <a:solidFill>
                  <a:srgbClr val="262626"/>
                </a:solidFill>
                <a:latin typeface="Calibri" pitchFamily="34" charset="0"/>
              </a:rPr>
              <a:t>– risk management, </a:t>
            </a:r>
            <a:r>
              <a:rPr lang="en-US" sz="2200" dirty="0">
                <a:solidFill>
                  <a:srgbClr val="262626"/>
                </a:solidFill>
                <a:latin typeface="Calibri" pitchFamily="34" charset="0"/>
              </a:rPr>
              <a:t>NGO campaigns, sustainable </a:t>
            </a:r>
            <a:r>
              <a:rPr lang="en-US" sz="2200" dirty="0" smtClean="0">
                <a:solidFill>
                  <a:srgbClr val="262626"/>
                </a:solidFill>
                <a:latin typeface="Calibri" pitchFamily="34" charset="0"/>
              </a:rPr>
              <a:t>procurement policies, sustainable lending guidelines, gov’t regulations, etc.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181600" y="3430012"/>
            <a:ext cx="3657600" cy="313932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ts val="600"/>
              </a:spcBef>
            </a:pPr>
            <a:r>
              <a:rPr lang="en-US" sz="2200" b="1" dirty="0" smtClean="0">
                <a:solidFill>
                  <a:srgbClr val="262626"/>
                </a:solidFill>
                <a:latin typeface="Calibri" pitchFamily="34" charset="0"/>
              </a:rPr>
              <a:t>Mechanisms &amp; tools </a:t>
            </a:r>
            <a:r>
              <a:rPr lang="en-US" sz="2200" dirty="0" smtClean="0">
                <a:solidFill>
                  <a:srgbClr val="262626"/>
                </a:solidFill>
                <a:latin typeface="Calibri" pitchFamily="34" charset="0"/>
              </a:rPr>
              <a:t>– company sustainable sourcing policies, standards &amp; certification, environmental management systems, ecosystem valuation, jurisdictional approaches, </a:t>
            </a:r>
            <a:r>
              <a:rPr lang="en-US" sz="2200" dirty="0" smtClean="0">
                <a:solidFill>
                  <a:srgbClr val="262626"/>
                </a:solidFill>
                <a:latin typeface="Calibri" pitchFamily="34" charset="0"/>
              </a:rPr>
              <a:t>monitoring &amp; performance assessment, etc</a:t>
            </a:r>
            <a:r>
              <a:rPr lang="en-US" sz="2200" dirty="0" smtClean="0">
                <a:solidFill>
                  <a:srgbClr val="262626"/>
                </a:solidFill>
                <a:latin typeface="Calibri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350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PT_25th anniversary presentation_London2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57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9">
      <a:dk1>
        <a:srgbClr val="4B4B4B"/>
      </a:dk1>
      <a:lt1>
        <a:sysClr val="window" lastClr="FFFFFF"/>
      </a:lt1>
      <a:dk2>
        <a:srgbClr val="006629"/>
      </a:dk2>
      <a:lt2>
        <a:srgbClr val="FFFFFF"/>
      </a:lt2>
      <a:accent1>
        <a:srgbClr val="78C445"/>
      </a:accent1>
      <a:accent2>
        <a:srgbClr val="DADE59"/>
      </a:accent2>
      <a:accent3>
        <a:srgbClr val="006AB5"/>
      </a:accent3>
      <a:accent4>
        <a:srgbClr val="70248D"/>
      </a:accent4>
      <a:accent5>
        <a:srgbClr val="83D0BC"/>
      </a:accent5>
      <a:accent6>
        <a:srgbClr val="F9EE6E"/>
      </a:accent6>
      <a:hlink>
        <a:srgbClr val="5ABAB6"/>
      </a:hlink>
      <a:folHlink>
        <a:srgbClr val="9397CD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ustom 19">
    <a:dk1>
      <a:srgbClr val="4B4B4B"/>
    </a:dk1>
    <a:lt1>
      <a:sysClr val="window" lastClr="FFFFFF"/>
    </a:lt1>
    <a:dk2>
      <a:srgbClr val="006629"/>
    </a:dk2>
    <a:lt2>
      <a:srgbClr val="FFFFFF"/>
    </a:lt2>
    <a:accent1>
      <a:srgbClr val="78C445"/>
    </a:accent1>
    <a:accent2>
      <a:srgbClr val="DADE59"/>
    </a:accent2>
    <a:accent3>
      <a:srgbClr val="006AB5"/>
    </a:accent3>
    <a:accent4>
      <a:srgbClr val="70248D"/>
    </a:accent4>
    <a:accent5>
      <a:srgbClr val="83D0BC"/>
    </a:accent5>
    <a:accent6>
      <a:srgbClr val="F9EE6E"/>
    </a:accent6>
    <a:hlink>
      <a:srgbClr val="5ABAB6"/>
    </a:hlink>
    <a:folHlink>
      <a:srgbClr val="9397CD"/>
    </a:folHlink>
  </a:clrScheme>
  <a:fontScheme name="Solstice">
    <a:majorFont>
      <a:latin typeface="Gill Sans MT"/>
      <a:ea typeface=""/>
      <a:cs typeface=""/>
      <a:font script="Grek" typeface="Corbel"/>
      <a:font script="Cyrl" typeface="Corbel"/>
      <a:font script="Jpan" typeface="ＭＳ ゴシック"/>
      <a:font script="Hang" typeface="휴먼매직체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Gill Sans MT"/>
      <a:ea typeface=""/>
      <a:cs typeface=""/>
      <a:font script="Grek" typeface="Corbel"/>
      <a:font script="Cyrl" typeface="Corbel"/>
      <a:font script="Jpan" typeface="ＭＳ ゴシック"/>
      <a:font script="Hang" typeface="HY엽서L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19">
    <a:dk1>
      <a:srgbClr val="4B4B4B"/>
    </a:dk1>
    <a:lt1>
      <a:sysClr val="window" lastClr="FFFFFF"/>
    </a:lt1>
    <a:dk2>
      <a:srgbClr val="006629"/>
    </a:dk2>
    <a:lt2>
      <a:srgbClr val="FFFFFF"/>
    </a:lt2>
    <a:accent1>
      <a:srgbClr val="78C445"/>
    </a:accent1>
    <a:accent2>
      <a:srgbClr val="DADE59"/>
    </a:accent2>
    <a:accent3>
      <a:srgbClr val="006AB5"/>
    </a:accent3>
    <a:accent4>
      <a:srgbClr val="70248D"/>
    </a:accent4>
    <a:accent5>
      <a:srgbClr val="83D0BC"/>
    </a:accent5>
    <a:accent6>
      <a:srgbClr val="F9EE6E"/>
    </a:accent6>
    <a:hlink>
      <a:srgbClr val="5ABAB6"/>
    </a:hlink>
    <a:folHlink>
      <a:srgbClr val="9397CD"/>
    </a:folHlink>
  </a:clrScheme>
  <a:fontScheme name="Solstice">
    <a:majorFont>
      <a:latin typeface="Gill Sans MT"/>
      <a:ea typeface=""/>
      <a:cs typeface=""/>
      <a:font script="Grek" typeface="Corbel"/>
      <a:font script="Cyrl" typeface="Corbel"/>
      <a:font script="Jpan" typeface="ＭＳ ゴシック"/>
      <a:font script="Hang" typeface="휴먼매직체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Gill Sans MT"/>
      <a:ea typeface=""/>
      <a:cs typeface=""/>
      <a:font script="Grek" typeface="Corbel"/>
      <a:font script="Cyrl" typeface="Corbel"/>
      <a:font script="Jpan" typeface="ＭＳ ゴシック"/>
      <a:font script="Hang" typeface="HY엽서L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Custom 19">
    <a:dk1>
      <a:srgbClr val="4B4B4B"/>
    </a:dk1>
    <a:lt1>
      <a:sysClr val="window" lastClr="FFFFFF"/>
    </a:lt1>
    <a:dk2>
      <a:srgbClr val="006629"/>
    </a:dk2>
    <a:lt2>
      <a:srgbClr val="FFFFFF"/>
    </a:lt2>
    <a:accent1>
      <a:srgbClr val="78C445"/>
    </a:accent1>
    <a:accent2>
      <a:srgbClr val="DADE59"/>
    </a:accent2>
    <a:accent3>
      <a:srgbClr val="006AB5"/>
    </a:accent3>
    <a:accent4>
      <a:srgbClr val="70248D"/>
    </a:accent4>
    <a:accent5>
      <a:srgbClr val="83D0BC"/>
    </a:accent5>
    <a:accent6>
      <a:srgbClr val="F9EE6E"/>
    </a:accent6>
    <a:hlink>
      <a:srgbClr val="5ABAB6"/>
    </a:hlink>
    <a:folHlink>
      <a:srgbClr val="9397CD"/>
    </a:folHlink>
  </a:clrScheme>
  <a:fontScheme name="Solstice">
    <a:majorFont>
      <a:latin typeface="Gill Sans MT"/>
      <a:ea typeface=""/>
      <a:cs typeface=""/>
      <a:font script="Grek" typeface="Corbel"/>
      <a:font script="Cyrl" typeface="Corbel"/>
      <a:font script="Jpan" typeface="ＭＳ ゴシック"/>
      <a:font script="Hang" typeface="휴먼매직체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Gill Sans MT"/>
      <a:ea typeface=""/>
      <a:cs typeface=""/>
      <a:font script="Grek" typeface="Corbel"/>
      <a:font script="Cyrl" typeface="Corbel"/>
      <a:font script="Jpan" typeface="ＭＳ ゴシック"/>
      <a:font script="Hang" typeface="HY엽서L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38942</TotalTime>
  <Words>411</Words>
  <Application>Microsoft Office PowerPoint</Application>
  <PresentationFormat>On-screen Show (4:3)</PresentationFormat>
  <Paragraphs>56</Paragraphs>
  <Slides>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Mainstreaming biodiversity in the production sectors</vt:lpstr>
      <vt:lpstr>What is mainstreaming, anyway?</vt:lpstr>
      <vt:lpstr>RAINFOREST ALLIANCE’S MAINSTREAMING WORK</vt:lpstr>
      <vt:lpstr>RESULTS AT GLOBAL SCALE</vt:lpstr>
      <vt:lpstr>BIODIVERSITY-friendly PRODUCTION LANDSCAPES</vt:lpstr>
      <vt:lpstr>Structured approaches to sustainable consumption &amp; production (SCP)   </vt:lpstr>
      <vt:lpstr>The train to shangri-la</vt:lpstr>
      <vt:lpstr>The train to shangri-la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Jeff Milder</dc:creator>
  <cp:lastModifiedBy>Jeff Milder</cp:lastModifiedBy>
  <cp:revision>799</cp:revision>
  <cp:lastPrinted>2013-10-01T21:47:25Z</cp:lastPrinted>
  <dcterms:created xsi:type="dcterms:W3CDTF">2009-09-24T18:58:25Z</dcterms:created>
  <dcterms:modified xsi:type="dcterms:W3CDTF">2014-10-13T00:11:15Z</dcterms:modified>
</cp:coreProperties>
</file>