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79" r:id="rId2"/>
    <p:sldId id="435" r:id="rId3"/>
    <p:sldId id="440" r:id="rId4"/>
    <p:sldId id="448" r:id="rId5"/>
    <p:sldId id="430" r:id="rId6"/>
    <p:sldId id="446" r:id="rId7"/>
    <p:sldId id="436" r:id="rId8"/>
    <p:sldId id="450" r:id="rId9"/>
    <p:sldId id="445" r:id="rId10"/>
    <p:sldId id="437" r:id="rId11"/>
    <p:sldId id="438" r:id="rId12"/>
    <p:sldId id="442" r:id="rId13"/>
    <p:sldId id="444" r:id="rId14"/>
    <p:sldId id="447"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22" userDrawn="1">
          <p15:clr>
            <a:srgbClr val="A4A3A4"/>
          </p15:clr>
        </p15:guide>
        <p15:guide id="2" orient="horz" pos="3861" userDrawn="1">
          <p15:clr>
            <a:srgbClr val="A4A3A4"/>
          </p15:clr>
        </p15:guide>
        <p15:guide id="3" orient="horz" pos="277">
          <p15:clr>
            <a:srgbClr val="A4A3A4"/>
          </p15:clr>
        </p15:guide>
        <p15:guide id="4" orient="horz" pos="4224" userDrawn="1">
          <p15:clr>
            <a:srgbClr val="A4A3A4"/>
          </p15:clr>
        </p15:guide>
        <p15:guide id="5" orient="horz" pos="431">
          <p15:clr>
            <a:srgbClr val="A4A3A4"/>
          </p15:clr>
        </p15:guide>
        <p15:guide id="6" pos="611">
          <p15:clr>
            <a:srgbClr val="A4A3A4"/>
          </p15:clr>
        </p15:guide>
        <p15:guide id="7" pos="5503">
          <p15:clr>
            <a:srgbClr val="A4A3A4"/>
          </p15:clr>
        </p15:guide>
        <p15:guide id="8" pos="2963">
          <p15:clr>
            <a:srgbClr val="A4A3A4"/>
          </p15:clr>
        </p15:guide>
        <p15:guide id="9" pos="3167">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57117" autoAdjust="0"/>
  </p:normalViewPr>
  <p:slideViewPr>
    <p:cSldViewPr snapToGrid="0" snapToObjects="1" showGuides="1">
      <p:cViewPr varScale="1">
        <p:scale>
          <a:sx n="74" d="100"/>
          <a:sy n="74" d="100"/>
        </p:scale>
        <p:origin x="-996" y="-90"/>
      </p:cViewPr>
      <p:guideLst>
        <p:guide orient="horz" pos="822"/>
        <p:guide orient="horz" pos="3861"/>
        <p:guide orient="horz" pos="277"/>
        <p:guide orient="horz" pos="4224"/>
        <p:guide orient="horz" pos="431"/>
        <p:guide pos="611"/>
        <p:guide pos="5503"/>
        <p:guide pos="2963"/>
        <p:guide pos="3167"/>
      </p:guideLst>
    </p:cSldViewPr>
  </p:slideViewPr>
  <p:outlineViewPr>
    <p:cViewPr>
      <p:scale>
        <a:sx n="33" d="100"/>
        <a:sy n="33" d="100"/>
      </p:scale>
      <p:origin x="240" y="387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66" d="100"/>
          <a:sy n="66" d="100"/>
        </p:scale>
        <p:origin x="-2646" y="-7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15806264051604701"/>
          <c:y val="3.3000842872908637E-2"/>
          <c:w val="0.80548736909766594"/>
          <c:h val="0.92287360547205777"/>
        </c:manualLayout>
      </c:layout>
      <c:barChart>
        <c:barDir val="col"/>
        <c:grouping val="clustered"/>
        <c:ser>
          <c:idx val="0"/>
          <c:order val="0"/>
          <c:tx>
            <c:strRef>
              <c:f>Sheet1!$B$1</c:f>
              <c:strCache>
                <c:ptCount val="1"/>
                <c:pt idx="0">
                  <c:v>Column1</c:v>
                </c:pt>
              </c:strCache>
            </c:strRef>
          </c:tx>
          <c:spPr>
            <a:solidFill>
              <a:schemeClr val="accent6">
                <a:lumMod val="10000"/>
              </a:schemeClr>
            </a:solidFill>
          </c:spPr>
          <c:cat>
            <c:numRef>
              <c:f>Sheet1!$A$2:$A$9</c:f>
              <c:numCache>
                <c:formatCode>General</c:formatCode>
                <c:ptCount val="8"/>
                <c:pt idx="0">
                  <c:v>2006</c:v>
                </c:pt>
                <c:pt idx="1">
                  <c:v>2007</c:v>
                </c:pt>
                <c:pt idx="2">
                  <c:v>2008</c:v>
                </c:pt>
                <c:pt idx="3">
                  <c:v>2009</c:v>
                </c:pt>
                <c:pt idx="4">
                  <c:v>2010</c:v>
                </c:pt>
                <c:pt idx="5">
                  <c:v>2011</c:v>
                </c:pt>
                <c:pt idx="6">
                  <c:v>2012</c:v>
                </c:pt>
                <c:pt idx="7">
                  <c:v>2013</c:v>
                </c:pt>
              </c:numCache>
            </c:numRef>
          </c:cat>
          <c:val>
            <c:numRef>
              <c:f>Sheet1!$B$2:$B$9</c:f>
              <c:numCache>
                <c:formatCode>General</c:formatCode>
                <c:ptCount val="8"/>
                <c:pt idx="0">
                  <c:v>60</c:v>
                </c:pt>
                <c:pt idx="1">
                  <c:v>62</c:v>
                </c:pt>
                <c:pt idx="2">
                  <c:v>262</c:v>
                </c:pt>
                <c:pt idx="3">
                  <c:v>201</c:v>
                </c:pt>
                <c:pt idx="4">
                  <c:v>426</c:v>
                </c:pt>
                <c:pt idx="5">
                  <c:v>520</c:v>
                </c:pt>
                <c:pt idx="6">
                  <c:v>749</c:v>
                </c:pt>
                <c:pt idx="7">
                  <c:v>1107</c:v>
                </c:pt>
              </c:numCache>
            </c:numRef>
          </c:val>
        </c:ser>
        <c:gapWidth val="148"/>
        <c:axId val="132315776"/>
        <c:axId val="133759744"/>
      </c:barChart>
      <c:catAx>
        <c:axId val="132315776"/>
        <c:scaling>
          <c:orientation val="minMax"/>
        </c:scaling>
        <c:axPos val="b"/>
        <c:numFmt formatCode="General" sourceLinked="1"/>
        <c:tickLblPos val="nextTo"/>
        <c:txPr>
          <a:bodyPr/>
          <a:lstStyle/>
          <a:p>
            <a:pPr>
              <a:defRPr sz="900"/>
            </a:pPr>
            <a:endParaRPr lang="en-US"/>
          </a:p>
        </c:txPr>
        <c:crossAx val="133759744"/>
        <c:crosses val="autoZero"/>
        <c:auto val="1"/>
        <c:lblAlgn val="ctr"/>
        <c:lblOffset val="100"/>
      </c:catAx>
      <c:valAx>
        <c:axId val="133759744"/>
        <c:scaling>
          <c:orientation val="minMax"/>
        </c:scaling>
        <c:axPos val="l"/>
        <c:majorGridlines>
          <c:spPr>
            <a:ln w="3175">
              <a:solidFill>
                <a:schemeClr val="accent3">
                  <a:lumMod val="40000"/>
                  <a:lumOff val="60000"/>
                </a:schemeClr>
              </a:solidFill>
            </a:ln>
          </c:spPr>
        </c:majorGridlines>
        <c:numFmt formatCode="General" sourceLinked="1"/>
        <c:tickLblPos val="nextTo"/>
        <c:spPr>
          <a:noFill/>
        </c:spPr>
        <c:txPr>
          <a:bodyPr/>
          <a:lstStyle/>
          <a:p>
            <a:pPr>
              <a:defRPr sz="900"/>
            </a:pPr>
            <a:endParaRPr lang="en-US"/>
          </a:p>
        </c:txPr>
        <c:crossAx val="132315776"/>
        <c:crosses val="autoZero"/>
        <c:crossBetween val="between"/>
      </c:valAx>
    </c:plotArea>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6135" cy="496253"/>
          </a:xfrm>
          <a:prstGeom prst="rect">
            <a:avLst/>
          </a:prstGeom>
        </p:spPr>
        <p:txBody>
          <a:bodyPr vert="horz" lIns="91330" tIns="45665" rIns="91330" bIns="45665" rtlCol="0"/>
          <a:lstStyle>
            <a:lvl1pPr algn="l">
              <a:defRPr sz="1200"/>
            </a:lvl1pPr>
          </a:lstStyle>
          <a:p>
            <a:endParaRPr lang="en-US" dirty="0">
              <a:latin typeface="+mj-lt"/>
            </a:endParaRPr>
          </a:p>
        </p:txBody>
      </p:sp>
      <p:sp>
        <p:nvSpPr>
          <p:cNvPr id="3" name="Date Placeholder 2"/>
          <p:cNvSpPr>
            <a:spLocks noGrp="1"/>
          </p:cNvSpPr>
          <p:nvPr>
            <p:ph type="dt" sz="quarter" idx="1"/>
          </p:nvPr>
        </p:nvSpPr>
        <p:spPr>
          <a:xfrm>
            <a:off x="3849958" y="1"/>
            <a:ext cx="2946135" cy="496253"/>
          </a:xfrm>
          <a:prstGeom prst="rect">
            <a:avLst/>
          </a:prstGeom>
        </p:spPr>
        <p:txBody>
          <a:bodyPr vert="horz" lIns="91330" tIns="45665" rIns="91330" bIns="45665" rtlCol="0"/>
          <a:lstStyle>
            <a:lvl1pPr algn="r">
              <a:defRPr sz="1200"/>
            </a:lvl1pPr>
          </a:lstStyle>
          <a:p>
            <a:fld id="{94678022-6120-49AC-895F-C1C58785FC84}" type="datetimeFigureOut">
              <a:rPr lang="en-US" smtClean="0">
                <a:latin typeface="+mj-lt"/>
              </a:rPr>
              <a:pPr/>
              <a:t>10/15/2014</a:t>
            </a:fld>
            <a:endParaRPr lang="en-US">
              <a:latin typeface="+mj-lt"/>
            </a:endParaRPr>
          </a:p>
        </p:txBody>
      </p:sp>
      <p:sp>
        <p:nvSpPr>
          <p:cNvPr id="4" name="Footer Placeholder 3"/>
          <p:cNvSpPr>
            <a:spLocks noGrp="1"/>
          </p:cNvSpPr>
          <p:nvPr>
            <p:ph type="ftr" sz="quarter" idx="2"/>
          </p:nvPr>
        </p:nvSpPr>
        <p:spPr>
          <a:xfrm>
            <a:off x="3" y="9428802"/>
            <a:ext cx="2946135" cy="496252"/>
          </a:xfrm>
          <a:prstGeom prst="rect">
            <a:avLst/>
          </a:prstGeom>
        </p:spPr>
        <p:txBody>
          <a:bodyPr vert="horz" lIns="91330" tIns="45665" rIns="91330" bIns="45665" rtlCol="0" anchor="b"/>
          <a:lstStyle>
            <a:lvl1pPr algn="l">
              <a:defRPr sz="1200"/>
            </a:lvl1pPr>
          </a:lstStyle>
          <a:p>
            <a:endParaRPr lang="en-US">
              <a:latin typeface="+mj-lt"/>
            </a:endParaRPr>
          </a:p>
        </p:txBody>
      </p:sp>
      <p:sp>
        <p:nvSpPr>
          <p:cNvPr id="5" name="Slide Number Placeholder 4"/>
          <p:cNvSpPr>
            <a:spLocks noGrp="1"/>
          </p:cNvSpPr>
          <p:nvPr>
            <p:ph type="sldNum" sz="quarter" idx="3"/>
          </p:nvPr>
        </p:nvSpPr>
        <p:spPr>
          <a:xfrm>
            <a:off x="3849958" y="9428802"/>
            <a:ext cx="2946135" cy="496252"/>
          </a:xfrm>
          <a:prstGeom prst="rect">
            <a:avLst/>
          </a:prstGeom>
        </p:spPr>
        <p:txBody>
          <a:bodyPr vert="horz" lIns="91330" tIns="45665" rIns="91330" bIns="45665" rtlCol="0" anchor="b"/>
          <a:lstStyle>
            <a:lvl1pPr algn="r">
              <a:defRPr sz="1200"/>
            </a:lvl1pPr>
          </a:lstStyle>
          <a:p>
            <a:fld id="{81B3F163-9F15-4AE6-B1B5-E38C9D20371F}" type="slidenum">
              <a:rPr lang="en-US" smtClean="0">
                <a:latin typeface="+mj-lt"/>
              </a:rPr>
              <a:pPr/>
              <a:t>‹#›</a:t>
            </a:fld>
            <a:endParaRPr lang="en-US">
              <a:latin typeface="+mj-lt"/>
            </a:endParaRPr>
          </a:p>
        </p:txBody>
      </p:sp>
    </p:spTree>
    <p:extLst>
      <p:ext uri="{BB962C8B-B14F-4D97-AF65-F5344CB8AC3E}">
        <p14:creationId xmlns="" xmlns:p14="http://schemas.microsoft.com/office/powerpoint/2010/main" val="3971922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45659" cy="496332"/>
          </a:xfrm>
          <a:prstGeom prst="rect">
            <a:avLst/>
          </a:prstGeom>
        </p:spPr>
        <p:txBody>
          <a:bodyPr vert="horz" lIns="95556" tIns="47778" rIns="95556" bIns="47778" rtlCol="0"/>
          <a:lstStyle>
            <a:lvl1pPr algn="l">
              <a:defRPr sz="1300">
                <a:latin typeface="+mj-lt"/>
              </a:defRPr>
            </a:lvl1pPr>
          </a:lstStyle>
          <a:p>
            <a:endParaRPr lang="en-US" dirty="0"/>
          </a:p>
        </p:txBody>
      </p:sp>
      <p:sp>
        <p:nvSpPr>
          <p:cNvPr id="3" name="Date Placeholder 2"/>
          <p:cNvSpPr>
            <a:spLocks noGrp="1"/>
          </p:cNvSpPr>
          <p:nvPr>
            <p:ph type="dt" idx="1"/>
          </p:nvPr>
        </p:nvSpPr>
        <p:spPr>
          <a:xfrm>
            <a:off x="3850448" y="3"/>
            <a:ext cx="2945659" cy="496332"/>
          </a:xfrm>
          <a:prstGeom prst="rect">
            <a:avLst/>
          </a:prstGeom>
        </p:spPr>
        <p:txBody>
          <a:bodyPr vert="horz" lIns="95556" tIns="47778" rIns="95556" bIns="47778" rtlCol="0"/>
          <a:lstStyle>
            <a:lvl1pPr algn="r">
              <a:defRPr sz="1300">
                <a:latin typeface="+mj-lt"/>
              </a:defRPr>
            </a:lvl1pPr>
          </a:lstStyle>
          <a:p>
            <a:fld id="{0AFE23EF-C815-4CE4-8AAD-B2665DBAA446}" type="datetimeFigureOut">
              <a:rPr lang="en-US" smtClean="0"/>
              <a:pPr/>
              <a:t>10/15/2014</a:t>
            </a:fld>
            <a:endParaRPr lang="en-US"/>
          </a:p>
        </p:txBody>
      </p:sp>
      <p:sp>
        <p:nvSpPr>
          <p:cNvPr id="4" name="Slide Image Placeholder 3"/>
          <p:cNvSpPr>
            <a:spLocks noGrp="1" noRot="1" noChangeAspect="1"/>
          </p:cNvSpPr>
          <p:nvPr>
            <p:ph type="sldImg" idx="2"/>
          </p:nvPr>
        </p:nvSpPr>
        <p:spPr>
          <a:xfrm>
            <a:off x="681038" y="566738"/>
            <a:ext cx="5437187" cy="4079875"/>
          </a:xfrm>
          <a:prstGeom prst="rect">
            <a:avLst/>
          </a:prstGeom>
          <a:noFill/>
          <a:ln w="12700">
            <a:solidFill>
              <a:prstClr val="black"/>
            </a:solidFill>
          </a:ln>
        </p:spPr>
        <p:txBody>
          <a:bodyPr vert="horz" lIns="95556" tIns="47778" rIns="95556" bIns="47778" rtlCol="0" anchor="ctr"/>
          <a:lstStyle/>
          <a:p>
            <a:endParaRPr lang="en-US"/>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5" y="9428587"/>
            <a:ext cx="2945659" cy="496332"/>
          </a:xfrm>
          <a:prstGeom prst="rect">
            <a:avLst/>
          </a:prstGeom>
        </p:spPr>
        <p:txBody>
          <a:bodyPr vert="horz" lIns="95556" tIns="47778" rIns="95556" bIns="47778" rtlCol="0" anchor="b"/>
          <a:lstStyle>
            <a:lvl1pPr algn="l">
              <a:defRPr sz="1300">
                <a:latin typeface="+mj-lt"/>
              </a:defRPr>
            </a:lvl1pPr>
          </a:lstStyle>
          <a:p>
            <a:endParaRPr lang="en-US"/>
          </a:p>
        </p:txBody>
      </p:sp>
      <p:sp>
        <p:nvSpPr>
          <p:cNvPr id="7" name="Slide Number Placeholder 6"/>
          <p:cNvSpPr>
            <a:spLocks noGrp="1"/>
          </p:cNvSpPr>
          <p:nvPr>
            <p:ph type="sldNum" sz="quarter" idx="5"/>
          </p:nvPr>
        </p:nvSpPr>
        <p:spPr>
          <a:xfrm>
            <a:off x="3850448" y="9428587"/>
            <a:ext cx="2945659" cy="496332"/>
          </a:xfrm>
          <a:prstGeom prst="rect">
            <a:avLst/>
          </a:prstGeom>
        </p:spPr>
        <p:txBody>
          <a:bodyPr vert="horz" lIns="95556" tIns="47778" rIns="95556" bIns="47778" rtlCol="0" anchor="b"/>
          <a:lstStyle>
            <a:lvl1pPr algn="r">
              <a:defRPr sz="1300">
                <a:latin typeface="+mj-lt"/>
              </a:defRPr>
            </a:lvl1pPr>
          </a:lstStyle>
          <a:p>
            <a:fld id="{9991867B-3C9E-4565-928F-DF4D26F57B73}" type="slidenum">
              <a:rPr lang="en-US" smtClean="0"/>
              <a:pPr/>
              <a:t>‹#›</a:t>
            </a:fld>
            <a:endParaRPr lang="en-US"/>
          </a:p>
        </p:txBody>
      </p:sp>
    </p:spTree>
    <p:extLst>
      <p:ext uri="{BB962C8B-B14F-4D97-AF65-F5344CB8AC3E}">
        <p14:creationId xmlns="" xmlns:p14="http://schemas.microsoft.com/office/powerpoint/2010/main" val="93467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30188" indent="0" algn="l" defTabSz="914400" rtl="0" eaLnBrk="1" latinLnBrk="0" hangingPunct="1">
      <a:defRPr sz="1200" kern="1200">
        <a:solidFill>
          <a:schemeClr val="tx1"/>
        </a:solidFill>
        <a:latin typeface="+mn-lt"/>
        <a:ea typeface="+mn-ea"/>
        <a:cs typeface="+mn-cs"/>
      </a:defRPr>
    </a:lvl2pPr>
    <a:lvl3pPr marL="463550" indent="0" algn="l" defTabSz="914400" rtl="0" eaLnBrk="1" latinLnBrk="0" hangingPunct="1">
      <a:defRPr sz="1200" kern="1200">
        <a:solidFill>
          <a:schemeClr val="tx1"/>
        </a:solidFill>
        <a:latin typeface="+mn-lt"/>
        <a:ea typeface="+mn-ea"/>
        <a:cs typeface="+mn-cs"/>
      </a:defRPr>
    </a:lvl3pPr>
    <a:lvl4pPr marL="685800" indent="0" algn="l" defTabSz="914400" rtl="0" eaLnBrk="1" latinLnBrk="0" hangingPunct="1">
      <a:defRPr sz="1200" kern="1200">
        <a:solidFill>
          <a:schemeClr val="tx1"/>
        </a:solidFill>
        <a:latin typeface="+mn-lt"/>
        <a:ea typeface="+mn-ea"/>
        <a:cs typeface="+mn-cs"/>
      </a:defRPr>
    </a:lvl4pPr>
    <a:lvl5pPr marL="914400"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My</a:t>
            </a:r>
            <a:r>
              <a:rPr lang="en-GB" sz="1200" kern="1200" baseline="0" dirty="0" smtClean="0">
                <a:solidFill>
                  <a:schemeClr val="tx1"/>
                </a:solidFill>
                <a:effectLst/>
                <a:latin typeface="+mn-lt"/>
                <a:ea typeface="+mn-ea"/>
                <a:cs typeface="+mn-cs"/>
              </a:rPr>
              <a:t> presentation is going to take you through an project that aims to demonstrate that by </a:t>
            </a:r>
            <a:r>
              <a:rPr lang="en-GB" sz="1200" kern="1200" dirty="0" smtClean="0">
                <a:solidFill>
                  <a:schemeClr val="tx1"/>
                </a:solidFill>
                <a:effectLst/>
                <a:latin typeface="+mn-lt"/>
                <a:ea typeface="+mn-ea"/>
                <a:cs typeface="+mn-cs"/>
              </a:rPr>
              <a:t>tapping into investment funds, rather than relying on traditional grants,  bonds could potentially leverage new sources of conservation finance and provide value for money for government</a:t>
            </a:r>
            <a:r>
              <a:rPr lang="en-GB" sz="1200" kern="1200" baseline="0" dirty="0" smtClean="0">
                <a:solidFill>
                  <a:schemeClr val="tx1"/>
                </a:solidFill>
                <a:effectLst/>
                <a:latin typeface="+mn-lt"/>
                <a:ea typeface="+mn-ea"/>
                <a:cs typeface="+mn-cs"/>
              </a:rPr>
              <a:t> investments </a:t>
            </a:r>
            <a:r>
              <a:rPr lang="en-GB" sz="1200" kern="1200" dirty="0" smtClean="0">
                <a:solidFill>
                  <a:schemeClr val="tx1"/>
                </a:solidFill>
                <a:effectLst/>
                <a:latin typeface="+mn-lt"/>
                <a:ea typeface="+mn-ea"/>
                <a:cs typeface="+mn-cs"/>
              </a:rPr>
              <a:t>by using taxpayer funds efficiently and only paying once outcomes are achieved.</a:t>
            </a:r>
          </a:p>
          <a:p>
            <a:endParaRPr lang="en-GB" sz="1200" dirty="0" smtClean="0"/>
          </a:p>
          <a:p>
            <a:r>
              <a:rPr lang="en-GB" sz="1200" dirty="0" smtClean="0"/>
              <a:t>ZSL and Social Finance are leading on this project as part of the United for Wildlife partnership, and this</a:t>
            </a:r>
            <a:r>
              <a:rPr lang="en-GB" sz="1200" baseline="0" dirty="0" smtClean="0"/>
              <a:t> project is currently being supported by UNDP / GEF and the Royal Foundation. </a:t>
            </a:r>
          </a:p>
          <a:p>
            <a:endParaRPr lang="en-GB" sz="1200" baseline="0" dirty="0" smtClean="0"/>
          </a:p>
          <a:p>
            <a:endParaRPr lang="en-GB" sz="1200" baseline="0" dirty="0" smtClean="0"/>
          </a:p>
          <a:p>
            <a:endParaRPr lang="en-GB" sz="1200" baseline="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This project will harness the power of private finance to drive a fundamental change in how we approach conservation by focussing on measuring impact.  </a:t>
            </a:r>
            <a:r>
              <a:rPr lang="en-GB" sz="1200" b="0" kern="1200" dirty="0" smtClean="0">
                <a:solidFill>
                  <a:schemeClr val="tx1"/>
                </a:solidFill>
                <a:latin typeface="+mn-lt"/>
                <a:ea typeface="+mn-ea"/>
                <a:cs typeface="+mn-cs"/>
              </a:rPr>
              <a:t>Rhino protected areas need to be rapidly strengthened, requiring both upfront and sustained funding, as well as the flexibility to change activities as the poaching threat changes.</a:t>
            </a:r>
          </a:p>
          <a:p>
            <a:pPr algn="just"/>
            <a:endParaRPr lang="en-GB" sz="1200" b="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idea behind a SIB/DIB is that long-term donor funding commitments (by governments or intergovernmental agencies) are used to leverage private investment, on the basis that if outcomes are verifiably achieved, then investors will be paid back (potentially with interest) by the donor. </a:t>
            </a:r>
          </a:p>
        </p:txBody>
      </p:sp>
      <p:sp>
        <p:nvSpPr>
          <p:cNvPr id="4" name="Slide Number Placeholder 3"/>
          <p:cNvSpPr>
            <a:spLocks noGrp="1"/>
          </p:cNvSpPr>
          <p:nvPr>
            <p:ph type="sldNum" sz="quarter" idx="10"/>
          </p:nvPr>
        </p:nvSpPr>
        <p:spPr/>
        <p:txBody>
          <a:bodyPr/>
          <a:lstStyle/>
          <a:p>
            <a:fld id="{9991867B-3C9E-4565-928F-DF4D26F57B73}" type="slidenum">
              <a:rPr lang="en-US" smtClean="0"/>
              <a:pPr/>
              <a:t>1</a:t>
            </a:fld>
            <a:endParaRPr lang="en-US"/>
          </a:p>
        </p:txBody>
      </p:sp>
    </p:spTree>
    <p:extLst>
      <p:ext uri="{BB962C8B-B14F-4D97-AF65-F5344CB8AC3E}">
        <p14:creationId xmlns="" xmlns:p14="http://schemas.microsoft.com/office/powerpoint/2010/main" val="385236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800" dirty="0" smtClean="0"/>
              <a:t>Despite decades of effort and billions of dollars spent, the conservation movement has been unable to stem the loss of biodiversity. A new approach is urgently needed.</a:t>
            </a:r>
          </a:p>
          <a:p>
            <a:endParaRPr lang="en-GB" sz="800" dirty="0" smtClean="0"/>
          </a:p>
          <a:p>
            <a:r>
              <a:rPr lang="en-GB" sz="800" dirty="0" smtClean="0"/>
              <a:t>As we have seen</a:t>
            </a:r>
            <a:r>
              <a:rPr lang="en-GB" sz="800" baseline="0" dirty="0" smtClean="0"/>
              <a:t> g</a:t>
            </a:r>
            <a:r>
              <a:rPr lang="en-GB" sz="800" dirty="0" smtClean="0"/>
              <a:t>overnments and philanthropic foundations are ready to scale-up funding but require a greater focus on measuring impact – a challenge that conservation has been slow to embrace to date.</a:t>
            </a:r>
          </a:p>
          <a:p>
            <a:endParaRPr lang="en-GB" sz="800" dirty="0" smtClean="0"/>
          </a:p>
          <a:p>
            <a:r>
              <a:rPr lang="en-GB" sz="800" dirty="0" smtClean="0"/>
              <a:t>This project will harness the power of private finance to drive a fundamental change in how we approach conservation.</a:t>
            </a:r>
            <a:endParaRPr lang="en-GB" sz="800" dirty="0"/>
          </a:p>
        </p:txBody>
      </p:sp>
      <p:sp>
        <p:nvSpPr>
          <p:cNvPr id="4" name="Slide Number Placeholder 3"/>
          <p:cNvSpPr>
            <a:spLocks noGrp="1"/>
          </p:cNvSpPr>
          <p:nvPr>
            <p:ph type="sldNum" sz="quarter" idx="10"/>
          </p:nvPr>
        </p:nvSpPr>
        <p:spPr/>
        <p:txBody>
          <a:bodyPr/>
          <a:lstStyle/>
          <a:p>
            <a:fld id="{9991867B-3C9E-4565-928F-DF4D26F57B73}" type="slidenum">
              <a:rPr lang="en-US" smtClean="0"/>
              <a:pPr/>
              <a:t>2</a:t>
            </a:fld>
            <a:endParaRPr lang="en-US"/>
          </a:p>
        </p:txBody>
      </p:sp>
    </p:spTree>
    <p:extLst>
      <p:ext uri="{BB962C8B-B14F-4D97-AF65-F5344CB8AC3E}">
        <p14:creationId xmlns="" xmlns:p14="http://schemas.microsoft.com/office/powerpoint/2010/main" val="1188358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0" kern="1200" dirty="0" smtClean="0">
                <a:solidFill>
                  <a:schemeClr val="tx1"/>
                </a:solidFill>
                <a:latin typeface="+mn-lt"/>
                <a:ea typeface="+mn-ea"/>
                <a:cs typeface="+mn-cs"/>
              </a:rPr>
              <a:t>The</a:t>
            </a:r>
            <a:r>
              <a:rPr lang="en-GB" sz="1200" b="0" kern="1200" baseline="0" dirty="0" smtClean="0">
                <a:solidFill>
                  <a:schemeClr val="tx1"/>
                </a:solidFill>
                <a:latin typeface="+mn-lt"/>
                <a:ea typeface="+mn-ea"/>
                <a:cs typeface="+mn-cs"/>
              </a:rPr>
              <a:t> e</a:t>
            </a:r>
            <a:r>
              <a:rPr lang="en-GB" sz="1200" b="0" kern="1200" dirty="0" smtClean="0">
                <a:solidFill>
                  <a:schemeClr val="tx1"/>
                </a:solidFill>
                <a:latin typeface="+mn-lt"/>
                <a:ea typeface="+mn-ea"/>
                <a:cs typeface="+mn-cs"/>
              </a:rPr>
              <a:t>scalating poaching in Africa and Asia is threatening to push rhino populations over a tipping point. The illegal wildlife trade – the fourth most lucrative global illicit activity – undermines national security and rural development.</a:t>
            </a:r>
          </a:p>
          <a:p>
            <a:pPr algn="just"/>
            <a:endParaRPr lang="en-GB" sz="1200" b="0" kern="1200" dirty="0" smtClean="0">
              <a:solidFill>
                <a:schemeClr val="tx1"/>
              </a:solidFill>
              <a:latin typeface="+mn-lt"/>
              <a:ea typeface="+mn-ea"/>
              <a:cs typeface="+mn-cs"/>
            </a:endParaRPr>
          </a:p>
          <a:p>
            <a:pPr algn="just"/>
            <a:r>
              <a:rPr lang="en-GB" sz="1200" b="0" kern="1200" dirty="0" smtClean="0">
                <a:solidFill>
                  <a:schemeClr val="tx1"/>
                </a:solidFill>
                <a:latin typeface="+mn-lt"/>
                <a:ea typeface="+mn-ea"/>
                <a:cs typeface="+mn-cs"/>
              </a:rPr>
              <a:t>Well-funded armed poaching gangs are highly mobile, making poaching a ubiquitous threat. A rapid and global response is urgently needed across all rhino conservation sites.</a:t>
            </a:r>
          </a:p>
          <a:p>
            <a:pPr algn="just"/>
            <a:endParaRPr lang="en-GB" sz="1200" b="0" kern="1200" dirty="0" smtClean="0">
              <a:solidFill>
                <a:schemeClr val="tx1"/>
              </a:solidFill>
              <a:latin typeface="+mn-lt"/>
              <a:ea typeface="+mn-ea"/>
              <a:cs typeface="+mn-cs"/>
            </a:endParaRPr>
          </a:p>
          <a:p>
            <a:pPr algn="just"/>
            <a:r>
              <a:rPr lang="en-GB" sz="1200" b="0" kern="1200" dirty="0" smtClean="0">
                <a:solidFill>
                  <a:schemeClr val="tx1"/>
                </a:solidFill>
                <a:latin typeface="+mn-lt"/>
                <a:ea typeface="+mn-ea"/>
                <a:cs typeface="+mn-cs"/>
              </a:rPr>
              <a:t>The growing impact investing market could be a large source of upfront capital to boost site-based rhino conservation,</a:t>
            </a:r>
            <a:r>
              <a:rPr lang="en-GB" sz="1200" b="0" kern="1200" baseline="0" dirty="0" smtClean="0">
                <a:solidFill>
                  <a:schemeClr val="tx1"/>
                </a:solidFill>
                <a:latin typeface="+mn-lt"/>
                <a:ea typeface="+mn-ea"/>
                <a:cs typeface="+mn-cs"/>
              </a:rPr>
              <a:t> but ac</a:t>
            </a:r>
            <a:r>
              <a:rPr lang="en-GB" sz="1200" b="0" kern="1200" dirty="0" smtClean="0">
                <a:solidFill>
                  <a:schemeClr val="tx1"/>
                </a:solidFill>
                <a:latin typeface="+mn-lt"/>
                <a:ea typeface="+mn-ea"/>
                <a:cs typeface="+mn-cs"/>
              </a:rPr>
              <a:t>cessing this risk capital depends on conservationists having a clear pathway to achieving measurable impacts.</a:t>
            </a:r>
          </a:p>
          <a:p>
            <a:pPr algn="just"/>
            <a:endParaRPr lang="en-GB" sz="1200" b="0" kern="1200" dirty="0" smtClean="0">
              <a:solidFill>
                <a:schemeClr val="tx1"/>
              </a:solidFill>
              <a:latin typeface="+mn-lt"/>
              <a:ea typeface="+mn-ea"/>
              <a:cs typeface="+mn-cs"/>
            </a:endParaRPr>
          </a:p>
          <a:p>
            <a:pPr algn="just"/>
            <a:r>
              <a:rPr lang="en-GB" sz="1200" b="0" kern="1200" dirty="0" smtClean="0">
                <a:solidFill>
                  <a:schemeClr val="tx1"/>
                </a:solidFill>
                <a:latin typeface="+mn-lt"/>
                <a:ea typeface="+mn-ea"/>
                <a:cs typeface="+mn-cs"/>
              </a:rPr>
              <a:t>This project will create a roadmap to reducing poaching. We will apply it to rhinos first, but the aim is to benefit all high value species threatened by poaching.</a:t>
            </a:r>
          </a:p>
        </p:txBody>
      </p:sp>
      <p:sp>
        <p:nvSpPr>
          <p:cNvPr id="4" name="Slide Number Placeholder 3"/>
          <p:cNvSpPr>
            <a:spLocks noGrp="1"/>
          </p:cNvSpPr>
          <p:nvPr>
            <p:ph type="sldNum" sz="quarter" idx="10"/>
          </p:nvPr>
        </p:nvSpPr>
        <p:spPr/>
        <p:txBody>
          <a:bodyPr/>
          <a:lstStyle/>
          <a:p>
            <a:fld id="{9991867B-3C9E-4565-928F-DF4D26F57B73}" type="slidenum">
              <a:rPr lang="en-US" smtClean="0"/>
              <a:pPr/>
              <a:t>3</a:t>
            </a:fld>
            <a:endParaRPr lang="en-US"/>
          </a:p>
        </p:txBody>
      </p:sp>
    </p:spTree>
    <p:extLst>
      <p:ext uri="{BB962C8B-B14F-4D97-AF65-F5344CB8AC3E}">
        <p14:creationId xmlns="" xmlns:p14="http://schemas.microsoft.com/office/powerpoint/2010/main" val="1348233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project is a global project and is focussing </a:t>
            </a:r>
            <a:r>
              <a:rPr lang="en-GB" dirty="0" smtClean="0"/>
              <a:t>on priority rhino</a:t>
            </a:r>
            <a:r>
              <a:rPr lang="en-GB" baseline="0" dirty="0" smtClean="0"/>
              <a:t> sites as defined by the IUCN Rhino Specialist Groups. These will be Key 1-rated populations which have at least 100 rhino individuals and are the key to success for the species.</a:t>
            </a:r>
            <a:endParaRPr lang="en-GB" dirty="0"/>
          </a:p>
        </p:txBody>
      </p:sp>
      <p:sp>
        <p:nvSpPr>
          <p:cNvPr id="4" name="Slide Number Placeholder 3"/>
          <p:cNvSpPr>
            <a:spLocks noGrp="1"/>
          </p:cNvSpPr>
          <p:nvPr>
            <p:ph type="sldNum" sz="quarter" idx="10"/>
          </p:nvPr>
        </p:nvSpPr>
        <p:spPr/>
        <p:txBody>
          <a:bodyPr/>
          <a:lstStyle/>
          <a:p>
            <a:fld id="{9991867B-3C9E-4565-928F-DF4D26F57B73}" type="slidenum">
              <a:rPr lang="en-US" smtClean="0"/>
              <a:pPr/>
              <a:t>5</a:t>
            </a:fld>
            <a:endParaRPr lang="en-US"/>
          </a:p>
        </p:txBody>
      </p:sp>
    </p:spTree>
    <p:extLst>
      <p:ext uri="{BB962C8B-B14F-4D97-AF65-F5344CB8AC3E}">
        <p14:creationId xmlns="" xmlns:p14="http://schemas.microsoft.com/office/powerpoint/2010/main" val="2865566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91867B-3C9E-4565-928F-DF4D26F57B73}" type="slidenum">
              <a:rPr lang="en-US" smtClean="0"/>
              <a:pPr/>
              <a:t>6</a:t>
            </a:fld>
            <a:endParaRPr lang="en-US"/>
          </a:p>
        </p:txBody>
      </p:sp>
    </p:spTree>
    <p:extLst>
      <p:ext uri="{BB962C8B-B14F-4D97-AF65-F5344CB8AC3E}">
        <p14:creationId xmlns="" xmlns:p14="http://schemas.microsoft.com/office/powerpoint/2010/main" val="267570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0" kern="1200" dirty="0" smtClean="0">
                <a:solidFill>
                  <a:schemeClr val="tx1"/>
                </a:solidFill>
                <a:latin typeface="+mn-lt"/>
                <a:ea typeface="+mn-ea"/>
                <a:cs typeface="+mn-cs"/>
              </a:rPr>
              <a:t>Rhino protected areas need to be rapidly strengthened, requiring both upfront and sustained funding, as well as the flexibility to change activities as the poaching threat changes.</a:t>
            </a:r>
          </a:p>
          <a:p>
            <a:pPr algn="just"/>
            <a:endParaRPr lang="en-GB" sz="1200" b="0" kern="1200" dirty="0" smtClean="0">
              <a:solidFill>
                <a:schemeClr val="tx1"/>
              </a:solidFill>
              <a:latin typeface="+mn-lt"/>
              <a:ea typeface="+mn-ea"/>
              <a:cs typeface="+mn-cs"/>
            </a:endParaRPr>
          </a:p>
          <a:p>
            <a:pPr algn="just"/>
            <a:r>
              <a:rPr lang="en-GB" sz="1200" b="0" kern="1200" dirty="0" smtClean="0">
                <a:solidFill>
                  <a:schemeClr val="tx1"/>
                </a:solidFill>
                <a:latin typeface="+mn-lt"/>
                <a:ea typeface="+mn-ea"/>
                <a:cs typeface="+mn-cs"/>
              </a:rPr>
              <a:t>Impact bonds incentivise the achievement of impact by linking funding to results and allowing ‘service providers’ (e.g. rhino site managers) flexibility in implementing interventions to achieve the necessary</a:t>
            </a:r>
            <a:r>
              <a:rPr lang="en-GB"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 impact.</a:t>
            </a:r>
          </a:p>
          <a:p>
            <a:pPr algn="just"/>
            <a:endParaRPr lang="en-GB" sz="1200" b="0" kern="1200" dirty="0" smtClean="0">
              <a:solidFill>
                <a:schemeClr val="tx1"/>
              </a:solidFill>
              <a:latin typeface="+mn-lt"/>
              <a:ea typeface="+mn-ea"/>
              <a:cs typeface="+mn-cs"/>
            </a:endParaRPr>
          </a:p>
          <a:p>
            <a:pPr algn="just"/>
            <a:r>
              <a:rPr lang="en-GB" sz="1200" b="0" kern="1200" dirty="0" smtClean="0">
                <a:solidFill>
                  <a:schemeClr val="tx1"/>
                </a:solidFill>
                <a:latin typeface="+mn-lt"/>
                <a:ea typeface="+mn-ea"/>
                <a:cs typeface="+mn-cs"/>
              </a:rPr>
              <a:t>The long-term finance offered by an impact bond is ideal for slow breeding animals such as rhinos</a:t>
            </a:r>
            <a:r>
              <a:rPr lang="en-GB" sz="1200" b="0" kern="1200" baseline="0" dirty="0" smtClean="0">
                <a:solidFill>
                  <a:schemeClr val="tx1"/>
                </a:solidFill>
                <a:latin typeface="+mn-lt"/>
                <a:ea typeface="+mn-ea"/>
                <a:cs typeface="+mn-cs"/>
              </a:rPr>
              <a:t> with the </a:t>
            </a:r>
            <a:r>
              <a:rPr lang="en-GB" sz="1200" b="0" kern="1200" dirty="0" smtClean="0">
                <a:solidFill>
                  <a:schemeClr val="tx1"/>
                </a:solidFill>
                <a:latin typeface="+mn-lt"/>
                <a:ea typeface="+mn-ea"/>
                <a:cs typeface="+mn-cs"/>
              </a:rPr>
              <a:t>impacts of reducing poaching on population growth will be manifested over 5 to10 years.</a:t>
            </a:r>
          </a:p>
          <a:p>
            <a:endParaRPr lang="en-GB" dirty="0"/>
          </a:p>
        </p:txBody>
      </p:sp>
      <p:sp>
        <p:nvSpPr>
          <p:cNvPr id="4" name="Slide Number Placeholder 3"/>
          <p:cNvSpPr>
            <a:spLocks noGrp="1"/>
          </p:cNvSpPr>
          <p:nvPr>
            <p:ph type="sldNum" sz="quarter" idx="10"/>
          </p:nvPr>
        </p:nvSpPr>
        <p:spPr/>
        <p:txBody>
          <a:bodyPr/>
          <a:lstStyle/>
          <a:p>
            <a:fld id="{9991867B-3C9E-4565-928F-DF4D26F57B73}" type="slidenum">
              <a:rPr lang="en-US" smtClean="0"/>
              <a:pPr/>
              <a:t>7</a:t>
            </a:fld>
            <a:endParaRPr lang="en-US"/>
          </a:p>
        </p:txBody>
      </p:sp>
    </p:spTree>
    <p:extLst>
      <p:ext uri="{BB962C8B-B14F-4D97-AF65-F5344CB8AC3E}">
        <p14:creationId xmlns="" xmlns:p14="http://schemas.microsoft.com/office/powerpoint/2010/main" val="379426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Investors</a:t>
            </a:r>
            <a:r>
              <a:rPr lang="en-GB" baseline="0" dirty="0" smtClean="0"/>
              <a:t> want a clear theory of change – answering how the investment will lead to impact within the target population. </a:t>
            </a:r>
          </a:p>
          <a:p>
            <a:endParaRPr lang="en-GB" baseline="0" dirty="0" smtClean="0"/>
          </a:p>
          <a:p>
            <a:r>
              <a:rPr lang="en-GB" baseline="0" dirty="0" smtClean="0"/>
              <a:t>Therefore need a thorough and holistic gap analysis, based on a checklist filled in by the PA managers themselves. Checklist is not prescriptive, rather asks PA managers what they need to do their job effectively and meet the performance targets they’ve set. </a:t>
            </a:r>
          </a:p>
          <a:p>
            <a:endParaRPr lang="en-GB" baseline="0" dirty="0" smtClean="0"/>
          </a:p>
          <a:p>
            <a:r>
              <a:rPr lang="en-GB" baseline="0" dirty="0" smtClean="0"/>
              <a:t>Lessons can be learned from the CA|TS process and links built with the IUCN’s Green List of Well-Managed PAs</a:t>
            </a:r>
            <a:endParaRPr lang="en-GB" dirty="0"/>
          </a:p>
        </p:txBody>
      </p:sp>
      <p:sp>
        <p:nvSpPr>
          <p:cNvPr id="4" name="Slide Number Placeholder 3"/>
          <p:cNvSpPr>
            <a:spLocks noGrp="1"/>
          </p:cNvSpPr>
          <p:nvPr>
            <p:ph type="sldNum" sz="quarter" idx="10"/>
          </p:nvPr>
        </p:nvSpPr>
        <p:spPr/>
        <p:txBody>
          <a:bodyPr/>
          <a:lstStyle/>
          <a:p>
            <a:fld id="{9991867B-3C9E-4565-928F-DF4D26F57B73}" type="slidenum">
              <a:rPr lang="en-US" smtClean="0"/>
              <a:pPr/>
              <a:t>10</a:t>
            </a:fld>
            <a:endParaRPr lang="en-US"/>
          </a:p>
        </p:txBody>
      </p:sp>
    </p:spTree>
    <p:extLst>
      <p:ext uri="{BB962C8B-B14F-4D97-AF65-F5344CB8AC3E}">
        <p14:creationId xmlns="" xmlns:p14="http://schemas.microsoft.com/office/powerpoint/2010/main" val="86605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1850" lvl="2" indent="-171450" algn="just"/>
            <a:r>
              <a:rPr lang="en-GB" sz="1400" dirty="0" smtClean="0"/>
              <a:t>The GEF Project will</a:t>
            </a:r>
            <a:r>
              <a:rPr lang="en-GB" sz="1400" baseline="0" dirty="0" smtClean="0"/>
              <a:t> </a:t>
            </a:r>
            <a:r>
              <a:rPr lang="en-GB" sz="1400" dirty="0" smtClean="0"/>
              <a:t>Prove the concept and build investor confidence over the next 2 years, with a view to</a:t>
            </a:r>
            <a:r>
              <a:rPr lang="en-GB" sz="1400" baseline="0" dirty="0" smtClean="0"/>
              <a:t> launching the b</a:t>
            </a:r>
            <a:r>
              <a:rPr lang="en-GB" sz="1400" dirty="0" smtClean="0"/>
              <a:t>ond in 2017</a:t>
            </a:r>
          </a:p>
          <a:p>
            <a:pPr marL="401850" lvl="2" indent="-171450" algn="just"/>
            <a:endParaRPr lang="en-GB" sz="1400" kern="1200" dirty="0" smtClean="0">
              <a:solidFill>
                <a:schemeClr val="tx1"/>
              </a:solidFill>
              <a:latin typeface="+mn-lt"/>
              <a:ea typeface="+mn-ea"/>
              <a:cs typeface="+mn-cs"/>
            </a:endParaRPr>
          </a:p>
          <a:p>
            <a:pPr marL="401850" lvl="2" indent="-171450" algn="just"/>
            <a:r>
              <a:rPr lang="en-GB" sz="1400" kern="1200" dirty="0" smtClean="0">
                <a:solidFill>
                  <a:schemeClr val="tx1"/>
                </a:solidFill>
                <a:latin typeface="+mn-lt"/>
                <a:ea typeface="+mn-ea"/>
                <a:cs typeface="+mn-cs"/>
              </a:rPr>
              <a:t>Conducting a Pilot Impact bond will be conducted (with up to $5.1m) in 3</a:t>
            </a:r>
            <a:r>
              <a:rPr lang="en-GB" sz="1400" kern="1200" baseline="0" dirty="0" smtClean="0">
                <a:solidFill>
                  <a:schemeClr val="tx1"/>
                </a:solidFill>
                <a:latin typeface="+mn-lt"/>
                <a:ea typeface="+mn-ea"/>
                <a:cs typeface="+mn-cs"/>
              </a:rPr>
              <a:t> proposed sites</a:t>
            </a:r>
            <a:r>
              <a:rPr lang="en-GB" sz="1400" kern="1200" dirty="0" smtClean="0">
                <a:solidFill>
                  <a:schemeClr val="tx1"/>
                </a:solidFill>
                <a:latin typeface="+mn-lt"/>
                <a:ea typeface="+mn-ea"/>
                <a:cs typeface="+mn-cs"/>
              </a:rPr>
              <a:t>:</a:t>
            </a:r>
          </a:p>
          <a:p>
            <a:pPr marL="632250" lvl="3" indent="-171450" algn="just">
              <a:spcAft>
                <a:spcPts val="600"/>
              </a:spcAft>
            </a:pPr>
            <a:r>
              <a:rPr lang="en-GB" sz="1400" b="1" kern="1200" dirty="0" err="1" smtClean="0">
                <a:solidFill>
                  <a:schemeClr val="tx1"/>
                </a:solidFill>
                <a:latin typeface="+mn-lt"/>
                <a:ea typeface="+mn-ea"/>
                <a:cs typeface="+mn-cs"/>
              </a:rPr>
              <a:t>Hluhluwe-iMfolozi</a:t>
            </a:r>
            <a:r>
              <a:rPr lang="en-GB" sz="1400" b="1" kern="1200" dirty="0" smtClean="0">
                <a:solidFill>
                  <a:schemeClr val="tx1"/>
                </a:solidFill>
                <a:latin typeface="+mn-lt"/>
                <a:ea typeface="+mn-ea"/>
                <a:cs typeface="+mn-cs"/>
              </a:rPr>
              <a:t> Park, South Africa </a:t>
            </a:r>
            <a:r>
              <a:rPr lang="en-GB" sz="1400" kern="1200" dirty="0" smtClean="0">
                <a:solidFill>
                  <a:schemeClr val="tx1"/>
                </a:solidFill>
                <a:latin typeface="+mn-lt"/>
                <a:ea typeface="+mn-ea"/>
                <a:cs typeface="+mn-cs"/>
              </a:rPr>
              <a:t>to respond to high poaching levels in a flagship South African site  </a:t>
            </a:r>
          </a:p>
          <a:p>
            <a:pPr marL="632250" lvl="3" indent="-171450" algn="just">
              <a:spcAft>
                <a:spcPts val="600"/>
              </a:spcAft>
            </a:pPr>
            <a:r>
              <a:rPr lang="en-GB" sz="1400" b="1" kern="1200" dirty="0" err="1" smtClean="0">
                <a:solidFill>
                  <a:schemeClr val="tx1"/>
                </a:solidFill>
                <a:latin typeface="+mn-lt"/>
                <a:ea typeface="+mn-ea"/>
                <a:cs typeface="+mn-cs"/>
              </a:rPr>
              <a:t>Tsavo</a:t>
            </a:r>
            <a:r>
              <a:rPr lang="en-GB" sz="1400" b="1" kern="1200" dirty="0" smtClean="0">
                <a:solidFill>
                  <a:schemeClr val="tx1"/>
                </a:solidFill>
                <a:latin typeface="+mn-lt"/>
                <a:ea typeface="+mn-ea"/>
                <a:cs typeface="+mn-cs"/>
              </a:rPr>
              <a:t> West National Park, Kenya </a:t>
            </a:r>
            <a:r>
              <a:rPr lang="en-GB" sz="1400" kern="1200" dirty="0" smtClean="0">
                <a:solidFill>
                  <a:schemeClr val="tx1"/>
                </a:solidFill>
                <a:latin typeface="+mn-lt"/>
                <a:ea typeface="+mn-ea"/>
                <a:cs typeface="+mn-cs"/>
              </a:rPr>
              <a:t>to secure a government-run park against poaching to enable translocation of rhinos and enable rapid population growth</a:t>
            </a:r>
          </a:p>
          <a:p>
            <a:pPr marL="632250" lvl="3" indent="-171450" algn="just">
              <a:spcAft>
                <a:spcPts val="600"/>
              </a:spcAft>
            </a:pPr>
            <a:r>
              <a:rPr lang="en-GB" sz="1400" b="1" kern="1200" dirty="0" err="1" smtClean="0">
                <a:solidFill>
                  <a:schemeClr val="tx1"/>
                </a:solidFill>
                <a:latin typeface="+mn-lt"/>
                <a:ea typeface="+mn-ea"/>
                <a:cs typeface="+mn-cs"/>
              </a:rPr>
              <a:t>Chitwan</a:t>
            </a:r>
            <a:r>
              <a:rPr lang="en-GB" sz="1400" b="1" kern="1200" dirty="0" smtClean="0">
                <a:solidFill>
                  <a:schemeClr val="tx1"/>
                </a:solidFill>
                <a:latin typeface="+mn-lt"/>
                <a:ea typeface="+mn-ea"/>
                <a:cs typeface="+mn-cs"/>
              </a:rPr>
              <a:t> National Park, Nepal </a:t>
            </a:r>
            <a:r>
              <a:rPr lang="en-GB" sz="1400" kern="1200" dirty="0" smtClean="0">
                <a:solidFill>
                  <a:schemeClr val="tx1"/>
                </a:solidFill>
                <a:latin typeface="+mn-lt"/>
                <a:ea typeface="+mn-ea"/>
                <a:cs typeface="+mn-cs"/>
              </a:rPr>
              <a:t>to maintain low poaching levels in Nepal’s top rhino site</a:t>
            </a:r>
          </a:p>
          <a:p>
            <a:pPr marL="401850" lvl="2" indent="-171450" algn="just"/>
            <a:endParaRPr lang="en-GB" sz="1400" kern="1200" dirty="0" smtClean="0">
              <a:solidFill>
                <a:schemeClr val="tx1"/>
              </a:solidFill>
              <a:latin typeface="+mn-lt"/>
              <a:ea typeface="+mn-ea"/>
              <a:cs typeface="+mn-cs"/>
            </a:endParaRPr>
          </a:p>
          <a:p>
            <a:pPr marL="401850" lvl="2" indent="-171450" algn="just"/>
            <a:r>
              <a:rPr lang="en-GB" sz="1400" kern="1200" dirty="0" smtClean="0">
                <a:solidFill>
                  <a:schemeClr val="tx1"/>
                </a:solidFill>
                <a:latin typeface="+mn-lt"/>
                <a:ea typeface="+mn-ea"/>
                <a:cs typeface="+mn-cs"/>
              </a:rPr>
              <a:t>The aim being to choose</a:t>
            </a:r>
            <a:r>
              <a:rPr lang="en-GB" sz="1400" kern="1200" baseline="0" dirty="0" smtClean="0">
                <a:solidFill>
                  <a:schemeClr val="tx1"/>
                </a:solidFill>
                <a:latin typeface="+mn-lt"/>
                <a:ea typeface="+mn-ea"/>
                <a:cs typeface="+mn-cs"/>
              </a:rPr>
              <a:t> a range of sites with different management issues and varying poaching threats.  </a:t>
            </a:r>
            <a:endParaRPr lang="en-GB" sz="1400" kern="1200" dirty="0" smtClean="0">
              <a:solidFill>
                <a:schemeClr val="tx1"/>
              </a:solidFill>
              <a:latin typeface="+mn-lt"/>
              <a:ea typeface="+mn-ea"/>
              <a:cs typeface="+mn-cs"/>
            </a:endParaRPr>
          </a:p>
          <a:p>
            <a:pPr marL="401850" lvl="2" indent="-171450" algn="just"/>
            <a:endParaRPr lang="en-GB" sz="1400" kern="1200" dirty="0" smtClean="0">
              <a:solidFill>
                <a:schemeClr val="tx1"/>
              </a:solidFill>
              <a:latin typeface="+mn-lt"/>
              <a:ea typeface="+mn-ea"/>
              <a:cs typeface="+mn-cs"/>
            </a:endParaRPr>
          </a:p>
          <a:p>
            <a:pPr marL="401850" lvl="2" indent="-171450" algn="just"/>
            <a:r>
              <a:rPr lang="en-GB" sz="1400" kern="1200" dirty="0" smtClean="0">
                <a:solidFill>
                  <a:schemeClr val="tx1"/>
                </a:solidFill>
                <a:latin typeface="+mn-lt"/>
                <a:ea typeface="+mn-ea"/>
                <a:cs typeface="+mn-cs"/>
              </a:rPr>
              <a:t>Then</a:t>
            </a:r>
            <a:r>
              <a:rPr lang="en-GB" sz="1400" kern="1200" baseline="0" dirty="0" smtClean="0">
                <a:solidFill>
                  <a:schemeClr val="tx1"/>
                </a:solidFill>
                <a:latin typeface="+mn-lt"/>
                <a:ea typeface="+mn-ea"/>
                <a:cs typeface="+mn-cs"/>
              </a:rPr>
              <a:t> we will get a further 7 sites, ‘investor ready’ for the full bond.  This will include </a:t>
            </a:r>
            <a:r>
              <a:rPr lang="en-GB" sz="1400" kern="1200" dirty="0" smtClean="0">
                <a:solidFill>
                  <a:schemeClr val="tx1"/>
                </a:solidFill>
                <a:latin typeface="+mn-lt"/>
                <a:ea typeface="+mn-ea"/>
                <a:cs typeface="+mn-cs"/>
              </a:rPr>
              <a:t>conducting gap analysis, defining performance metrics and setting-up data systems (with $1.5m) including:</a:t>
            </a:r>
          </a:p>
          <a:p>
            <a:pPr marL="401850" lvl="2" indent="-171450" algn="just"/>
            <a:endParaRPr lang="en-GB" sz="1400" kern="1200" dirty="0" smtClean="0">
              <a:solidFill>
                <a:schemeClr val="tx1"/>
              </a:solidFill>
              <a:latin typeface="+mn-lt"/>
              <a:ea typeface="+mn-ea"/>
              <a:cs typeface="+mn-cs"/>
            </a:endParaRPr>
          </a:p>
          <a:p>
            <a:pPr marL="401850" lvl="2" indent="-171450" algn="just"/>
            <a:endParaRPr lang="en-GB" sz="1400" kern="1200" dirty="0" smtClean="0">
              <a:solidFill>
                <a:schemeClr val="tx1"/>
              </a:solidFill>
              <a:latin typeface="+mn-lt"/>
              <a:ea typeface="+mn-ea"/>
              <a:cs typeface="+mn-cs"/>
            </a:endParaRPr>
          </a:p>
          <a:p>
            <a:pPr marL="632250" lvl="3" indent="-171450" algn="just"/>
            <a:r>
              <a:rPr lang="en-GB" sz="1400" b="1" kern="1200" dirty="0" err="1" smtClean="0">
                <a:solidFill>
                  <a:schemeClr val="tx1"/>
                </a:solidFill>
                <a:latin typeface="+mn-lt"/>
                <a:ea typeface="+mn-ea"/>
                <a:cs typeface="+mn-cs"/>
              </a:rPr>
              <a:t>Kaziranga</a:t>
            </a:r>
            <a:r>
              <a:rPr lang="en-GB" sz="1400" b="1" kern="1200" dirty="0" smtClean="0">
                <a:solidFill>
                  <a:schemeClr val="tx1"/>
                </a:solidFill>
                <a:latin typeface="+mn-lt"/>
                <a:ea typeface="+mn-ea"/>
                <a:cs typeface="+mn-cs"/>
              </a:rPr>
              <a:t> National Park, India </a:t>
            </a:r>
            <a:r>
              <a:rPr lang="en-GB" sz="1400" kern="1200" dirty="0" smtClean="0">
                <a:solidFill>
                  <a:schemeClr val="tx1"/>
                </a:solidFill>
                <a:latin typeface="+mn-lt"/>
                <a:ea typeface="+mn-ea"/>
                <a:cs typeface="+mn-cs"/>
              </a:rPr>
              <a:t>to respond to growing poaching threats in the global stronghold of the Greater One-Horned rhino in Assam</a:t>
            </a:r>
          </a:p>
          <a:p>
            <a:pPr marL="632250" lvl="3" indent="-171450" algn="just"/>
            <a:endParaRPr lang="en-GB" sz="14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91867B-3C9E-4565-928F-DF4D26F57B73}" type="slidenum">
              <a:rPr lang="en-US" smtClean="0"/>
              <a:pPr/>
              <a:t>11</a:t>
            </a:fld>
            <a:endParaRPr lang="en-US"/>
          </a:p>
        </p:txBody>
      </p:sp>
    </p:spTree>
    <p:extLst>
      <p:ext uri="{BB962C8B-B14F-4D97-AF65-F5344CB8AC3E}">
        <p14:creationId xmlns="" xmlns:p14="http://schemas.microsoft.com/office/powerpoint/2010/main" val="286556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www.ZSL.org     emai: Firstname.lastname@ZSL.org</a:t>
            </a:r>
          </a:p>
        </p:txBody>
      </p:sp>
      <p:sp>
        <p:nvSpPr>
          <p:cNvPr id="5" name="Rectangle 3"/>
          <p:cNvSpPr>
            <a:spLocks noGrp="1" noChangeArrowheads="1"/>
          </p:cNvSpPr>
          <p:nvPr>
            <p:ph type="dt" idx="1"/>
          </p:nvPr>
        </p:nvSpPr>
        <p:spPr>
          <a:ln/>
        </p:spPr>
        <p:txBody>
          <a:bodyPr/>
          <a:lstStyle/>
          <a:p>
            <a:fld id="{14DF8E98-4C7E-4A50-84FC-A997CE14FC63}" type="datetime1">
              <a:rPr lang="en-GB"/>
              <a:pPr/>
              <a:t>15/10/2014</a:t>
            </a:fld>
            <a:endParaRPr lang="en-GB"/>
          </a:p>
        </p:txBody>
      </p:sp>
      <p:sp>
        <p:nvSpPr>
          <p:cNvPr id="6" name="Rectangle 6"/>
          <p:cNvSpPr>
            <a:spLocks noGrp="1" noChangeArrowheads="1"/>
          </p:cNvSpPr>
          <p:nvPr>
            <p:ph type="ftr" sz="quarter" idx="4"/>
          </p:nvPr>
        </p:nvSpPr>
        <p:spPr>
          <a:ln/>
        </p:spPr>
        <p:txBody>
          <a:bodyPr/>
          <a:lstStyle/>
          <a:p>
            <a:r>
              <a:rPr lang="en-GB"/>
              <a:t>© ZSL / author </a:t>
            </a:r>
          </a:p>
        </p:txBody>
      </p:sp>
      <p:sp>
        <p:nvSpPr>
          <p:cNvPr id="7" name="Rectangle 7"/>
          <p:cNvSpPr>
            <a:spLocks noGrp="1" noChangeArrowheads="1"/>
          </p:cNvSpPr>
          <p:nvPr>
            <p:ph type="sldNum" sz="quarter" idx="5"/>
          </p:nvPr>
        </p:nvSpPr>
        <p:spPr>
          <a:ln/>
        </p:spPr>
        <p:txBody>
          <a:bodyPr/>
          <a:lstStyle/>
          <a:p>
            <a:r>
              <a:rPr lang="en-GB"/>
              <a:t>Page </a:t>
            </a:r>
            <a:fld id="{4EA8FBA1-5D23-4EEC-89B7-A82086D71759}" type="slidenum">
              <a:rPr lang="en-GB"/>
              <a:pPr/>
              <a:t>12</a:t>
            </a:fld>
            <a:endParaRPr lang="en-GB"/>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pPr fontAlgn="base"/>
            <a:r>
              <a:rPr lang="en-GB" sz="1200" b="0" i="0" kern="1200" dirty="0" smtClean="0">
                <a:solidFill>
                  <a:schemeClr val="tx1"/>
                </a:solidFill>
                <a:effectLst/>
                <a:latin typeface="+mn-lt"/>
                <a:ea typeface="+mn-ea"/>
                <a:cs typeface="+mn-cs"/>
              </a:rPr>
              <a:t>Just a bit of background on the United for Wildlife Partnership</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United for Wildlife has</a:t>
            </a:r>
            <a:r>
              <a:rPr lang="en-GB" sz="1200" b="0" i="0" kern="1200" baseline="0" dirty="0" smtClean="0">
                <a:solidFill>
                  <a:schemeClr val="tx1"/>
                </a:solidFill>
                <a:effectLst/>
                <a:latin typeface="+mn-lt"/>
                <a:ea typeface="+mn-ea"/>
                <a:cs typeface="+mn-cs"/>
              </a:rPr>
              <a:t> been convened by the Duke of Cambridge, w</a:t>
            </a:r>
            <a:r>
              <a:rPr lang="en-GB" sz="1200" b="0" i="0" kern="1200" dirty="0" smtClean="0">
                <a:solidFill>
                  <a:schemeClr val="tx1"/>
                </a:solidFill>
                <a:effectLst/>
                <a:latin typeface="+mn-lt"/>
                <a:ea typeface="+mn-ea"/>
                <a:cs typeface="+mn-cs"/>
              </a:rPr>
              <a:t>ith the support of The Royal Foundation of The Duke and Duchess of Cambridge and Prince Harry</a:t>
            </a:r>
          </a:p>
          <a:p>
            <a:pPr marL="0" indent="0" fontAlgn="base">
              <a:buFont typeface="Arial" panose="020B0604020202020204" pitchFamily="34" charset="0"/>
              <a:buNone/>
            </a:pPr>
            <a:endParaRPr lang="en-GB" sz="1200" b="0" i="0" kern="1200" dirty="0" smtClean="0">
              <a:solidFill>
                <a:schemeClr val="tx1"/>
              </a:solidFill>
              <a:effectLst/>
              <a:latin typeface="+mn-lt"/>
              <a:ea typeface="+mn-ea"/>
              <a:cs typeface="+mn-cs"/>
            </a:endParaRPr>
          </a:p>
          <a:p>
            <a:pPr marL="0" indent="0" fontAlgn="base">
              <a:buFont typeface="Arial" panose="020B0604020202020204" pitchFamily="34" charset="0"/>
              <a:buNone/>
            </a:pPr>
            <a:r>
              <a:rPr lang="en-GB" sz="1200" b="0" i="0" kern="1200" dirty="0" smtClean="0">
                <a:solidFill>
                  <a:schemeClr val="tx1"/>
                </a:solidFill>
                <a:effectLst/>
                <a:latin typeface="+mn-lt"/>
                <a:ea typeface="+mn-ea"/>
                <a:cs typeface="+mn-cs"/>
              </a:rPr>
              <a:t>United for Wildlife comprises seven international field based</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conservation organisations and</a:t>
            </a:r>
            <a:r>
              <a:rPr lang="en-GB" sz="1200" b="0" i="0" kern="1200" baseline="0" dirty="0" smtClean="0">
                <a:solidFill>
                  <a:schemeClr val="tx1"/>
                </a:solidFill>
                <a:effectLst/>
                <a:latin typeface="+mn-lt"/>
                <a:ea typeface="+mn-ea"/>
                <a:cs typeface="+mn-cs"/>
              </a:rPr>
              <a:t> is c</a:t>
            </a:r>
            <a:r>
              <a:rPr lang="en-GB" sz="1200" b="0" i="0" kern="1200" dirty="0" smtClean="0">
                <a:solidFill>
                  <a:schemeClr val="tx1"/>
                </a:solidFill>
                <a:effectLst/>
                <a:latin typeface="+mn-lt"/>
                <a:ea typeface="+mn-ea"/>
                <a:cs typeface="+mn-cs"/>
              </a:rPr>
              <a:t>ommitted to focusing increased attention on the most pressing conservation issues of our time.  The initial focus</a:t>
            </a:r>
            <a:r>
              <a:rPr lang="en-GB" sz="1200" b="0" i="0" kern="1200" baseline="0" dirty="0" smtClean="0">
                <a:solidFill>
                  <a:schemeClr val="tx1"/>
                </a:solidFill>
                <a:effectLst/>
                <a:latin typeface="+mn-lt"/>
                <a:ea typeface="+mn-ea"/>
                <a:cs typeface="+mn-cs"/>
              </a:rPr>
              <a:t> is on the escalation of the illegal wildlife trade. </a:t>
            </a:r>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http://www.wcl.org.uk/im/ZSL%20standard%20black%20jpeg.jp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http://www.wcl.org.uk/im/ZSL%20standard%20black%20jpeg.jp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http://www.wcl.org.uk/im/ZSL%20standard%20black%20jpeg.jp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http://www.wcl.org.uk/im/ZSL%20standard%20black%20jpeg.jp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http://www.wcl.org.uk/im/ZSL%20standard%20black%20jpeg.jpg" TargetMode="Externa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69963" y="1323976"/>
            <a:ext cx="7764463" cy="4802188"/>
          </a:xfrm>
        </p:spPr>
        <p:txBody>
          <a:bodyPr>
            <a:normAutofit/>
          </a:bodyPr>
          <a:lstStyle>
            <a:lvl1pPr>
              <a:spcBef>
                <a:spcPts val="1200"/>
              </a:spcBef>
              <a:buNone/>
              <a:defRPr lang="en-US" sz="1400" b="1" kern="1200" dirty="0" smtClean="0">
                <a:solidFill>
                  <a:schemeClr val="tx1"/>
                </a:solidFill>
                <a:latin typeface="+mn-lt"/>
                <a:ea typeface="+mn-ea"/>
                <a:cs typeface="+mn-cs"/>
              </a:defRPr>
            </a:lvl1pPr>
            <a:lvl2pPr marL="230400" indent="-230400">
              <a:spcBef>
                <a:spcPts val="0"/>
              </a:spcBef>
              <a:buFont typeface="Arial" pitchFamily="34" charset="0"/>
              <a:buChar char="•"/>
              <a:defRPr sz="1400"/>
            </a:lvl2pPr>
            <a:lvl3pPr marL="460800" indent="-230400">
              <a:spcBef>
                <a:spcPts val="0"/>
              </a:spcBef>
              <a:buClrTx/>
              <a:buFont typeface="Arial" pitchFamily="34" charset="0"/>
              <a:buChar char="–"/>
              <a:defRPr sz="1400" b="0"/>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lvl1pPr algn="r">
              <a:defRPr/>
            </a:lvl1pPr>
          </a:lstStyle>
          <a:p>
            <a:fld id="{C6A4B429-0189-47CD-9DDA-A001F58C55D3}" type="slidenum">
              <a:rPr lang="en-US" smtClean="0"/>
              <a:pPr/>
              <a:t>‹#›</a:t>
            </a:fld>
            <a:endParaRPr lang="en-US" dirty="0"/>
          </a:p>
        </p:txBody>
      </p:sp>
      <p:sp>
        <p:nvSpPr>
          <p:cNvPr id="9" name="Text Placeholder 18"/>
          <p:cNvSpPr txBox="1">
            <a:spLocks/>
          </p:cNvSpPr>
          <p:nvPr userDrawn="1"/>
        </p:nvSpPr>
        <p:spPr>
          <a:xfrm>
            <a:off x="969963" y="6573394"/>
            <a:ext cx="7716837" cy="135285"/>
          </a:xfrm>
          <a:prstGeom prst="rect">
            <a:avLst/>
          </a:prstGeom>
        </p:spPr>
        <p:txBody>
          <a:bodyPr lIns="0" tIns="0" rIns="0" bIns="0">
            <a:noAutofit/>
          </a:bodyPr>
          <a:lstStyle>
            <a:lvl1pPr>
              <a:buNone/>
              <a:defRPr sz="1100">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accent6"/>
                </a:solidFill>
                <a:effectLst/>
                <a:uLnTx/>
                <a:uFillTx/>
                <a:latin typeface="+mj-lt"/>
                <a:ea typeface="+mn-ea"/>
                <a:cs typeface="+mn-cs"/>
              </a:rPr>
              <a:t>©Social Finance and Zoological Society of London 2014 </a:t>
            </a:r>
            <a:endParaRPr kumimoji="0" lang="en-US" sz="900" b="0" i="0" u="none" strike="noStrike" kern="1200" cap="none" spc="0" normalizeH="0" baseline="0" noProof="0" dirty="0">
              <a:ln>
                <a:noFill/>
              </a:ln>
              <a:solidFill>
                <a:schemeClr val="accent6"/>
              </a:solidFill>
              <a:effectLst/>
              <a:uLnTx/>
              <a:uFillTx/>
              <a:latin typeface="+mj-lt"/>
              <a:ea typeface="+mn-ea"/>
              <a:cs typeface="+mn-cs"/>
            </a:endParaRPr>
          </a:p>
        </p:txBody>
      </p:sp>
      <p:grpSp>
        <p:nvGrpSpPr>
          <p:cNvPr id="7" name="Group 6"/>
          <p:cNvGrpSpPr/>
          <p:nvPr userDrawn="1"/>
        </p:nvGrpSpPr>
        <p:grpSpPr>
          <a:xfrm>
            <a:off x="470733" y="433413"/>
            <a:ext cx="360000" cy="444432"/>
            <a:chOff x="470733" y="433413"/>
            <a:chExt cx="360000" cy="444432"/>
          </a:xfrm>
        </p:grpSpPr>
        <p:pic>
          <p:nvPicPr>
            <p:cNvPr id="8" name="Picture 7" descr="SF_PPT_SLIDE_LOGO.png"/>
            <p:cNvPicPr>
              <a:picLocks noChangeAspect="1"/>
            </p:cNvPicPr>
            <p:nvPr userDrawn="1"/>
          </p:nvPicPr>
          <p:blipFill>
            <a:blip r:embed="rId2" cstate="print"/>
            <a:stretch>
              <a:fillRect/>
            </a:stretch>
          </p:blipFill>
          <p:spPr>
            <a:xfrm>
              <a:off x="470733" y="693961"/>
              <a:ext cx="360000" cy="183884"/>
            </a:xfrm>
            <a:prstGeom prst="rect">
              <a:avLst/>
            </a:prstGeom>
          </p:spPr>
        </p:pic>
        <p:pic>
          <p:nvPicPr>
            <p:cNvPr id="11" name="Picture 1" descr="http://www.wcl.org.uk/im/ZSL%20standard%20black%20jpeg.jpg"/>
            <p:cNvPicPr>
              <a:picLocks noChangeAspect="1" noChangeArrowheads="1"/>
            </p:cNvPicPr>
            <p:nvPr userDrawn="1"/>
          </p:nvPicPr>
          <p:blipFill>
            <a:blip r:embed="rId3" r:link="rId4" cstate="print">
              <a:extLst>
                <a:ext uri="{28A0092B-C50C-407E-A947-70E740481C1C}">
                  <a14:useLocalDpi xmlns="" xmlns:a14="http://schemas.microsoft.com/office/drawing/2010/main" val="0"/>
                </a:ext>
              </a:extLst>
            </a:blip>
            <a:srcRect/>
            <a:stretch>
              <a:fillRect/>
            </a:stretch>
          </p:blipFill>
          <p:spPr bwMode="auto">
            <a:xfrm>
              <a:off x="470733" y="433413"/>
              <a:ext cx="360000" cy="240000"/>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lvl1pPr algn="r">
              <a:defRPr/>
            </a:lvl1pPr>
          </a:lstStyle>
          <a:p>
            <a:fld id="{C6A4B429-0189-47CD-9DDA-A001F58C55D3}" type="slidenum">
              <a:rPr lang="en-US" smtClean="0"/>
              <a:pPr/>
              <a:t>‹#›</a:t>
            </a:fld>
            <a:endParaRPr lang="en-US" dirty="0"/>
          </a:p>
        </p:txBody>
      </p:sp>
      <p:sp>
        <p:nvSpPr>
          <p:cNvPr id="7" name="Text Placeholder 18"/>
          <p:cNvSpPr txBox="1">
            <a:spLocks/>
          </p:cNvSpPr>
          <p:nvPr userDrawn="1"/>
        </p:nvSpPr>
        <p:spPr>
          <a:xfrm>
            <a:off x="969963" y="6573394"/>
            <a:ext cx="7716837" cy="135285"/>
          </a:xfrm>
          <a:prstGeom prst="rect">
            <a:avLst/>
          </a:prstGeom>
        </p:spPr>
        <p:txBody>
          <a:bodyPr lIns="0" tIns="0" rIns="0" bIns="0">
            <a:noAutofit/>
          </a:bodyPr>
          <a:lstStyle>
            <a:lvl1pPr>
              <a:buNone/>
              <a:defRPr sz="1100">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accent6"/>
                </a:solidFill>
                <a:effectLst/>
                <a:uLnTx/>
                <a:uFillTx/>
                <a:latin typeface="+mj-lt"/>
                <a:ea typeface="+mn-ea"/>
                <a:cs typeface="+mn-cs"/>
              </a:rPr>
              <a:t>©Social Finance and Zoological Society of London 2014</a:t>
            </a:r>
            <a:endParaRPr kumimoji="0" lang="en-US" sz="900" b="0" i="0" u="none" strike="noStrike" kern="1200" cap="none" spc="0" normalizeH="0" baseline="0" noProof="0" dirty="0">
              <a:ln>
                <a:noFill/>
              </a:ln>
              <a:solidFill>
                <a:schemeClr val="accent6"/>
              </a:solidFill>
              <a:effectLst/>
              <a:uLnTx/>
              <a:uFillTx/>
              <a:latin typeface="+mj-lt"/>
              <a:ea typeface="+mn-ea"/>
              <a:cs typeface="+mn-cs"/>
            </a:endParaRPr>
          </a:p>
        </p:txBody>
      </p:sp>
      <p:sp>
        <p:nvSpPr>
          <p:cNvPr id="10" name="Content Placeholder 9"/>
          <p:cNvSpPr>
            <a:spLocks noGrp="1"/>
          </p:cNvSpPr>
          <p:nvPr>
            <p:ph sz="quarter" idx="14"/>
          </p:nvPr>
        </p:nvSpPr>
        <p:spPr>
          <a:xfrm>
            <a:off x="969963" y="1336676"/>
            <a:ext cx="7764463" cy="4797425"/>
          </a:xfrm>
        </p:spPr>
        <p:txBody>
          <a:bodyPr/>
          <a:lstStyle>
            <a:lvl2pPr>
              <a:spcBef>
                <a:spcPts val="6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9" name="Group 8"/>
          <p:cNvGrpSpPr/>
          <p:nvPr userDrawn="1"/>
        </p:nvGrpSpPr>
        <p:grpSpPr>
          <a:xfrm>
            <a:off x="470733" y="433413"/>
            <a:ext cx="360000" cy="444432"/>
            <a:chOff x="470733" y="433413"/>
            <a:chExt cx="360000" cy="444432"/>
          </a:xfrm>
        </p:grpSpPr>
        <p:pic>
          <p:nvPicPr>
            <p:cNvPr id="11" name="Picture 10" descr="SF_PPT_SLIDE_LOGO.png"/>
            <p:cNvPicPr>
              <a:picLocks noChangeAspect="1"/>
            </p:cNvPicPr>
            <p:nvPr userDrawn="1"/>
          </p:nvPicPr>
          <p:blipFill>
            <a:blip r:embed="rId2" cstate="print"/>
            <a:stretch>
              <a:fillRect/>
            </a:stretch>
          </p:blipFill>
          <p:spPr>
            <a:xfrm>
              <a:off x="470733" y="693961"/>
              <a:ext cx="360000" cy="183884"/>
            </a:xfrm>
            <a:prstGeom prst="rect">
              <a:avLst/>
            </a:prstGeom>
          </p:spPr>
        </p:pic>
        <p:pic>
          <p:nvPicPr>
            <p:cNvPr id="12" name="Picture 1" descr="http://www.wcl.org.uk/im/ZSL%20standard%20black%20jpeg.jpg"/>
            <p:cNvPicPr>
              <a:picLocks noChangeAspect="1" noChangeArrowheads="1"/>
            </p:cNvPicPr>
            <p:nvPr userDrawn="1"/>
          </p:nvPicPr>
          <p:blipFill>
            <a:blip r:embed="rId3" r:link="rId4" cstate="print">
              <a:extLst>
                <a:ext uri="{28A0092B-C50C-407E-A947-70E740481C1C}">
                  <a14:useLocalDpi xmlns="" xmlns:a14="http://schemas.microsoft.com/office/drawing/2010/main" val="0"/>
                </a:ext>
              </a:extLst>
            </a:blip>
            <a:srcRect/>
            <a:stretch>
              <a:fillRect/>
            </a:stretch>
          </p:blipFill>
          <p:spPr bwMode="auto">
            <a:xfrm>
              <a:off x="470733" y="433413"/>
              <a:ext cx="360000" cy="240000"/>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algn="r">
              <a:defRPr/>
            </a:lvl1pPr>
          </a:lstStyle>
          <a:p>
            <a:fld id="{C6A4B429-0189-47CD-9DDA-A001F58C55D3}" type="slidenum">
              <a:rPr lang="en-US" smtClean="0"/>
              <a:pPr/>
              <a:t>‹#›</a:t>
            </a:fld>
            <a:endParaRPr lang="en-US" dirty="0"/>
          </a:p>
        </p:txBody>
      </p:sp>
      <p:sp>
        <p:nvSpPr>
          <p:cNvPr id="8" name="Text Placeholder 18"/>
          <p:cNvSpPr txBox="1">
            <a:spLocks/>
          </p:cNvSpPr>
          <p:nvPr userDrawn="1"/>
        </p:nvSpPr>
        <p:spPr>
          <a:xfrm>
            <a:off x="969963" y="6573394"/>
            <a:ext cx="7716837" cy="135285"/>
          </a:xfrm>
          <a:prstGeom prst="rect">
            <a:avLst/>
          </a:prstGeom>
        </p:spPr>
        <p:txBody>
          <a:bodyPr lIns="0" tIns="0" rIns="0" bIns="0">
            <a:noAutofit/>
          </a:bodyPr>
          <a:lstStyle>
            <a:lvl1pPr>
              <a:buNone/>
              <a:defRPr sz="1100">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accent6"/>
                </a:solidFill>
                <a:effectLst/>
                <a:uLnTx/>
                <a:uFillTx/>
                <a:latin typeface="+mj-lt"/>
                <a:ea typeface="+mn-ea"/>
                <a:cs typeface="+mn-cs"/>
              </a:rPr>
              <a:t>©Social Finance and Zoological Society of London 2014</a:t>
            </a:r>
            <a:endParaRPr kumimoji="0" lang="en-US" sz="900" b="0" i="0" u="none" strike="noStrike" kern="1200" cap="none" spc="0" normalizeH="0" baseline="0" noProof="0" dirty="0">
              <a:ln>
                <a:noFill/>
              </a:ln>
              <a:solidFill>
                <a:schemeClr val="accent6"/>
              </a:solidFill>
              <a:effectLst/>
              <a:uLnTx/>
              <a:uFillTx/>
              <a:latin typeface="+mj-lt"/>
              <a:ea typeface="+mn-ea"/>
              <a:cs typeface="+mn-cs"/>
            </a:endParaRPr>
          </a:p>
        </p:txBody>
      </p:sp>
      <p:grpSp>
        <p:nvGrpSpPr>
          <p:cNvPr id="6" name="Group 5"/>
          <p:cNvGrpSpPr/>
          <p:nvPr userDrawn="1"/>
        </p:nvGrpSpPr>
        <p:grpSpPr>
          <a:xfrm>
            <a:off x="470733" y="433413"/>
            <a:ext cx="360000" cy="444432"/>
            <a:chOff x="470733" y="433413"/>
            <a:chExt cx="360000" cy="444432"/>
          </a:xfrm>
        </p:grpSpPr>
        <p:pic>
          <p:nvPicPr>
            <p:cNvPr id="7" name="Picture 6" descr="SF_PPT_SLIDE_LOGO.png"/>
            <p:cNvPicPr>
              <a:picLocks noChangeAspect="1"/>
            </p:cNvPicPr>
            <p:nvPr userDrawn="1"/>
          </p:nvPicPr>
          <p:blipFill>
            <a:blip r:embed="rId2" cstate="print"/>
            <a:stretch>
              <a:fillRect/>
            </a:stretch>
          </p:blipFill>
          <p:spPr>
            <a:xfrm>
              <a:off x="470733" y="693961"/>
              <a:ext cx="360000" cy="183884"/>
            </a:xfrm>
            <a:prstGeom prst="rect">
              <a:avLst/>
            </a:prstGeom>
          </p:spPr>
        </p:pic>
        <p:pic>
          <p:nvPicPr>
            <p:cNvPr id="10" name="Picture 1" descr="http://www.wcl.org.uk/im/ZSL%20standard%20black%20jpeg.jpg"/>
            <p:cNvPicPr>
              <a:picLocks noChangeAspect="1" noChangeArrowheads="1"/>
            </p:cNvPicPr>
            <p:nvPr userDrawn="1"/>
          </p:nvPicPr>
          <p:blipFill>
            <a:blip r:embed="rId3" r:link="rId4" cstate="print">
              <a:extLst>
                <a:ext uri="{28A0092B-C50C-407E-A947-70E740481C1C}">
                  <a14:useLocalDpi xmlns="" xmlns:a14="http://schemas.microsoft.com/office/drawing/2010/main" val="0"/>
                </a:ext>
              </a:extLst>
            </a:blip>
            <a:srcRect/>
            <a:stretch>
              <a:fillRect/>
            </a:stretch>
          </p:blipFill>
          <p:spPr bwMode="auto">
            <a:xfrm>
              <a:off x="470733" y="433413"/>
              <a:ext cx="360000" cy="240000"/>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con Statem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lgn="r">
              <a:defRPr>
                <a:solidFill>
                  <a:schemeClr val="bg2"/>
                </a:solidFill>
              </a:defRPr>
            </a:lvl1pPr>
          </a:lstStyle>
          <a:p>
            <a:fld id="{C6A4B429-0189-47CD-9DDA-A001F58C55D3}" type="slidenum">
              <a:rPr lang="en-US" smtClean="0"/>
              <a:pPr/>
              <a:t>‹#›</a:t>
            </a:fld>
            <a:endParaRPr lang="en-US" dirty="0"/>
          </a:p>
        </p:txBody>
      </p:sp>
      <p:sp>
        <p:nvSpPr>
          <p:cNvPr id="8" name="Text Placeholder 18"/>
          <p:cNvSpPr txBox="1">
            <a:spLocks/>
          </p:cNvSpPr>
          <p:nvPr userDrawn="1"/>
        </p:nvSpPr>
        <p:spPr>
          <a:xfrm>
            <a:off x="969963" y="6573394"/>
            <a:ext cx="7716837" cy="135285"/>
          </a:xfrm>
          <a:prstGeom prst="rect">
            <a:avLst/>
          </a:prstGeom>
        </p:spPr>
        <p:txBody>
          <a:bodyPr lIns="0" tIns="0" rIns="0" bIns="0">
            <a:noAutofit/>
          </a:bodyPr>
          <a:lstStyle>
            <a:lvl1pPr>
              <a:buNone/>
              <a:defRPr sz="1100">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schemeClr val="bg2"/>
                </a:solidFill>
                <a:effectLst/>
                <a:uLnTx/>
                <a:uFillTx/>
                <a:latin typeface="+mj-lt"/>
                <a:ea typeface="+mn-ea"/>
                <a:cs typeface="+mn-cs"/>
              </a:rPr>
              <a:t>©Social Finance and Zoological Society of London 2014</a:t>
            </a:r>
            <a:endParaRPr kumimoji="0" lang="en-US" sz="900" b="0" i="0" u="none" strike="noStrike" kern="1200" cap="none" spc="0" normalizeH="0" baseline="0" noProof="0" dirty="0">
              <a:ln>
                <a:noFill/>
              </a:ln>
              <a:solidFill>
                <a:schemeClr val="bg2"/>
              </a:solidFill>
              <a:effectLst/>
              <a:uLnTx/>
              <a:uFillTx/>
              <a:latin typeface="+mj-lt"/>
              <a:ea typeface="+mn-ea"/>
              <a:cs typeface="+mn-cs"/>
            </a:endParaRPr>
          </a:p>
        </p:txBody>
      </p:sp>
      <p:sp>
        <p:nvSpPr>
          <p:cNvPr id="11" name="Text Placeholder 10"/>
          <p:cNvSpPr>
            <a:spLocks noGrp="1"/>
          </p:cNvSpPr>
          <p:nvPr>
            <p:ph type="body" sz="quarter" idx="13"/>
          </p:nvPr>
        </p:nvSpPr>
        <p:spPr>
          <a:xfrm>
            <a:off x="1363665" y="2313433"/>
            <a:ext cx="3024441" cy="3812730"/>
          </a:xfrm>
        </p:spPr>
        <p:txBody>
          <a:bodyPr lIns="288000" tIns="288000" rIns="288000" bIns="288000">
            <a:noAutofit/>
          </a:bodyPr>
          <a:lstStyle>
            <a:lvl1pPr>
              <a:defRPr lang="en-GB" sz="2000" b="0" kern="1200" cap="all" baseline="0" dirty="0" smtClean="0">
                <a:solidFill>
                  <a:schemeClr val="tx2"/>
                </a:solidFill>
                <a:latin typeface="+mj-lt"/>
                <a:ea typeface="+mn-ea"/>
                <a:cs typeface="+mn-cs"/>
              </a:defRPr>
            </a:lvl1pPr>
          </a:lstStyle>
          <a:p>
            <a:pPr marL="0" lvl="0" indent="0" algn="l" defTabSz="914400" rtl="0" eaLnBrk="1" latinLnBrk="0" hangingPunct="1">
              <a:spcBef>
                <a:spcPts val="0"/>
              </a:spcBef>
              <a:buClr>
                <a:schemeClr val="tx2"/>
              </a:buClr>
              <a:buSzPct val="120000"/>
              <a:buFont typeface="Arial" pitchFamily="34" charset="0"/>
              <a:buNone/>
            </a:pPr>
            <a:r>
              <a:rPr lang="en-US" smtClean="0"/>
              <a:t>Click to edit Master text styles</a:t>
            </a:r>
          </a:p>
        </p:txBody>
      </p:sp>
      <p:pic>
        <p:nvPicPr>
          <p:cNvPr id="12" name="Picture 11" descr="SF_PPT_SLIDE_LOGO_WHT.png"/>
          <p:cNvPicPr>
            <a:picLocks noChangeAspect="1"/>
          </p:cNvPicPr>
          <p:nvPr userDrawn="1"/>
        </p:nvPicPr>
        <p:blipFill>
          <a:blip r:embed="rId2" cstate="print"/>
          <a:stretch>
            <a:fillRect/>
          </a:stretch>
        </p:blipFill>
        <p:spPr>
          <a:xfrm>
            <a:off x="456333" y="629135"/>
            <a:ext cx="374400" cy="191240"/>
          </a:xfrm>
          <a:prstGeom prst="rect">
            <a:avLst/>
          </a:prstGeom>
        </p:spPr>
      </p:pic>
      <p:pic>
        <p:nvPicPr>
          <p:cNvPr id="14" name="Picture 1" descr="http://www.wcl.org.uk/im/ZSL%20standard%20black%20jpeg.jpg"/>
          <p:cNvPicPr>
            <a:picLocks noChangeAspect="1" noChangeArrowheads="1"/>
          </p:cNvPicPr>
          <p:nvPr userDrawn="1"/>
        </p:nvPicPr>
        <p:blipFill>
          <a:blip r:embed="rId3" r:link="rId4" cstate="print">
            <a:extLst>
              <a:ext uri="{28A0092B-C50C-407E-A947-70E740481C1C}">
                <a14:useLocalDpi xmlns="" xmlns:a14="http://schemas.microsoft.com/office/drawing/2010/main" val="0"/>
              </a:ext>
            </a:extLst>
          </a:blip>
          <a:srcRect/>
          <a:stretch>
            <a:fillRect/>
          </a:stretch>
        </p:blipFill>
        <p:spPr bwMode="auto">
          <a:xfrm>
            <a:off x="470733" y="351221"/>
            <a:ext cx="360000" cy="240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3663" y="2529556"/>
            <a:ext cx="6418263" cy="808005"/>
          </a:xfrm>
        </p:spPr>
        <p:txBody>
          <a:bodyPr lIns="0" tIns="0" rIns="0" bIns="0" anchor="t" anchorCtr="0">
            <a:normAutofit/>
          </a:bodyPr>
          <a:lstStyle>
            <a:lvl1pPr algn="l">
              <a:defRPr sz="2400" cap="all" baseline="0">
                <a:solidFill>
                  <a:schemeClr val="tx1"/>
                </a:solidFill>
                <a:latin typeface="+mj-lt"/>
              </a:defRPr>
            </a:lvl1pPr>
          </a:lstStyle>
          <a:p>
            <a:r>
              <a:rPr lang="en-US" smtClean="0"/>
              <a:t>Click to edit Master title style</a:t>
            </a:r>
            <a:endParaRPr lang="en-US" dirty="0"/>
          </a:p>
        </p:txBody>
      </p:sp>
      <p:sp>
        <p:nvSpPr>
          <p:cNvPr id="15" name="Text Placeholder 11"/>
          <p:cNvSpPr>
            <a:spLocks noGrp="1"/>
          </p:cNvSpPr>
          <p:nvPr>
            <p:ph type="body" sz="quarter" idx="13" hasCustomPrompt="1"/>
          </p:nvPr>
        </p:nvSpPr>
        <p:spPr>
          <a:xfrm>
            <a:off x="1363665" y="4327006"/>
            <a:ext cx="6418260" cy="257696"/>
          </a:xfrm>
        </p:spPr>
        <p:txBody>
          <a:bodyPr lIns="0" tIns="0" rIns="0" bIns="0">
            <a:noAutofit/>
          </a:bodyPr>
          <a:lstStyle>
            <a:lvl1pPr marL="0" indent="0">
              <a:spcBef>
                <a:spcPts val="0"/>
              </a:spcBef>
              <a:buNone/>
              <a:defRPr sz="1400" b="0">
                <a:latin typeface="+mn-lt"/>
              </a:defRPr>
            </a:lvl1pPr>
          </a:lstStyle>
          <a:p>
            <a:pPr lvl="0"/>
            <a:r>
              <a:rPr lang="en-GB" dirty="0" smtClean="0"/>
              <a:t>email</a:t>
            </a:r>
            <a:endParaRPr lang="en-US" dirty="0"/>
          </a:p>
        </p:txBody>
      </p:sp>
      <p:sp>
        <p:nvSpPr>
          <p:cNvPr id="19" name="Text Placeholder 18"/>
          <p:cNvSpPr>
            <a:spLocks noGrp="1"/>
          </p:cNvSpPr>
          <p:nvPr>
            <p:ph type="body" sz="quarter" idx="14" hasCustomPrompt="1"/>
          </p:nvPr>
        </p:nvSpPr>
        <p:spPr>
          <a:xfrm>
            <a:off x="1363663" y="6464649"/>
            <a:ext cx="6503987" cy="280987"/>
          </a:xfrm>
        </p:spPr>
        <p:txBody>
          <a:bodyPr>
            <a:normAutofit/>
          </a:bodyPr>
          <a:lstStyle>
            <a:lvl1pPr>
              <a:buNone/>
              <a:defRPr sz="1100" b="0">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r>
              <a:rPr lang="en-US" dirty="0" smtClean="0"/>
              <a:t>Social Finance is </a:t>
            </a:r>
            <a:r>
              <a:rPr lang="en-US" dirty="0" err="1" smtClean="0"/>
              <a:t>authorised</a:t>
            </a:r>
            <a:r>
              <a:rPr lang="en-US" dirty="0" smtClean="0"/>
              <a:t> and regulated by the Financial Service Authority FSA No: 497568</a:t>
            </a:r>
            <a:endParaRPr lang="en-US" dirty="0"/>
          </a:p>
        </p:txBody>
      </p:sp>
      <p:sp>
        <p:nvSpPr>
          <p:cNvPr id="22" name="Text Placeholder 20"/>
          <p:cNvSpPr>
            <a:spLocks noGrp="1"/>
          </p:cNvSpPr>
          <p:nvPr>
            <p:ph type="body" sz="quarter" idx="15" hasCustomPrompt="1"/>
          </p:nvPr>
        </p:nvSpPr>
        <p:spPr>
          <a:xfrm>
            <a:off x="1363665" y="3482975"/>
            <a:ext cx="6418260" cy="409575"/>
          </a:xfrm>
        </p:spPr>
        <p:txBody>
          <a:bodyPr>
            <a:noAutofit/>
          </a:bodyPr>
          <a:lstStyle>
            <a:lvl1pPr marL="0" algn="l" defTabSz="914400" rtl="0" eaLnBrk="1" latinLnBrk="0" hangingPunct="1">
              <a:defRPr lang="en-US" sz="2400" b="0" kern="1200" cap="all" baseline="0" dirty="0" smtClean="0">
                <a:solidFill>
                  <a:schemeClr val="tx1"/>
                </a:solidFill>
                <a:latin typeface="+mj-lt"/>
                <a:ea typeface="+mn-ea"/>
                <a:cs typeface="+mn-cs"/>
              </a:defRPr>
            </a:lvl1pPr>
            <a:lvl2pPr marL="0" algn="l" defTabSz="914400" rtl="0" eaLnBrk="1" latinLnBrk="0" hangingPunct="1">
              <a:defRPr lang="en-US" sz="2400" kern="1200" cap="all" baseline="0" dirty="0" smtClean="0">
                <a:solidFill>
                  <a:schemeClr val="tx1"/>
                </a:solidFill>
                <a:latin typeface="+mj-lt"/>
                <a:ea typeface="+mn-ea"/>
                <a:cs typeface="+mn-cs"/>
              </a:defRPr>
            </a:lvl2pPr>
            <a:lvl3pPr marL="0" algn="l" defTabSz="914400" rtl="0" eaLnBrk="1" latinLnBrk="0" hangingPunct="1">
              <a:defRPr lang="en-US" sz="2400" kern="1200" cap="all" baseline="0" dirty="0" smtClean="0">
                <a:solidFill>
                  <a:schemeClr val="tx1"/>
                </a:solidFill>
                <a:latin typeface="+mj-lt"/>
                <a:ea typeface="+mn-ea"/>
                <a:cs typeface="+mn-cs"/>
              </a:defRPr>
            </a:lvl3pPr>
            <a:lvl4pPr marL="0" algn="l" defTabSz="914400" rtl="0" eaLnBrk="1" latinLnBrk="0" hangingPunct="1">
              <a:defRPr lang="en-US" sz="2400" kern="1200" cap="all" baseline="0" dirty="0" smtClean="0">
                <a:solidFill>
                  <a:schemeClr val="tx1"/>
                </a:solidFill>
                <a:latin typeface="+mj-lt"/>
                <a:ea typeface="+mn-ea"/>
                <a:cs typeface="+mn-cs"/>
              </a:defRPr>
            </a:lvl4pPr>
            <a:lvl5pPr marL="0" algn="l" defTabSz="914400" rtl="0" eaLnBrk="1" latinLnBrk="0" hangingPunct="1">
              <a:defRPr lang="en-US" sz="2400" kern="1200" cap="all" baseline="0" dirty="0" smtClean="0">
                <a:solidFill>
                  <a:schemeClr val="tx1"/>
                </a:solidFill>
                <a:latin typeface="+mj-lt"/>
                <a:ea typeface="+mn-ea"/>
                <a:cs typeface="+mn-cs"/>
              </a:defRPr>
            </a:lvl5pPr>
          </a:lstStyle>
          <a:p>
            <a:pPr lvl="0"/>
            <a:r>
              <a:rPr lang="en-US" dirty="0" smtClean="0"/>
              <a:t>00 MONTH YEAR</a:t>
            </a:r>
            <a:endParaRPr lang="en-US" dirty="0"/>
          </a:p>
        </p:txBody>
      </p:sp>
      <p:sp>
        <p:nvSpPr>
          <p:cNvPr id="10" name="Text Placeholder 11"/>
          <p:cNvSpPr>
            <a:spLocks noGrp="1"/>
          </p:cNvSpPr>
          <p:nvPr>
            <p:ph type="body" sz="quarter" idx="16" hasCustomPrompt="1"/>
          </p:nvPr>
        </p:nvSpPr>
        <p:spPr>
          <a:xfrm>
            <a:off x="1363665" y="4537077"/>
            <a:ext cx="6418260" cy="258241"/>
          </a:xfrm>
        </p:spPr>
        <p:txBody>
          <a:bodyPr lIns="0" tIns="0" rIns="0" bIns="0">
            <a:noAutofit/>
          </a:bodyPr>
          <a:lstStyle>
            <a:lvl1pPr marL="0" indent="0">
              <a:spcBef>
                <a:spcPts val="0"/>
              </a:spcBef>
              <a:buNone/>
              <a:defRPr sz="1400" b="1">
                <a:latin typeface="+mn-lt"/>
              </a:defRPr>
            </a:lvl1pPr>
          </a:lstStyle>
          <a:p>
            <a:pPr lvl="0"/>
            <a:r>
              <a:rPr lang="en-US" dirty="0" smtClean="0"/>
              <a:t>Presenter</a:t>
            </a:r>
            <a:endParaRPr lang="en-US" dirty="0"/>
          </a:p>
        </p:txBody>
      </p:sp>
      <p:sp>
        <p:nvSpPr>
          <p:cNvPr id="11" name="Text Placeholder 11"/>
          <p:cNvSpPr>
            <a:spLocks noGrp="1"/>
          </p:cNvSpPr>
          <p:nvPr>
            <p:ph type="body" sz="quarter" idx="17" hasCustomPrompt="1"/>
          </p:nvPr>
        </p:nvSpPr>
        <p:spPr>
          <a:xfrm>
            <a:off x="1363665" y="4757218"/>
            <a:ext cx="6418260" cy="257696"/>
          </a:xfrm>
        </p:spPr>
        <p:txBody>
          <a:bodyPr lIns="0" tIns="0" rIns="0" bIns="0">
            <a:noAutofit/>
          </a:bodyPr>
          <a:lstStyle>
            <a:lvl1pPr marL="0" indent="0">
              <a:spcBef>
                <a:spcPts val="0"/>
              </a:spcBef>
              <a:buNone/>
              <a:defRPr sz="1400" b="0">
                <a:latin typeface="+mn-lt"/>
              </a:defRPr>
            </a:lvl1pPr>
          </a:lstStyle>
          <a:p>
            <a:pPr lvl="0"/>
            <a:r>
              <a:rPr lang="en-GB" dirty="0" smtClean="0"/>
              <a:t>email</a:t>
            </a:r>
            <a:endParaRPr lang="en-US" dirty="0"/>
          </a:p>
        </p:txBody>
      </p:sp>
      <p:sp>
        <p:nvSpPr>
          <p:cNvPr id="13" name="Text Placeholder 11"/>
          <p:cNvSpPr>
            <a:spLocks noGrp="1"/>
          </p:cNvSpPr>
          <p:nvPr>
            <p:ph type="body" sz="quarter" idx="18" hasCustomPrompt="1"/>
          </p:nvPr>
        </p:nvSpPr>
        <p:spPr>
          <a:xfrm>
            <a:off x="1363665" y="4967290"/>
            <a:ext cx="6418260" cy="258241"/>
          </a:xfrm>
        </p:spPr>
        <p:txBody>
          <a:bodyPr lIns="0" tIns="0" rIns="0" bIns="0">
            <a:noAutofit/>
          </a:bodyPr>
          <a:lstStyle>
            <a:lvl1pPr marL="0" indent="0">
              <a:spcBef>
                <a:spcPts val="0"/>
              </a:spcBef>
              <a:buNone/>
              <a:defRPr sz="1400" b="1">
                <a:latin typeface="+mn-lt"/>
              </a:defRPr>
            </a:lvl1pPr>
          </a:lstStyle>
          <a:p>
            <a:pPr lvl="0"/>
            <a:r>
              <a:rPr lang="en-US" dirty="0" smtClean="0"/>
              <a:t>Presenter</a:t>
            </a:r>
            <a:endParaRPr lang="en-US" dirty="0"/>
          </a:p>
        </p:txBody>
      </p:sp>
      <p:sp>
        <p:nvSpPr>
          <p:cNvPr id="14" name="Text Placeholder 11"/>
          <p:cNvSpPr>
            <a:spLocks noGrp="1"/>
          </p:cNvSpPr>
          <p:nvPr>
            <p:ph type="body" sz="quarter" idx="19" hasCustomPrompt="1"/>
          </p:nvPr>
        </p:nvSpPr>
        <p:spPr>
          <a:xfrm>
            <a:off x="1363665" y="5187432"/>
            <a:ext cx="6418260" cy="257696"/>
          </a:xfrm>
        </p:spPr>
        <p:txBody>
          <a:bodyPr lIns="0" tIns="0" rIns="0" bIns="0">
            <a:noAutofit/>
          </a:bodyPr>
          <a:lstStyle>
            <a:lvl1pPr marL="0" indent="0">
              <a:spcBef>
                <a:spcPts val="0"/>
              </a:spcBef>
              <a:buNone/>
              <a:defRPr sz="1400" b="0">
                <a:latin typeface="+mn-lt"/>
              </a:defRPr>
            </a:lvl1pPr>
          </a:lstStyle>
          <a:p>
            <a:pPr lvl="0"/>
            <a:r>
              <a:rPr lang="en-GB" dirty="0" smtClean="0"/>
              <a:t>email</a:t>
            </a:r>
            <a:endParaRPr lang="en-US" dirty="0"/>
          </a:p>
        </p:txBody>
      </p:sp>
      <p:pic>
        <p:nvPicPr>
          <p:cNvPr id="16" name="Picture 12" descr="undp_logo"/>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8237632" y="696888"/>
            <a:ext cx="270000" cy="540000"/>
          </a:xfrm>
          <a:prstGeom prst="rect">
            <a:avLst/>
          </a:prstGeom>
          <a:solidFill>
            <a:schemeClr val="bg1"/>
          </a:solidFill>
          <a:ln w="6350">
            <a:solidFill>
              <a:schemeClr val="accent1"/>
            </a:solidFill>
            <a:miter lim="800000"/>
            <a:headEnd/>
            <a:tailEnd/>
          </a:ln>
        </p:spPr>
      </p:pic>
      <p:pic>
        <p:nvPicPr>
          <p:cNvPr id="17" name="Picture 2" descr="New Social Finance Logo"/>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202916" y="696888"/>
            <a:ext cx="2029655" cy="54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 descr="http://www.wcl.org.uk/im/ZSL%20standard%20black%20jpeg.jpg"/>
          <p:cNvPicPr>
            <a:picLocks noChangeAspect="1" noChangeArrowheads="1"/>
          </p:cNvPicPr>
          <p:nvPr userDrawn="1"/>
        </p:nvPicPr>
        <p:blipFill>
          <a:blip r:embed="rId4" r:link="rId5" cstate="print">
            <a:extLst>
              <a:ext uri="{28A0092B-C50C-407E-A947-70E740481C1C}">
                <a14:useLocalDpi xmlns="" xmlns:a14="http://schemas.microsoft.com/office/drawing/2010/main" val="0"/>
              </a:ext>
            </a:extLst>
          </a:blip>
          <a:srcRect/>
          <a:stretch>
            <a:fillRect/>
          </a:stretch>
        </p:blipFill>
        <p:spPr bwMode="auto">
          <a:xfrm>
            <a:off x="5387855" y="696888"/>
            <a:ext cx="810000" cy="540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4807650" y="5568768"/>
            <a:ext cx="3060000" cy="584182"/>
          </a:xfrm>
          <a:prstGeom prst="rect">
            <a:avLst/>
          </a:prstGeom>
        </p:spPr>
      </p:pic>
      <p:pic>
        <p:nvPicPr>
          <p:cNvPr id="21" name="Picture 20"/>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1363665" y="5440969"/>
            <a:ext cx="3060000" cy="711981"/>
          </a:xfrm>
          <a:prstGeom prst="rect">
            <a:avLst/>
          </a:prstGeom>
        </p:spPr>
      </p:pic>
      <p:pic>
        <p:nvPicPr>
          <p:cNvPr id="23" name="Picture 22"/>
          <p:cNvPicPr>
            <a:picLocks noChangeAspect="1"/>
          </p:cNvPicPr>
          <p:nvPr userDrawn="1"/>
        </p:nvPicPr>
        <p:blipFill>
          <a:blip r:embed="rId8" cstate="print">
            <a:extLst>
              <a:ext uri="{28A0092B-C50C-407E-A947-70E740481C1C}">
                <a14:useLocalDpi xmlns="" xmlns:a14="http://schemas.microsoft.com/office/drawing/2010/main" val="0"/>
              </a:ext>
            </a:extLst>
          </a:blip>
          <a:stretch>
            <a:fillRect/>
          </a:stretch>
        </p:blipFill>
        <p:spPr>
          <a:xfrm>
            <a:off x="4572794" y="696888"/>
            <a:ext cx="810000" cy="540000"/>
          </a:xfrm>
          <a:prstGeom prst="rect">
            <a:avLst/>
          </a:prstGeom>
        </p:spPr>
      </p:pic>
    </p:spTree>
    <p:extLst>
      <p:ext uri="{BB962C8B-B14F-4D97-AF65-F5344CB8AC3E}">
        <p14:creationId xmlns="" xmlns:p14="http://schemas.microsoft.com/office/powerpoint/2010/main" val="34958744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522CF7-3FBE-4A10-8C65-2ECDE42F6C3C}" type="datetimeFigureOut">
              <a:rPr lang="en-GB" smtClean="0"/>
              <a:pPr/>
              <a:t>15/10/2014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A88E151-719C-4EC0-ACBF-35D25AFF362D}" type="slidenum">
              <a:rPr lang="en-GB" smtClean="0"/>
              <a:pPr/>
              <a:t>‹#›</a:t>
            </a:fld>
            <a:endParaRPr lang="en-GB"/>
          </a:p>
        </p:txBody>
      </p:sp>
    </p:spTree>
    <p:extLst>
      <p:ext uri="{BB962C8B-B14F-4D97-AF65-F5344CB8AC3E}">
        <p14:creationId xmlns:p14="http://schemas.microsoft.com/office/powerpoint/2010/main" xmlns="" val="396169241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9965" y="431285"/>
            <a:ext cx="7297737" cy="679668"/>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69963" y="1323976"/>
            <a:ext cx="7764463" cy="4802188"/>
          </a:xfrm>
          <a:prstGeom prst="rect">
            <a:avLst/>
          </a:prstGeom>
        </p:spPr>
        <p:txBody>
          <a:bodyPr vert="horz" lIns="0" tIns="0" rIns="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61377" y="531919"/>
            <a:ext cx="257175" cy="365125"/>
          </a:xfrm>
          <a:prstGeom prst="rect">
            <a:avLst/>
          </a:prstGeom>
        </p:spPr>
        <p:txBody>
          <a:bodyPr vert="horz" lIns="0" tIns="0" rIns="0" bIns="0" rtlCol="0" anchor="t" anchorCtr="0"/>
          <a:lstStyle>
            <a:lvl1pPr algn="l">
              <a:defRPr sz="1200">
                <a:solidFill>
                  <a:schemeClr val="tx1"/>
                </a:solidFill>
                <a:latin typeface="+mj-lt"/>
              </a:defRPr>
            </a:lvl1pPr>
          </a:lstStyle>
          <a:p>
            <a:pPr algn="r"/>
            <a:fld id="{C6A4B429-0189-47CD-9DDA-A001F58C55D3}"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4" r:id="rId3"/>
    <p:sldLayoutId id="2147483684" r:id="rId4"/>
    <p:sldLayoutId id="2147483692" r:id="rId5"/>
    <p:sldLayoutId id="2147483693" r:id="rId6"/>
  </p:sldLayoutIdLst>
  <p:transition/>
  <p:hf hdr="0" ftr="0" dt="0"/>
  <p:txStyles>
    <p:titleStyle>
      <a:lvl1pPr algn="l" defTabSz="914400" rtl="0" eaLnBrk="1" latinLnBrk="0" hangingPunct="1">
        <a:spcBef>
          <a:spcPct val="0"/>
        </a:spcBef>
        <a:buNone/>
        <a:defRPr sz="2000" kern="1200" cap="all" baseline="0">
          <a:solidFill>
            <a:schemeClr val="tx2"/>
          </a:solidFill>
          <a:latin typeface="+mj-lt"/>
          <a:ea typeface="+mj-ea"/>
          <a:cs typeface="+mj-cs"/>
        </a:defRPr>
      </a:lvl1pPr>
    </p:titleStyle>
    <p:bodyStyle>
      <a:lvl1pPr marL="0" indent="0" algn="l" defTabSz="914400" rtl="0" eaLnBrk="1" latinLnBrk="0" hangingPunct="1">
        <a:spcBef>
          <a:spcPts val="600"/>
        </a:spcBef>
        <a:spcAft>
          <a:spcPts val="0"/>
        </a:spcAft>
        <a:buClr>
          <a:schemeClr val="tx2"/>
        </a:buClr>
        <a:buSzPct val="120000"/>
        <a:buFont typeface="Arial" pitchFamily="34" charset="0"/>
        <a:buNone/>
        <a:defRPr lang="en-US" sz="1400" b="1" kern="1200" dirty="0" smtClean="0">
          <a:solidFill>
            <a:schemeClr val="tx1"/>
          </a:solidFill>
          <a:latin typeface="+mn-lt"/>
          <a:ea typeface="+mn-ea"/>
          <a:cs typeface="+mn-cs"/>
        </a:defRPr>
      </a:lvl1pPr>
      <a:lvl2pPr marL="0" indent="0" algn="l" defTabSz="914400" rtl="0" eaLnBrk="1" latinLnBrk="0" hangingPunct="1">
        <a:spcBef>
          <a:spcPts val="600"/>
        </a:spcBef>
        <a:buClr>
          <a:schemeClr val="tx2"/>
        </a:buClr>
        <a:buFont typeface="Cambria" pitchFamily="18" charset="0"/>
        <a:buNone/>
        <a:defRPr sz="1200" kern="1200">
          <a:solidFill>
            <a:schemeClr val="tx1"/>
          </a:solidFill>
          <a:latin typeface="+mn-lt"/>
          <a:ea typeface="+mn-ea"/>
          <a:cs typeface="+mn-cs"/>
        </a:defRPr>
      </a:lvl2pPr>
      <a:lvl3pPr marL="230400" indent="-230400" algn="l" defTabSz="914400" rtl="0" eaLnBrk="1" latinLnBrk="0" hangingPunct="1">
        <a:spcBef>
          <a:spcPts val="600"/>
        </a:spcBef>
        <a:buClr>
          <a:schemeClr val="tx2"/>
        </a:buClr>
        <a:buSzPct val="100000"/>
        <a:buFont typeface="Arial" pitchFamily="34" charset="0"/>
        <a:buChar char="•"/>
        <a:defRPr sz="1200" kern="1200">
          <a:solidFill>
            <a:schemeClr val="tx1"/>
          </a:solidFill>
          <a:latin typeface="+mn-lt"/>
          <a:ea typeface="+mn-ea"/>
          <a:cs typeface="+mn-cs"/>
        </a:defRPr>
      </a:lvl3pPr>
      <a:lvl4pPr marL="460800" indent="-2286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691200" indent="-2286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gif"/><Relationship Id="rId11" Type="http://schemas.openxmlformats.org/officeDocument/2006/relationships/image" Target="../media/image38.gif"/><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1.png"/><Relationship Id="rId7" Type="http://schemas.openxmlformats.org/officeDocument/2006/relationships/image" Target="../media/image39.pn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5.jpeg"/><Relationship Id="rId11" Type="http://schemas.openxmlformats.org/officeDocument/2006/relationships/image" Target="../media/image7.jpeg"/><Relationship Id="rId5" Type="http://schemas.openxmlformats.org/officeDocument/2006/relationships/image" Target="../media/image33.gif"/><Relationship Id="rId10" Type="http://schemas.openxmlformats.org/officeDocument/2006/relationships/image" Target="../media/image4.png"/><Relationship Id="rId4" Type="http://schemas.openxmlformats.org/officeDocument/2006/relationships/image" Target="../media/image32.jpeg"/><Relationship Id="rId9" Type="http://schemas.openxmlformats.org/officeDocument/2006/relationships/image" Target="../media/image38.gif"/></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23022" y="1458843"/>
            <a:ext cx="2377063" cy="3200877"/>
          </a:xfrm>
        </p:spPr>
        <p:txBody>
          <a:bodyPr>
            <a:normAutofit fontScale="90000"/>
          </a:bodyPr>
          <a:lstStyle/>
          <a:p>
            <a:r>
              <a:rPr lang="en-US" sz="5300" dirty="0" smtClean="0"/>
              <a:t>rhino impact Bond</a:t>
            </a:r>
            <a:r>
              <a:rPr lang="en-US" dirty="0" smtClean="0"/>
              <a:t/>
            </a:r>
            <a:br>
              <a:rPr lang="en-US" dirty="0" smtClean="0"/>
            </a:br>
            <a:r>
              <a:rPr lang="en-US" sz="2200" dirty="0" smtClean="0"/>
              <a:t>changing the conservation</a:t>
            </a:r>
            <a:br>
              <a:rPr lang="en-US" sz="2200" dirty="0" smtClean="0"/>
            </a:br>
            <a:r>
              <a:rPr lang="en-US" sz="2200" dirty="0" smtClean="0"/>
              <a:t>landscape</a:t>
            </a:r>
            <a:r>
              <a:rPr lang="en-US" dirty="0" smtClean="0"/>
              <a:t/>
            </a:r>
            <a:br>
              <a:rPr lang="en-US" dirty="0" smtClean="0"/>
            </a:br>
            <a:endParaRPr lang="en-US" dirty="0"/>
          </a:p>
        </p:txBody>
      </p:sp>
      <p:sp>
        <p:nvSpPr>
          <p:cNvPr id="16" name="Text Placeholder 15"/>
          <p:cNvSpPr>
            <a:spLocks noGrp="1"/>
          </p:cNvSpPr>
          <p:nvPr>
            <p:ph type="body" sz="quarter" idx="14"/>
          </p:nvPr>
        </p:nvSpPr>
        <p:spPr/>
        <p:txBody>
          <a:bodyPr/>
          <a:lstStyle/>
          <a:p>
            <a:r>
              <a:rPr lang="en-US" dirty="0" smtClean="0"/>
              <a:t>Social Finance is </a:t>
            </a:r>
            <a:r>
              <a:rPr lang="en-US" dirty="0" smtClean="0"/>
              <a:t>authorized </a:t>
            </a:r>
            <a:r>
              <a:rPr lang="en-US" dirty="0" smtClean="0"/>
              <a:t>and regulated by the Financial Conduct Authority FCA No: 497568</a:t>
            </a:r>
            <a:endParaRPr lang="en-US" dirty="0"/>
          </a:p>
        </p:txBody>
      </p:sp>
      <p:sp>
        <p:nvSpPr>
          <p:cNvPr id="7" name="Text Placeholder 11"/>
          <p:cNvSpPr>
            <a:spLocks noGrp="1"/>
          </p:cNvSpPr>
          <p:nvPr>
            <p:ph type="body" sz="quarter" idx="4294967295"/>
          </p:nvPr>
        </p:nvSpPr>
        <p:spPr>
          <a:xfrm>
            <a:off x="1363663" y="5172907"/>
            <a:ext cx="6418260" cy="258241"/>
          </a:xfrm>
          <a:prstGeom prst="rect">
            <a:avLst/>
          </a:prstGeom>
        </p:spPr>
        <p:txBody>
          <a:bodyPr lIns="0" tIns="0" rIns="0" bIns="0">
            <a:noAutofit/>
          </a:bodyPr>
          <a:lstStyle>
            <a:lvl1pPr marL="0" indent="0">
              <a:spcBef>
                <a:spcPts val="0"/>
              </a:spcBef>
              <a:buNone/>
              <a:defRPr sz="1400" b="1">
                <a:latin typeface="+mn-lt"/>
              </a:defRPr>
            </a:lvl1pPr>
          </a:lstStyle>
          <a:p>
            <a:pPr lvl="0"/>
            <a:r>
              <a:rPr lang="en-US" dirty="0" smtClean="0">
                <a:latin typeface="+mj-lt"/>
              </a:rPr>
              <a:t>With thanks to:</a:t>
            </a:r>
            <a:endParaRPr lang="en-US" dirty="0">
              <a:latin typeface="+mj-lt"/>
            </a:endParaRPr>
          </a:p>
        </p:txBody>
      </p:sp>
      <p:pic>
        <p:nvPicPr>
          <p:cNvPr id="8" name="Picture 7"/>
          <p:cNvPicPr/>
          <p:nvPr/>
        </p:nvPicPr>
        <p:blipFill rotWithShape="1">
          <a:blip r:embed="rId3" cstate="print">
            <a:extLst>
              <a:ext uri="{BEBA8EAE-BF5A-486C-A8C5-ECC9F3942E4B}">
                <a14:imgProps xmlns="" xmlns:a14="http://schemas.microsoft.com/office/drawing/2010/main">
                  <a14:imgLayer r:embed="rId4">
                    <a14:imgEffect>
                      <a14:saturation sat="0"/>
                    </a14:imgEffect>
                  </a14:imgLayer>
                </a14:imgProps>
              </a:ext>
              <a:ext uri="{28A0092B-C50C-407E-A947-70E740481C1C}">
                <a14:useLocalDpi xmlns="" xmlns:a14="http://schemas.microsoft.com/office/drawing/2010/main" val="0"/>
              </a:ext>
            </a:extLst>
          </a:blip>
          <a:srcRect l="19684" t="5263" r="2535" b="9789"/>
          <a:stretch/>
        </p:blipFill>
        <p:spPr bwMode="auto">
          <a:xfrm>
            <a:off x="3652578" y="1565718"/>
            <a:ext cx="4132602" cy="300628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93894937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project will assess the gaps across rhino sites to provide investors with a clear ‘theory of change’</a:t>
            </a:r>
            <a:endParaRPr lang="en-GB" dirty="0"/>
          </a:p>
        </p:txBody>
      </p:sp>
      <p:sp>
        <p:nvSpPr>
          <p:cNvPr id="3" name="Slide Number Placeholder 2"/>
          <p:cNvSpPr>
            <a:spLocks noGrp="1"/>
          </p:cNvSpPr>
          <p:nvPr>
            <p:ph type="sldNum" sz="quarter" idx="12"/>
          </p:nvPr>
        </p:nvSpPr>
        <p:spPr/>
        <p:txBody>
          <a:bodyPr/>
          <a:lstStyle/>
          <a:p>
            <a:fld id="{C6A4B429-0189-47CD-9DDA-A001F58C55D3}" type="slidenum">
              <a:rPr lang="en-US" smtClean="0"/>
              <a:pPr/>
              <a:t>10</a:t>
            </a:fld>
            <a:endParaRPr lang="en-US" dirty="0"/>
          </a:p>
        </p:txBody>
      </p:sp>
      <p:sp>
        <p:nvSpPr>
          <p:cNvPr id="5" name="Rectangle 4"/>
          <p:cNvSpPr/>
          <p:nvPr/>
        </p:nvSpPr>
        <p:spPr>
          <a:xfrm>
            <a:off x="589869" y="1436090"/>
            <a:ext cx="3388182" cy="7282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a:buClr>
                <a:schemeClr val="tx2"/>
              </a:buClr>
              <a:defRPr/>
            </a:pPr>
            <a:r>
              <a:rPr lang="en-GB" sz="2000" dirty="0" smtClean="0">
                <a:solidFill>
                  <a:schemeClr val="tx1"/>
                </a:solidFill>
                <a:latin typeface="+mj-lt"/>
                <a:cs typeface="Cambria"/>
              </a:rPr>
              <a:t>Theory of change based on </a:t>
            </a:r>
            <a:r>
              <a:rPr lang="en-GB" sz="2000" b="1" dirty="0" smtClean="0">
                <a:solidFill>
                  <a:schemeClr val="tx1"/>
                </a:solidFill>
                <a:latin typeface="+mj-lt"/>
                <a:cs typeface="Cambria"/>
              </a:rPr>
              <a:t>holistic PA management framework </a:t>
            </a:r>
            <a:r>
              <a:rPr lang="en-GB" sz="2000" dirty="0" smtClean="0">
                <a:solidFill>
                  <a:schemeClr val="tx1"/>
                </a:solidFill>
                <a:latin typeface="+mj-lt"/>
                <a:cs typeface="Cambria"/>
              </a:rPr>
              <a:t>…</a:t>
            </a:r>
            <a:endParaRPr lang="en-GB" sz="2000" dirty="0">
              <a:solidFill>
                <a:schemeClr val="tx1"/>
              </a:solidFill>
              <a:latin typeface="+mj-lt"/>
              <a:cs typeface="Cambria"/>
            </a:endParaRPr>
          </a:p>
        </p:txBody>
      </p:sp>
      <p:graphicFrame>
        <p:nvGraphicFramePr>
          <p:cNvPr id="7" name="Table 6"/>
          <p:cNvGraphicFramePr>
            <a:graphicFrameLocks noGrp="1"/>
          </p:cNvGraphicFramePr>
          <p:nvPr>
            <p:extLst>
              <p:ext uri="{D42A27DB-BD31-4B8C-83A1-F6EECF244321}">
                <p14:modId xmlns="" xmlns:p14="http://schemas.microsoft.com/office/powerpoint/2010/main" val="2902695970"/>
              </p:ext>
            </p:extLst>
          </p:nvPr>
        </p:nvGraphicFramePr>
        <p:xfrm>
          <a:off x="589869" y="2371160"/>
          <a:ext cx="3388182" cy="3943350"/>
        </p:xfrm>
        <a:graphic>
          <a:graphicData uri="http://schemas.openxmlformats.org/drawingml/2006/table">
            <a:tbl>
              <a:tblPr firstRow="1" firstCol="1" bandRow="1"/>
              <a:tblGrid>
                <a:gridCol w="1114865"/>
                <a:gridCol w="2273317"/>
              </a:tblGrid>
              <a:tr h="144235">
                <a:tc>
                  <a:txBody>
                    <a:bodyPr/>
                    <a:lstStyle/>
                    <a:p>
                      <a:pPr algn="ctr">
                        <a:lnSpc>
                          <a:spcPct val="115000"/>
                        </a:lnSpc>
                        <a:spcAft>
                          <a:spcPts val="0"/>
                        </a:spcAft>
                      </a:pPr>
                      <a:r>
                        <a:rPr lang="en-GB" sz="900" b="1" dirty="0">
                          <a:effectLst/>
                          <a:latin typeface="+mj-lt"/>
                          <a:ea typeface="Times New Roman" panose="02020603050405020304" pitchFamily="18" charset="0"/>
                          <a:cs typeface="Times New Roman" panose="02020603050405020304" pitchFamily="18" charset="0"/>
                        </a:rPr>
                        <a:t>Pillar</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5B3D7"/>
                    </a:solidFill>
                  </a:tcPr>
                </a:tc>
                <a:tc>
                  <a:txBody>
                    <a:bodyPr/>
                    <a:lstStyle/>
                    <a:p>
                      <a:pPr algn="ctr">
                        <a:lnSpc>
                          <a:spcPct val="115000"/>
                        </a:lnSpc>
                        <a:spcAft>
                          <a:spcPts val="0"/>
                        </a:spcAft>
                      </a:pPr>
                      <a:r>
                        <a:rPr lang="en-GB" sz="900" b="1" dirty="0">
                          <a:solidFill>
                            <a:schemeClr val="tx1"/>
                          </a:solidFill>
                          <a:effectLst/>
                          <a:latin typeface="+mj-lt"/>
                          <a:ea typeface="Times New Roman" panose="02020603050405020304" pitchFamily="18" charset="0"/>
                          <a:cs typeface="Calibri" panose="020F0502020204030204" pitchFamily="34" charset="0"/>
                        </a:rPr>
                        <a:t>Element assessed</a:t>
                      </a:r>
                      <a:endParaRPr lang="en-GB" sz="900" dirty="0">
                        <a:solidFill>
                          <a:schemeClr val="tx1"/>
                        </a:solidFill>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5B3D7"/>
                    </a:solidFill>
                  </a:tcPr>
                </a:tc>
              </a:tr>
              <a:tr h="144235">
                <a:tc gridSpan="2">
                  <a:txBody>
                    <a:bodyPr/>
                    <a:lstStyle/>
                    <a:p>
                      <a:pPr algn="ctr">
                        <a:lnSpc>
                          <a:spcPct val="115000"/>
                        </a:lnSpc>
                        <a:spcAft>
                          <a:spcPts val="0"/>
                        </a:spcAft>
                      </a:pPr>
                      <a:r>
                        <a:rPr lang="en-GB" sz="900" b="1" dirty="0" smtClean="0">
                          <a:effectLst/>
                          <a:latin typeface="+mj-lt"/>
                          <a:ea typeface="Times New Roman" panose="02020603050405020304" pitchFamily="18" charset="0"/>
                          <a:cs typeface="Times New Roman" panose="02020603050405020304" pitchFamily="18" charset="0"/>
                        </a:rPr>
                        <a:t>Generic</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BE5F1"/>
                    </a:solidFill>
                  </a:tcPr>
                </a:tc>
                <a:tc hMerge="1">
                  <a:txBody>
                    <a:bodyPr/>
                    <a:lstStyle/>
                    <a:p>
                      <a:endParaRPr lang="en-GB"/>
                    </a:p>
                  </a:txBody>
                  <a:tcPr/>
                </a:tc>
              </a:tr>
              <a:tr h="456828">
                <a:tc>
                  <a:txBody>
                    <a:bodyPr/>
                    <a:lstStyle/>
                    <a:p>
                      <a:pPr>
                        <a:lnSpc>
                          <a:spcPct val="115000"/>
                        </a:lnSpc>
                        <a:spcAft>
                          <a:spcPts val="0"/>
                        </a:spcAft>
                      </a:pPr>
                      <a:r>
                        <a:rPr lang="en-GB" sz="900" b="1" dirty="0">
                          <a:effectLst/>
                          <a:latin typeface="+mj-lt"/>
                          <a:ea typeface="Times New Roman" panose="02020603050405020304" pitchFamily="18" charset="0"/>
                          <a:cs typeface="Calibri" panose="020F0502020204030204" pitchFamily="34" charset="0"/>
                        </a:rPr>
                        <a:t>A: IMPORTANCE AND STATUS</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1. Social, cultural and biological significance </a:t>
                      </a:r>
                      <a:endParaRPr lang="en-GB" sz="9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2. Protected area design</a:t>
                      </a:r>
                      <a:endParaRPr lang="en-GB" sz="9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3. Legal status, regulation and compliance</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082015">
                <a:tc>
                  <a:txBody>
                    <a:bodyPr/>
                    <a:lstStyle/>
                    <a:p>
                      <a:pPr>
                        <a:lnSpc>
                          <a:spcPct val="115000"/>
                        </a:lnSpc>
                        <a:spcAft>
                          <a:spcPts val="0"/>
                        </a:spcAft>
                      </a:pPr>
                      <a:r>
                        <a:rPr lang="en-GB" sz="900" b="1" dirty="0">
                          <a:effectLst/>
                          <a:latin typeface="+mj-lt"/>
                          <a:ea typeface="Times New Roman" panose="02020603050405020304" pitchFamily="18" charset="0"/>
                          <a:cs typeface="Calibri" panose="020F0502020204030204" pitchFamily="34" charset="0"/>
                        </a:rPr>
                        <a:t>B: MANAGEMENT</a:t>
                      </a:r>
                      <a:endParaRPr lang="en-GB" sz="9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900" b="1" dirty="0">
                          <a:effectLst/>
                          <a:latin typeface="+mj-lt"/>
                          <a:ea typeface="Times New Roman" panose="02020603050405020304" pitchFamily="18" charset="0"/>
                          <a:cs typeface="Times New Roman" panose="02020603050405020304" pitchFamily="18" charset="0"/>
                        </a:rPr>
                        <a:t> </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4. Management planning </a:t>
                      </a:r>
                      <a:endParaRPr lang="en-GB" sz="9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5. Management plan/system implementation </a:t>
                      </a:r>
                      <a:endParaRPr lang="en-GB" sz="9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6. Management processes </a:t>
                      </a:r>
                      <a:endParaRPr lang="en-GB" sz="9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7. Staffing (full time and part time)</a:t>
                      </a:r>
                      <a:endParaRPr lang="en-GB" sz="9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8. Infrastructure, equipment and facilities </a:t>
                      </a:r>
                      <a:endParaRPr lang="en-GB" sz="9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9. Sustainability of financial resources </a:t>
                      </a:r>
                      <a:endParaRPr lang="en-GB" sz="9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10. Adaptive management </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56828">
                <a:tc>
                  <a:txBody>
                    <a:bodyPr/>
                    <a:lstStyle/>
                    <a:p>
                      <a:pPr>
                        <a:lnSpc>
                          <a:spcPct val="115000"/>
                        </a:lnSpc>
                        <a:spcAft>
                          <a:spcPts val="0"/>
                        </a:spcAft>
                      </a:pPr>
                      <a:r>
                        <a:rPr lang="en-GB" sz="900" b="1" dirty="0">
                          <a:effectLst/>
                          <a:latin typeface="+mj-lt"/>
                          <a:ea typeface="Times New Roman" panose="02020603050405020304" pitchFamily="18" charset="0"/>
                          <a:cs typeface="Calibri" panose="020F0502020204030204" pitchFamily="34" charset="0"/>
                        </a:rPr>
                        <a:t>C: COMMUNITY</a:t>
                      </a:r>
                      <a:endParaRPr lang="en-GB" sz="9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900" b="1" dirty="0">
                          <a:effectLst/>
                          <a:latin typeface="+mj-lt"/>
                          <a:ea typeface="Times New Roman" panose="02020603050405020304" pitchFamily="18" charset="0"/>
                          <a:cs typeface="Times New Roman" panose="02020603050405020304" pitchFamily="18" charset="0"/>
                        </a:rPr>
                        <a:t> </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11. </a:t>
                      </a:r>
                      <a:r>
                        <a:rPr lang="en-GB" sz="900" dirty="0" smtClean="0">
                          <a:effectLst/>
                          <a:latin typeface="+mj-lt"/>
                          <a:ea typeface="Times New Roman" panose="02020603050405020304" pitchFamily="18" charset="0"/>
                          <a:cs typeface="Calibri" panose="020F0502020204030204" pitchFamily="34" charset="0"/>
                        </a:rPr>
                        <a:t>Human-wildlife </a:t>
                      </a:r>
                      <a:r>
                        <a:rPr lang="en-GB" sz="900" dirty="0">
                          <a:effectLst/>
                          <a:latin typeface="+mj-lt"/>
                          <a:ea typeface="Times New Roman" panose="02020603050405020304" pitchFamily="18" charset="0"/>
                          <a:cs typeface="Calibri" panose="020F0502020204030204" pitchFamily="34" charset="0"/>
                        </a:rPr>
                        <a:t>conflict </a:t>
                      </a:r>
                      <a:endParaRPr lang="en-GB" sz="9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12. Community relations</a:t>
                      </a:r>
                      <a:endParaRPr lang="en-GB" sz="9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13. Stakeholder relationships</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00532">
                <a:tc>
                  <a:txBody>
                    <a:bodyPr/>
                    <a:lstStyle/>
                    <a:p>
                      <a:pPr>
                        <a:lnSpc>
                          <a:spcPct val="115000"/>
                        </a:lnSpc>
                        <a:spcAft>
                          <a:spcPts val="0"/>
                        </a:spcAft>
                      </a:pPr>
                      <a:r>
                        <a:rPr lang="en-GB" sz="900" b="1" dirty="0">
                          <a:effectLst/>
                          <a:latin typeface="+mj-lt"/>
                          <a:ea typeface="Times New Roman" panose="02020603050405020304" pitchFamily="18" charset="0"/>
                          <a:cs typeface="Calibri" panose="020F0502020204030204" pitchFamily="34" charset="0"/>
                        </a:rPr>
                        <a:t>D: TOURISM</a:t>
                      </a:r>
                      <a:endParaRPr lang="en-GB" sz="900" dirty="0">
                        <a:effectLst/>
                        <a:latin typeface="+mj-lt"/>
                        <a:ea typeface="Calibri" panose="020F0502020204030204" pitchFamily="34" charset="0"/>
                        <a:cs typeface="Times New Roman" panose="02020603050405020304" pitchFamily="18" charset="0"/>
                      </a:endParaRPr>
                    </a:p>
                    <a:p>
                      <a:pPr>
                        <a:lnSpc>
                          <a:spcPct val="115000"/>
                        </a:lnSpc>
                        <a:spcAft>
                          <a:spcPts val="0"/>
                        </a:spcAft>
                      </a:pPr>
                      <a:r>
                        <a:rPr lang="en-GB" sz="900" b="1" dirty="0">
                          <a:effectLst/>
                          <a:latin typeface="+mj-lt"/>
                          <a:ea typeface="Times New Roman" panose="02020603050405020304" pitchFamily="18" charset="0"/>
                          <a:cs typeface="Calibri" panose="020F0502020204030204" pitchFamily="34" charset="0"/>
                        </a:rPr>
                        <a:t>(optional)</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900" dirty="0" smtClean="0">
                          <a:effectLst/>
                          <a:latin typeface="+mj-lt"/>
                          <a:ea typeface="Times New Roman" panose="02020603050405020304" pitchFamily="18" charset="0"/>
                          <a:cs typeface="Calibri" panose="020F0502020204030204" pitchFamily="34" charset="0"/>
                        </a:rPr>
                        <a:t>14</a:t>
                      </a:r>
                      <a:r>
                        <a:rPr lang="en-GB" sz="900" dirty="0">
                          <a:effectLst/>
                          <a:latin typeface="+mj-lt"/>
                          <a:ea typeface="Times New Roman" panose="02020603050405020304" pitchFamily="18" charset="0"/>
                          <a:cs typeface="Calibri" panose="020F0502020204030204" pitchFamily="34" charset="0"/>
                        </a:rPr>
                        <a:t>. Tourism and </a:t>
                      </a:r>
                      <a:r>
                        <a:rPr lang="en-GB" sz="900" dirty="0" smtClean="0">
                          <a:effectLst/>
                          <a:latin typeface="+mj-lt"/>
                          <a:ea typeface="Times New Roman" panose="02020603050405020304" pitchFamily="18" charset="0"/>
                          <a:cs typeface="Calibri" panose="020F0502020204030204" pitchFamily="34" charset="0"/>
                        </a:rPr>
                        <a:t>interpretation</a:t>
                      </a: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44235">
                <a:tc>
                  <a:txBody>
                    <a:bodyPr/>
                    <a:lstStyle/>
                    <a:p>
                      <a:pPr>
                        <a:lnSpc>
                          <a:spcPct val="115000"/>
                        </a:lnSpc>
                        <a:spcAft>
                          <a:spcPts val="0"/>
                        </a:spcAft>
                      </a:pPr>
                      <a:r>
                        <a:rPr lang="en-GB" sz="900" b="1">
                          <a:effectLst/>
                          <a:latin typeface="+mj-lt"/>
                          <a:ea typeface="Times New Roman" panose="02020603050405020304" pitchFamily="18" charset="0"/>
                          <a:cs typeface="Calibri" panose="020F0502020204030204" pitchFamily="34" charset="0"/>
                        </a:rPr>
                        <a:t>E: PROTECTION</a:t>
                      </a:r>
                      <a:endParaRPr lang="en-GB" sz="90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GB" sz="900">
                          <a:effectLst/>
                          <a:latin typeface="+mj-lt"/>
                          <a:ea typeface="Times New Roman" panose="02020603050405020304" pitchFamily="18" charset="0"/>
                          <a:cs typeface="Calibri" panose="020F0502020204030204" pitchFamily="34" charset="0"/>
                        </a:rPr>
                        <a:t>15. Protection</a:t>
                      </a:r>
                      <a:endParaRPr lang="en-GB" sz="90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44235">
                <a:tc gridSpan="2">
                  <a:txBody>
                    <a:bodyPr/>
                    <a:lstStyle/>
                    <a:p>
                      <a:pPr algn="ctr">
                        <a:lnSpc>
                          <a:spcPct val="115000"/>
                        </a:lnSpc>
                        <a:spcAft>
                          <a:spcPts val="0"/>
                        </a:spcAft>
                      </a:pPr>
                      <a:r>
                        <a:rPr lang="en-GB" sz="900" b="1" dirty="0">
                          <a:effectLst/>
                          <a:latin typeface="+mj-lt"/>
                          <a:ea typeface="Times New Roman" panose="02020603050405020304" pitchFamily="18" charset="0"/>
                          <a:cs typeface="Times New Roman" panose="02020603050405020304" pitchFamily="18" charset="0"/>
                        </a:rPr>
                        <a:t>Rhino </a:t>
                      </a:r>
                      <a:r>
                        <a:rPr lang="en-GB" sz="900" b="1" dirty="0" smtClean="0">
                          <a:effectLst/>
                          <a:latin typeface="+mj-lt"/>
                          <a:ea typeface="Times New Roman" panose="02020603050405020304" pitchFamily="18" charset="0"/>
                          <a:cs typeface="Times New Roman" panose="02020603050405020304" pitchFamily="18" charset="0"/>
                        </a:rPr>
                        <a:t>specific</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BE5F1"/>
                    </a:solidFill>
                  </a:tcPr>
                </a:tc>
                <a:tc hMerge="1">
                  <a:txBody>
                    <a:bodyPr/>
                    <a:lstStyle/>
                    <a:p>
                      <a:endParaRPr lang="en-GB"/>
                    </a:p>
                  </a:txBody>
                  <a:tcPr/>
                </a:tc>
              </a:tr>
              <a:tr h="300532">
                <a:tc>
                  <a:txBody>
                    <a:bodyPr/>
                    <a:lstStyle/>
                    <a:p>
                      <a:pPr>
                        <a:lnSpc>
                          <a:spcPct val="115000"/>
                        </a:lnSpc>
                        <a:spcAft>
                          <a:spcPts val="0"/>
                        </a:spcAft>
                      </a:pPr>
                      <a:r>
                        <a:rPr lang="en-GB" sz="900" b="1" dirty="0">
                          <a:effectLst/>
                          <a:latin typeface="+mj-lt"/>
                          <a:ea typeface="Times New Roman" panose="02020603050405020304" pitchFamily="18" charset="0"/>
                          <a:cs typeface="Calibri" panose="020F0502020204030204" pitchFamily="34" charset="0"/>
                        </a:rPr>
                        <a:t>F: HABITAT MANAGEMENT</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16. </a:t>
                      </a:r>
                      <a:r>
                        <a:rPr lang="en-GB" sz="900" dirty="0" smtClean="0">
                          <a:effectLst/>
                          <a:latin typeface="+mj-lt"/>
                          <a:ea typeface="Times New Roman" panose="02020603050405020304" pitchFamily="18" charset="0"/>
                          <a:cs typeface="Calibri" panose="020F0502020204030204" pitchFamily="34" charset="0"/>
                        </a:rPr>
                        <a:t>Habitat </a:t>
                      </a:r>
                      <a:r>
                        <a:rPr lang="en-GB" sz="900" dirty="0">
                          <a:effectLst/>
                          <a:latin typeface="+mj-lt"/>
                          <a:ea typeface="Times New Roman" panose="02020603050405020304" pitchFamily="18" charset="0"/>
                          <a:cs typeface="Calibri" panose="020F0502020204030204" pitchFamily="34" charset="0"/>
                        </a:rPr>
                        <a:t>management </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00532">
                <a:tc>
                  <a:txBody>
                    <a:bodyPr/>
                    <a:lstStyle/>
                    <a:p>
                      <a:pPr>
                        <a:lnSpc>
                          <a:spcPct val="115000"/>
                        </a:lnSpc>
                        <a:spcAft>
                          <a:spcPts val="0"/>
                        </a:spcAft>
                      </a:pPr>
                      <a:r>
                        <a:rPr lang="en-GB" sz="900" b="1" dirty="0">
                          <a:effectLst/>
                          <a:latin typeface="+mj-lt"/>
                          <a:ea typeface="Times New Roman" panose="02020603050405020304" pitchFamily="18" charset="0"/>
                          <a:cs typeface="Calibri" panose="020F0502020204030204" pitchFamily="34" charset="0"/>
                        </a:rPr>
                        <a:t>G: </a:t>
                      </a:r>
                      <a:r>
                        <a:rPr lang="en-GB" sz="900" b="1" dirty="0" smtClean="0">
                          <a:effectLst/>
                          <a:latin typeface="+mj-lt"/>
                          <a:ea typeface="Times New Roman" panose="02020603050405020304" pitchFamily="18" charset="0"/>
                          <a:cs typeface="Calibri" panose="020F0502020204030204" pitchFamily="34" charset="0"/>
                        </a:rPr>
                        <a:t>RHINO </a:t>
                      </a:r>
                      <a:r>
                        <a:rPr lang="en-GB" sz="900" b="1" dirty="0">
                          <a:effectLst/>
                          <a:latin typeface="+mj-lt"/>
                          <a:ea typeface="Times New Roman" panose="02020603050405020304" pitchFamily="18" charset="0"/>
                          <a:cs typeface="Calibri" panose="020F0502020204030204" pitchFamily="34" charset="0"/>
                        </a:rPr>
                        <a:t>POPULATIONS</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GB" sz="900" dirty="0">
                          <a:effectLst/>
                          <a:latin typeface="+mj-lt"/>
                          <a:ea typeface="Times New Roman" panose="02020603050405020304" pitchFamily="18" charset="0"/>
                          <a:cs typeface="Calibri" panose="020F0502020204030204" pitchFamily="34" charset="0"/>
                        </a:rPr>
                        <a:t>17. Rhino </a:t>
                      </a:r>
                      <a:r>
                        <a:rPr lang="en-GB" sz="900" dirty="0" smtClean="0">
                          <a:effectLst/>
                          <a:latin typeface="+mj-lt"/>
                          <a:ea typeface="Times New Roman" panose="02020603050405020304" pitchFamily="18" charset="0"/>
                          <a:cs typeface="Calibri" panose="020F0502020204030204" pitchFamily="34" charset="0"/>
                        </a:rPr>
                        <a:t>population</a:t>
                      </a:r>
                      <a:r>
                        <a:rPr lang="en-GB" sz="900" baseline="0" dirty="0" smtClean="0">
                          <a:effectLst/>
                          <a:latin typeface="+mj-lt"/>
                          <a:ea typeface="Times New Roman" panose="02020603050405020304" pitchFamily="18" charset="0"/>
                          <a:cs typeface="Calibri" panose="020F0502020204030204" pitchFamily="34" charset="0"/>
                        </a:rPr>
                        <a:t> monitoring &amp; management</a:t>
                      </a:r>
                      <a:endParaRPr lang="en-GB" sz="900" dirty="0">
                        <a:effectLst/>
                        <a:latin typeface="+mj-lt"/>
                        <a:ea typeface="Calibri" panose="020F0502020204030204" pitchFamily="34" charset="0"/>
                        <a:cs typeface="Times New Roman" panose="02020603050405020304" pitchFamily="18" charset="0"/>
                      </a:endParaRPr>
                    </a:p>
                  </a:txBody>
                  <a:tcPr marL="61160" marR="6116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8" name="Isosceles Triangle 7"/>
          <p:cNvSpPr/>
          <p:nvPr/>
        </p:nvSpPr>
        <p:spPr>
          <a:xfrm rot="5400000">
            <a:off x="3107629" y="4028246"/>
            <a:ext cx="2365200" cy="3137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9" name="Rectangle 8"/>
          <p:cNvSpPr/>
          <p:nvPr/>
        </p:nvSpPr>
        <p:spPr>
          <a:xfrm>
            <a:off x="4391565" y="1448969"/>
            <a:ext cx="2160000" cy="7282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a:buClr>
                <a:schemeClr val="tx2"/>
              </a:buClr>
              <a:defRPr/>
            </a:pPr>
            <a:r>
              <a:rPr lang="en-GB" sz="2000" dirty="0" smtClean="0">
                <a:solidFill>
                  <a:schemeClr val="tx1"/>
                </a:solidFill>
                <a:latin typeface="+mj-lt"/>
                <a:cs typeface="Cambria"/>
              </a:rPr>
              <a:t>… for </a:t>
            </a:r>
            <a:r>
              <a:rPr lang="en-GB" sz="2000" b="1" dirty="0" smtClean="0">
                <a:solidFill>
                  <a:schemeClr val="tx1"/>
                </a:solidFill>
                <a:latin typeface="+mj-lt"/>
                <a:cs typeface="Cambria"/>
              </a:rPr>
              <a:t>gap analysis </a:t>
            </a:r>
            <a:r>
              <a:rPr lang="en-GB" sz="2000" dirty="0" smtClean="0">
                <a:solidFill>
                  <a:schemeClr val="tx1"/>
                </a:solidFill>
                <a:latin typeface="+mj-lt"/>
                <a:cs typeface="Cambria"/>
              </a:rPr>
              <a:t>by PA managers…</a:t>
            </a:r>
            <a:endParaRPr lang="en-GB" sz="2000" dirty="0">
              <a:solidFill>
                <a:schemeClr val="tx1"/>
              </a:solidFill>
              <a:latin typeface="+mj-lt"/>
              <a:cs typeface="Cambria"/>
            </a:endParaRPr>
          </a:p>
        </p:txBody>
      </p:sp>
      <p:sp>
        <p:nvSpPr>
          <p:cNvPr id="11" name="Rectangle 10"/>
          <p:cNvSpPr/>
          <p:nvPr/>
        </p:nvSpPr>
        <p:spPr>
          <a:xfrm>
            <a:off x="6551565" y="1745186"/>
            <a:ext cx="2391056" cy="7282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a:buClr>
                <a:schemeClr val="tx2"/>
              </a:buClr>
              <a:defRPr/>
            </a:pPr>
            <a:r>
              <a:rPr lang="en-GB" sz="2000" dirty="0" smtClean="0">
                <a:solidFill>
                  <a:schemeClr val="tx1"/>
                </a:solidFill>
                <a:latin typeface="+mj-lt"/>
                <a:cs typeface="Cambria"/>
              </a:rPr>
              <a:t>… to produce </a:t>
            </a:r>
            <a:r>
              <a:rPr lang="en-GB" sz="2000" b="1" dirty="0" smtClean="0">
                <a:solidFill>
                  <a:schemeClr val="tx1"/>
                </a:solidFill>
                <a:latin typeface="+mj-lt"/>
                <a:cs typeface="Cambria"/>
              </a:rPr>
              <a:t>intervention </a:t>
            </a:r>
            <a:r>
              <a:rPr lang="en-GB" sz="2000" b="1" dirty="0" smtClean="0">
                <a:solidFill>
                  <a:schemeClr val="tx1"/>
                </a:solidFill>
                <a:latin typeface="+mj-lt"/>
                <a:cs typeface="Cambria"/>
              </a:rPr>
              <a:t>model, indicators </a:t>
            </a:r>
            <a:r>
              <a:rPr lang="en-GB" sz="2000" dirty="0" smtClean="0">
                <a:solidFill>
                  <a:schemeClr val="tx1"/>
                </a:solidFill>
                <a:latin typeface="+mj-lt"/>
                <a:cs typeface="Cambria"/>
              </a:rPr>
              <a:t>and budget</a:t>
            </a:r>
            <a:endParaRPr lang="en-GB" sz="2000" dirty="0">
              <a:solidFill>
                <a:schemeClr val="tx1"/>
              </a:solidFill>
              <a:latin typeface="+mj-lt"/>
              <a:cs typeface="Cambria"/>
            </a:endParaRPr>
          </a:p>
        </p:txBody>
      </p:sp>
      <p:sp>
        <p:nvSpPr>
          <p:cNvPr id="13" name="Isosceles Triangle 12"/>
          <p:cNvSpPr/>
          <p:nvPr/>
        </p:nvSpPr>
        <p:spPr>
          <a:xfrm rot="5400000">
            <a:off x="5489224" y="4028246"/>
            <a:ext cx="2365200" cy="3137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pic>
        <p:nvPicPr>
          <p:cNvPr id="14" name="Picture 13"/>
          <p:cNvPicPr>
            <a:picLocks noChangeAspect="1"/>
          </p:cNvPicPr>
          <p:nvPr/>
        </p:nvPicPr>
        <p:blipFill rotWithShape="1">
          <a:blip r:embed="rId3" cstate="print"/>
          <a:srcRect r="34593"/>
          <a:stretch/>
        </p:blipFill>
        <p:spPr>
          <a:xfrm>
            <a:off x="4602406" y="3235835"/>
            <a:ext cx="1757240" cy="1898533"/>
          </a:xfrm>
          <a:prstGeom prst="rect">
            <a:avLst/>
          </a:prstGeom>
          <a:ln>
            <a:solidFill>
              <a:schemeClr val="accent5"/>
            </a:solidFill>
          </a:ln>
        </p:spPr>
      </p:pic>
      <p:pic>
        <p:nvPicPr>
          <p:cNvPr id="15" name="Picture 14"/>
          <p:cNvPicPr>
            <a:picLocks noChangeAspect="1"/>
          </p:cNvPicPr>
          <p:nvPr/>
        </p:nvPicPr>
        <p:blipFill rotWithShape="1">
          <a:blip r:embed="rId4" cstate="print"/>
          <a:srcRect l="6030" t="10863" r="36006" b="5065"/>
          <a:stretch/>
        </p:blipFill>
        <p:spPr>
          <a:xfrm>
            <a:off x="6984001" y="3201111"/>
            <a:ext cx="1757240" cy="1967981"/>
          </a:xfrm>
          <a:prstGeom prst="rect">
            <a:avLst/>
          </a:prstGeom>
          <a:ln>
            <a:solidFill>
              <a:schemeClr val="accent5"/>
            </a:solidFill>
          </a:ln>
        </p:spPr>
      </p:pic>
      <p:sp>
        <p:nvSpPr>
          <p:cNvPr id="12" name="Rectangle 11"/>
          <p:cNvSpPr/>
          <p:nvPr/>
        </p:nvSpPr>
        <p:spPr>
          <a:xfrm>
            <a:off x="4266779" y="5851439"/>
            <a:ext cx="4647936" cy="7282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a:buClr>
                <a:schemeClr val="tx2"/>
              </a:buClr>
              <a:defRPr/>
            </a:pPr>
            <a:r>
              <a:rPr lang="en-GB" sz="2000" dirty="0" smtClean="0">
                <a:solidFill>
                  <a:schemeClr val="tx1"/>
                </a:solidFill>
                <a:latin typeface="+mj-lt"/>
                <a:cs typeface="Cambria"/>
              </a:rPr>
              <a:t>Developing </a:t>
            </a:r>
            <a:r>
              <a:rPr lang="en-GB" sz="2000" b="1" dirty="0" smtClean="0">
                <a:solidFill>
                  <a:schemeClr val="tx1"/>
                </a:solidFill>
                <a:latin typeface="+mj-lt"/>
                <a:cs typeface="Cambria"/>
              </a:rPr>
              <a:t>outcomes indicators </a:t>
            </a:r>
            <a:r>
              <a:rPr lang="en-GB" sz="2000" dirty="0" smtClean="0">
                <a:solidFill>
                  <a:schemeClr val="tx1"/>
                </a:solidFill>
                <a:latin typeface="+mj-lt"/>
                <a:cs typeface="Cambria"/>
              </a:rPr>
              <a:t>is a methodological challenge</a:t>
            </a:r>
            <a:endParaRPr lang="en-GB" sz="2000" dirty="0">
              <a:solidFill>
                <a:schemeClr val="tx1"/>
              </a:solidFill>
              <a:latin typeface="+mj-lt"/>
              <a:cs typeface="Cambria"/>
            </a:endParaRPr>
          </a:p>
        </p:txBody>
      </p:sp>
    </p:spTree>
    <p:extLst>
      <p:ext uri="{BB962C8B-B14F-4D97-AF65-F5344CB8AC3E}">
        <p14:creationId xmlns="" xmlns:p14="http://schemas.microsoft.com/office/powerpoint/2010/main" val="4856353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GEF Project will Prove the concept and build investor confidence over 2 years, to launch bond in 2017</a:t>
            </a:r>
            <a:endParaRPr lang="en-GB" dirty="0"/>
          </a:p>
        </p:txBody>
      </p:sp>
      <p:sp>
        <p:nvSpPr>
          <p:cNvPr id="3" name="Slide Number Placeholder 2"/>
          <p:cNvSpPr>
            <a:spLocks noGrp="1"/>
          </p:cNvSpPr>
          <p:nvPr>
            <p:ph type="sldNum" sz="quarter" idx="12"/>
          </p:nvPr>
        </p:nvSpPr>
        <p:spPr/>
        <p:txBody>
          <a:bodyPr/>
          <a:lstStyle/>
          <a:p>
            <a:fld id="{C6A4B429-0189-47CD-9DDA-A001F58C55D3}" type="slidenum">
              <a:rPr lang="en-US" smtClean="0"/>
              <a:pPr/>
              <a:t>11</a:t>
            </a:fld>
            <a:endParaRPr lang="en-US" dirty="0"/>
          </a:p>
        </p:txBody>
      </p:sp>
      <p:sp>
        <p:nvSpPr>
          <p:cNvPr id="4" name="Content Placeholder 3"/>
          <p:cNvSpPr>
            <a:spLocks noGrp="1"/>
          </p:cNvSpPr>
          <p:nvPr>
            <p:ph sz="quarter" idx="14"/>
          </p:nvPr>
        </p:nvSpPr>
        <p:spPr>
          <a:xfrm>
            <a:off x="969965" y="1241947"/>
            <a:ext cx="7764463" cy="5134792"/>
          </a:xfrm>
        </p:spPr>
        <p:txBody>
          <a:bodyPr>
            <a:noAutofit/>
          </a:bodyPr>
          <a:lstStyle/>
          <a:p>
            <a:pPr marL="342900" lvl="1" indent="-342900" algn="just">
              <a:buFont typeface="Arial" panose="020B0604020202020204" pitchFamily="34" charset="0"/>
              <a:buChar char="•"/>
            </a:pPr>
            <a:r>
              <a:rPr lang="en-GB" sz="2000" b="0" dirty="0" smtClean="0">
                <a:latin typeface="+mj-lt"/>
              </a:rPr>
              <a:t>Activities to design the bond and build investor confidence:</a:t>
            </a:r>
          </a:p>
          <a:p>
            <a:pPr marL="573300" lvl="2" indent="-342900" algn="just"/>
            <a:r>
              <a:rPr lang="en-GB" sz="2000" b="0" dirty="0" smtClean="0">
                <a:latin typeface="+mj-lt"/>
              </a:rPr>
              <a:t>Gap analyses </a:t>
            </a:r>
            <a:r>
              <a:rPr lang="en-GB" sz="2000" b="0" smtClean="0">
                <a:latin typeface="+mj-lt"/>
              </a:rPr>
              <a:t>in several </a:t>
            </a:r>
            <a:r>
              <a:rPr lang="en-GB" sz="2000" b="0" dirty="0" smtClean="0">
                <a:latin typeface="+mj-lt"/>
              </a:rPr>
              <a:t>priority </a:t>
            </a:r>
            <a:r>
              <a:rPr lang="en-GB" sz="2000" b="0" dirty="0" smtClean="0">
                <a:latin typeface="+mj-lt"/>
              </a:rPr>
              <a:t>rhino sites</a:t>
            </a:r>
          </a:p>
          <a:p>
            <a:pPr marL="573300" lvl="2" indent="-342900" algn="just"/>
            <a:r>
              <a:rPr lang="en-GB" sz="2000" b="0" dirty="0">
                <a:latin typeface="+mj-lt"/>
              </a:rPr>
              <a:t>T</a:t>
            </a:r>
            <a:r>
              <a:rPr lang="en-GB" sz="2000" b="0" dirty="0" smtClean="0">
                <a:latin typeface="+mj-lt"/>
              </a:rPr>
              <a:t>est interventions and performance metrics</a:t>
            </a:r>
          </a:p>
          <a:p>
            <a:pPr marL="342900" indent="-342900" algn="just">
              <a:buFont typeface="Arial" panose="020B0604020202020204" pitchFamily="34" charset="0"/>
              <a:buChar char="•"/>
            </a:pPr>
            <a:r>
              <a:rPr lang="en-GB" sz="2000" b="0" dirty="0" smtClean="0">
                <a:latin typeface="+mj-lt"/>
              </a:rPr>
              <a:t>Aiming to work in:</a:t>
            </a:r>
          </a:p>
          <a:p>
            <a:pPr marL="573300" lvl="2" indent="-342900" algn="just"/>
            <a:r>
              <a:rPr lang="en-GB" sz="2000" b="0" dirty="0" smtClean="0">
                <a:latin typeface="+mj-lt"/>
              </a:rPr>
              <a:t>Asia and Africa (East and Southern)</a:t>
            </a:r>
          </a:p>
          <a:p>
            <a:pPr marL="573300" lvl="2" indent="-342900" algn="just"/>
            <a:r>
              <a:rPr lang="en-GB" sz="2000" b="0" dirty="0" smtClean="0">
                <a:latin typeface="+mj-lt"/>
              </a:rPr>
              <a:t>Focus on Key1-rated rhino populations</a:t>
            </a:r>
          </a:p>
          <a:p>
            <a:pPr marL="573300" lvl="2" indent="-342900" algn="just"/>
            <a:r>
              <a:rPr lang="en-GB" sz="2000" b="0" dirty="0" smtClean="0">
                <a:latin typeface="+mj-lt"/>
              </a:rPr>
              <a:t>Learn lessons for </a:t>
            </a:r>
            <a:r>
              <a:rPr lang="en-GB" sz="2000" b="0" dirty="0" smtClean="0">
                <a:latin typeface="+mj-lt"/>
              </a:rPr>
              <a:t>investors</a:t>
            </a:r>
            <a:endParaRPr lang="en-GB" sz="2000" b="0" dirty="0" smtClean="0">
              <a:latin typeface="+mj-lt"/>
            </a:endParaRPr>
          </a:p>
        </p:txBody>
      </p:sp>
      <p:sp>
        <p:nvSpPr>
          <p:cNvPr id="5" name="TextBox 4"/>
          <p:cNvSpPr txBox="1"/>
          <p:nvPr/>
        </p:nvSpPr>
        <p:spPr>
          <a:xfrm>
            <a:off x="10525125" y="1793875"/>
            <a:ext cx="0" cy="246221"/>
          </a:xfrm>
          <a:prstGeom prst="rect">
            <a:avLst/>
          </a:prstGeom>
          <a:noFill/>
        </p:spPr>
        <p:txBody>
          <a:bodyPr wrap="none" lIns="0" tIns="0" rIns="0" bIns="0" rtlCol="0">
            <a:spAutoFit/>
          </a:bodyPr>
          <a:lstStyle/>
          <a:p>
            <a:endParaRPr lang="en-US" sz="1600" dirty="0" err="1" smtClean="0"/>
          </a:p>
        </p:txBody>
      </p:sp>
      <p:grpSp>
        <p:nvGrpSpPr>
          <p:cNvPr id="6" name="Group 5"/>
          <p:cNvGrpSpPr/>
          <p:nvPr/>
        </p:nvGrpSpPr>
        <p:grpSpPr>
          <a:xfrm>
            <a:off x="932166" y="4335517"/>
            <a:ext cx="7441874" cy="1690334"/>
            <a:chOff x="1443236" y="4268584"/>
            <a:chExt cx="6665127" cy="1591167"/>
          </a:xfrm>
        </p:grpSpPr>
        <p:pic>
          <p:nvPicPr>
            <p:cNvPr id="7" name="Picture 6"/>
            <p:cNvPicPr>
              <a:picLocks noChangeAspect="1"/>
            </p:cNvPicPr>
            <p:nvPr/>
          </p:nvPicPr>
          <p:blipFill>
            <a:blip r:embed="rId3" cstate="print"/>
            <a:stretch>
              <a:fillRect/>
            </a:stretch>
          </p:blipFill>
          <p:spPr>
            <a:xfrm>
              <a:off x="1443236" y="4268584"/>
              <a:ext cx="2121556" cy="1591167"/>
            </a:xfrm>
            <a:prstGeom prst="rect">
              <a:avLst/>
            </a:prstGeom>
          </p:spPr>
        </p:pic>
        <p:pic>
          <p:nvPicPr>
            <p:cNvPr id="8" name="Picture 7"/>
            <p:cNvPicPr>
              <a:picLocks noChangeAspect="1"/>
            </p:cNvPicPr>
            <p:nvPr/>
          </p:nvPicPr>
          <p:blipFill rotWithShape="1">
            <a:blip r:embed="rId4" cstate="print"/>
            <a:srcRect l="10461" r="9730"/>
            <a:stretch/>
          </p:blipFill>
          <p:spPr>
            <a:xfrm>
              <a:off x="3720074" y="4268584"/>
              <a:ext cx="2116504" cy="1591167"/>
            </a:xfrm>
            <a:prstGeom prst="rect">
              <a:avLst/>
            </a:prstGeom>
          </p:spPr>
        </p:pic>
        <p:pic>
          <p:nvPicPr>
            <p:cNvPr id="9" name="Picture 8"/>
            <p:cNvPicPr>
              <a:picLocks noChangeAspect="1"/>
            </p:cNvPicPr>
            <p:nvPr/>
          </p:nvPicPr>
          <p:blipFill rotWithShape="1">
            <a:blip r:embed="rId5" cstate="print"/>
            <a:srcRect l="10369" r="3360"/>
            <a:stretch/>
          </p:blipFill>
          <p:spPr>
            <a:xfrm>
              <a:off x="5991860" y="4268584"/>
              <a:ext cx="2116503" cy="1591167"/>
            </a:xfrm>
            <a:prstGeom prst="rect">
              <a:avLst/>
            </a:prstGeom>
          </p:spPr>
        </p:pic>
      </p:grpSp>
    </p:spTree>
    <p:extLst>
      <p:ext uri="{BB962C8B-B14F-4D97-AF65-F5344CB8AC3E}">
        <p14:creationId xmlns="" xmlns:p14="http://schemas.microsoft.com/office/powerpoint/2010/main" val="38045860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217" y="3356992"/>
            <a:ext cx="2772305" cy="1008111"/>
          </a:xfrm>
          <a:prstGeom prst="rect">
            <a:avLst/>
          </a:prstGeom>
          <a:ln w="38100" cap="sq">
            <a:noFill/>
            <a:prstDash val="solid"/>
            <a:miter lim="800000"/>
          </a:ln>
          <a:effectLst/>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841522" y="3356992"/>
            <a:ext cx="3092447" cy="1008111"/>
          </a:xfrm>
          <a:prstGeom prst="rect">
            <a:avLst/>
          </a:prstGeom>
          <a:ln w="38100" cap="sq">
            <a:noFill/>
            <a:prstDash val="solid"/>
            <a:miter lim="800000"/>
          </a:ln>
          <a:effectLst/>
        </p:spPr>
      </p:pic>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51519" y="4950027"/>
            <a:ext cx="1637474" cy="1561568"/>
          </a:xfrm>
          <a:prstGeom prst="rect">
            <a:avLst/>
          </a:prstGeom>
          <a:ln w="38100" cap="sq">
            <a:noFill/>
            <a:prstDash val="solid"/>
            <a:miter lim="800000"/>
          </a:ln>
          <a:effectLst/>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083336" y="2225701"/>
            <a:ext cx="4977320" cy="952078"/>
          </a:xfrm>
          <a:prstGeom prst="rect">
            <a:avLst/>
          </a:prstGeom>
        </p:spPr>
      </p:pic>
      <p:pic>
        <p:nvPicPr>
          <p:cNvPr id="9" name="Picture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452564" y="116632"/>
            <a:ext cx="2238873" cy="1624988"/>
          </a:xfrm>
          <a:prstGeom prst="rect">
            <a:avLst/>
          </a:prstGeom>
        </p:spPr>
      </p:pic>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049523" y="3356990"/>
            <a:ext cx="3075377" cy="1008110"/>
          </a:xfrm>
          <a:prstGeom prst="rect">
            <a:avLst/>
          </a:prstGeom>
          <a:ln w="38100" cap="sq">
            <a:noFill/>
            <a:prstDash val="solid"/>
            <a:miter lim="800000"/>
          </a:ln>
          <a:effectLst/>
        </p:spPr>
      </p:pic>
      <p:pic>
        <p:nvPicPr>
          <p:cNvPr id="11" name="Picture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083336" y="4949074"/>
            <a:ext cx="2153300" cy="1562521"/>
          </a:xfrm>
          <a:prstGeom prst="rect">
            <a:avLst/>
          </a:prstGeom>
          <a:ln w="38100" cap="sq">
            <a:noFill/>
            <a:prstDash val="solid"/>
            <a:miter lim="800000"/>
          </a:ln>
          <a:effectLst/>
        </p:spPr>
      </p:pic>
      <p:pic>
        <p:nvPicPr>
          <p:cNvPr id="12" name="Picture 11"/>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574127" y="4949074"/>
            <a:ext cx="1612600" cy="1561568"/>
          </a:xfrm>
          <a:prstGeom prst="rect">
            <a:avLst/>
          </a:prstGeom>
          <a:ln w="38100" cap="sq">
            <a:noFill/>
            <a:prstDash val="solid"/>
            <a:miter lim="800000"/>
          </a:ln>
          <a:effectLst/>
        </p:spPr>
      </p:pic>
      <p:pic>
        <p:nvPicPr>
          <p:cNvPr id="14" name="Picture 13"/>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6516216" y="4948121"/>
            <a:ext cx="2343781" cy="1562520"/>
          </a:xfrm>
          <a:prstGeom prst="rect">
            <a:avLst/>
          </a:prstGeom>
          <a:ln w="38100" cap="sq">
            <a:noFill/>
            <a:prstDash val="solid"/>
            <a:miter lim="800000"/>
          </a:ln>
          <a:effectLst/>
        </p:spPr>
      </p:pic>
    </p:spTree>
    <p:extLst>
      <p:ext uri="{BB962C8B-B14F-4D97-AF65-F5344CB8AC3E}">
        <p14:creationId xmlns="" xmlns:p14="http://schemas.microsoft.com/office/powerpoint/2010/main" val="7801174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A4B429-0189-47CD-9DDA-A001F58C55D3}" type="slidenum">
              <a:rPr lang="en-US" smtClean="0"/>
              <a:pPr/>
              <a:t>13</a:t>
            </a:fld>
            <a:endParaRPr lang="en-US" dirty="0"/>
          </a:p>
        </p:txBody>
      </p:sp>
      <p:sp>
        <p:nvSpPr>
          <p:cNvPr id="4" name="Title 4"/>
          <p:cNvSpPr txBox="1">
            <a:spLocks/>
          </p:cNvSpPr>
          <p:nvPr/>
        </p:nvSpPr>
        <p:spPr>
          <a:xfrm>
            <a:off x="1008072" y="315513"/>
            <a:ext cx="7297737" cy="679668"/>
          </a:xfrm>
          <a:prstGeom prst="rect">
            <a:avLst/>
          </a:prstGeom>
        </p:spPr>
        <p:txBody>
          <a:bodyPr vert="horz" lIns="0" tIns="0" rIns="0" bIns="0" rtlCol="0" anchor="t" anchorCtr="0">
            <a:normAutofit/>
          </a:bodyPr>
          <a:lstStyle>
            <a:lvl1pPr algn="l" defTabSz="914400" rtl="0" eaLnBrk="1" latinLnBrk="0" hangingPunct="1">
              <a:spcBef>
                <a:spcPct val="0"/>
              </a:spcBef>
              <a:buNone/>
              <a:defRPr sz="2000" kern="1200" cap="all" baseline="0">
                <a:solidFill>
                  <a:schemeClr val="tx2"/>
                </a:solidFill>
                <a:latin typeface="+mj-lt"/>
                <a:ea typeface="+mj-ea"/>
                <a:cs typeface="+mj-cs"/>
              </a:defRPr>
            </a:lvl1pPr>
          </a:lstStyle>
          <a:p>
            <a:r>
              <a:rPr lang="en-US" b="1" smtClean="0"/>
              <a:t>Thank you</a:t>
            </a:r>
            <a:endParaRPr lang="en-US" b="1" dirty="0" smtClean="0"/>
          </a:p>
        </p:txBody>
      </p:sp>
      <p:sp>
        <p:nvSpPr>
          <p:cNvPr id="5" name="TextBox 4"/>
          <p:cNvSpPr txBox="1"/>
          <p:nvPr/>
        </p:nvSpPr>
        <p:spPr>
          <a:xfrm>
            <a:off x="208138" y="1896463"/>
            <a:ext cx="4122924" cy="1785104"/>
          </a:xfrm>
          <a:prstGeom prst="rect">
            <a:avLst/>
          </a:prstGeom>
          <a:noFill/>
        </p:spPr>
        <p:txBody>
          <a:bodyPr wrap="square" rtlCol="0">
            <a:spAutoFit/>
          </a:bodyPr>
          <a:lstStyle/>
          <a:p>
            <a:r>
              <a:rPr lang="en-GB" sz="2200" dirty="0" smtClean="0">
                <a:solidFill>
                  <a:schemeClr val="tx2"/>
                </a:solidFill>
                <a:latin typeface="+mj-lt"/>
              </a:rPr>
              <a:t>For more information:  Katherine </a:t>
            </a:r>
            <a:r>
              <a:rPr lang="en-GB" sz="2200" dirty="0" err="1" smtClean="0">
                <a:solidFill>
                  <a:schemeClr val="tx2"/>
                </a:solidFill>
                <a:latin typeface="+mj-lt"/>
              </a:rPr>
              <a:t>Secoy</a:t>
            </a:r>
            <a:r>
              <a:rPr lang="en-GB" sz="2200" dirty="0" smtClean="0">
                <a:solidFill>
                  <a:schemeClr val="tx2"/>
                </a:solidFill>
                <a:latin typeface="+mj-lt"/>
              </a:rPr>
              <a:t>, </a:t>
            </a:r>
          </a:p>
          <a:p>
            <a:r>
              <a:rPr lang="en-GB" sz="2200" dirty="0" smtClean="0">
                <a:solidFill>
                  <a:schemeClr val="tx2"/>
                </a:solidFill>
                <a:latin typeface="+mj-lt"/>
              </a:rPr>
              <a:t>Zoological Society of London </a:t>
            </a:r>
          </a:p>
          <a:p>
            <a:r>
              <a:rPr lang="en-GB" sz="2200" dirty="0">
                <a:solidFill>
                  <a:schemeClr val="tx2"/>
                </a:solidFill>
                <a:latin typeface="+mj-lt"/>
              </a:rPr>
              <a:t>	</a:t>
            </a:r>
            <a:r>
              <a:rPr lang="en-GB" sz="2200" dirty="0" smtClean="0">
                <a:solidFill>
                  <a:schemeClr val="tx2"/>
                </a:solidFill>
                <a:latin typeface="+mj-lt"/>
              </a:rPr>
              <a:t>		 Katherine.Secoy@zsl.org</a:t>
            </a:r>
            <a:endParaRPr lang="en-GB" sz="2200" dirty="0">
              <a:solidFill>
                <a:schemeClr val="tx2"/>
              </a:solidFill>
              <a:latin typeface="+mj-lt"/>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4799" y="5944672"/>
            <a:ext cx="1126547" cy="409654"/>
          </a:xfrm>
          <a:prstGeom prst="rect">
            <a:avLst/>
          </a:prstGeom>
          <a:ln w="38100" cap="sq">
            <a:noFill/>
            <a:prstDash val="solid"/>
            <a:miter lim="800000"/>
          </a:ln>
          <a:effectLst/>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40316" y="5793478"/>
            <a:ext cx="1256639" cy="409654"/>
          </a:xfrm>
          <a:prstGeom prst="rect">
            <a:avLst/>
          </a:prstGeom>
          <a:ln w="38100" cap="sq">
            <a:noFill/>
            <a:prstDash val="solid"/>
            <a:miter lim="800000"/>
          </a:ln>
          <a:effectLst/>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55376" y="5701693"/>
            <a:ext cx="665400" cy="634555"/>
          </a:xfrm>
          <a:prstGeom prst="rect">
            <a:avLst/>
          </a:prstGeom>
          <a:ln w="38100" cap="sq">
            <a:noFill/>
            <a:prstDash val="solid"/>
            <a:miter lim="800000"/>
          </a:ln>
          <a:effectLst/>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9089" y="4796980"/>
            <a:ext cx="2022571" cy="386884"/>
          </a:xfrm>
          <a:prstGeom prst="rect">
            <a:avLst/>
          </a:prstGeom>
        </p:spPr>
      </p:pic>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544800" y="5788232"/>
            <a:ext cx="1249703" cy="409653"/>
          </a:xfrm>
          <a:prstGeom prst="rect">
            <a:avLst/>
          </a:prstGeom>
          <a:ln w="38100" cap="sq">
            <a:noFill/>
            <a:prstDash val="solid"/>
            <a:miter lim="800000"/>
          </a:ln>
          <a:effectLst/>
        </p:spPr>
      </p:pic>
      <p:pic>
        <p:nvPicPr>
          <p:cNvPr id="11" name="Picture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381804" y="5740734"/>
            <a:ext cx="875009" cy="634942"/>
          </a:xfrm>
          <a:prstGeom prst="rect">
            <a:avLst/>
          </a:prstGeom>
          <a:ln w="38100" cap="sq">
            <a:noFill/>
            <a:prstDash val="solid"/>
            <a:miter lim="800000"/>
          </a:ln>
          <a:effectLst/>
        </p:spPr>
      </p:pic>
      <p:pic>
        <p:nvPicPr>
          <p:cNvPr id="12" name="Picture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524872" y="5741120"/>
            <a:ext cx="655292" cy="634555"/>
          </a:xfrm>
          <a:prstGeom prst="rect">
            <a:avLst/>
          </a:prstGeom>
          <a:ln w="38100" cap="sq">
            <a:noFill/>
            <a:prstDash val="solid"/>
            <a:miter lim="800000"/>
          </a:ln>
          <a:effectLst/>
        </p:spPr>
      </p:pic>
      <p:pic>
        <p:nvPicPr>
          <p:cNvPr id="13" name="Picture 12"/>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191587" y="5741210"/>
            <a:ext cx="952413" cy="634941"/>
          </a:xfrm>
          <a:prstGeom prst="rect">
            <a:avLst/>
          </a:prstGeom>
          <a:ln w="38100" cap="sq">
            <a:noFill/>
            <a:prstDash val="solid"/>
            <a:miter lim="800000"/>
          </a:ln>
          <a:effectLst/>
        </p:spPr>
      </p:pic>
      <p:pic>
        <p:nvPicPr>
          <p:cNvPr id="14" name="Picture 13" descr="undp_logo"/>
          <p:cNvPicPr>
            <a:picLocks noChangeAspect="1" noChangeArrowheads="1"/>
          </p:cNvPicPr>
          <p:nvPr/>
        </p:nvPicPr>
        <p:blipFill>
          <a:blip r:embed="rId10" cstate="email">
            <a:extLst>
              <a:ext uri="{28A0092B-C50C-407E-A947-70E740481C1C}">
                <a14:useLocalDpi xmlns="" xmlns:a14="http://schemas.microsoft.com/office/drawing/2010/main"/>
              </a:ext>
            </a:extLst>
          </a:blip>
          <a:srcRect/>
          <a:stretch>
            <a:fillRect/>
          </a:stretch>
        </p:blipFill>
        <p:spPr bwMode="auto">
          <a:xfrm>
            <a:off x="3185438" y="4585663"/>
            <a:ext cx="339434" cy="678868"/>
          </a:xfrm>
          <a:prstGeom prst="rect">
            <a:avLst/>
          </a:prstGeom>
          <a:solidFill>
            <a:schemeClr val="bg1"/>
          </a:solidFill>
          <a:ln w="6350">
            <a:solidFill>
              <a:schemeClr val="accent1"/>
            </a:solidFill>
            <a:miter lim="800000"/>
            <a:headEnd/>
            <a:tailEnd/>
          </a:ln>
        </p:spPr>
      </p:pic>
      <p:pic>
        <p:nvPicPr>
          <p:cNvPr id="15" name="Picture 14"/>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4430324" y="4757744"/>
            <a:ext cx="2621918" cy="610051"/>
          </a:xfrm>
          <a:prstGeom prst="rect">
            <a:avLst/>
          </a:prstGeom>
        </p:spPr>
      </p:pic>
      <p:sp>
        <p:nvSpPr>
          <p:cNvPr id="16" name="Oval Callout 15"/>
          <p:cNvSpPr/>
          <p:nvPr/>
        </p:nvSpPr>
        <p:spPr>
          <a:xfrm>
            <a:off x="5040032" y="315513"/>
            <a:ext cx="3782716" cy="338823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latin typeface="+mj-lt"/>
              </a:rPr>
              <a:t>"Impact Bonds stand to improve the efficiency of development assistance in the coming years“ </a:t>
            </a:r>
            <a:endParaRPr lang="en-GB" i="1" dirty="0" smtClean="0">
              <a:latin typeface="+mj-lt"/>
            </a:endParaRPr>
          </a:p>
          <a:p>
            <a:pPr algn="ctr"/>
            <a:endParaRPr lang="en-GB" i="1" dirty="0" smtClean="0">
              <a:latin typeface="+mj-lt"/>
            </a:endParaRPr>
          </a:p>
          <a:p>
            <a:pPr algn="ctr"/>
            <a:r>
              <a:rPr lang="en-GB" dirty="0" smtClean="0">
                <a:latin typeface="+mj-lt"/>
              </a:rPr>
              <a:t>Elizabeth </a:t>
            </a:r>
            <a:r>
              <a:rPr lang="en-GB" dirty="0">
                <a:latin typeface="+mj-lt"/>
              </a:rPr>
              <a:t>Littlefield, president of overseas private investment </a:t>
            </a:r>
            <a:r>
              <a:rPr lang="en-GB" dirty="0" smtClean="0">
                <a:latin typeface="+mj-lt"/>
              </a:rPr>
              <a:t>corporation</a:t>
            </a:r>
            <a:endParaRPr lang="en-GB" dirty="0">
              <a:latin typeface="+mj-lt"/>
            </a:endParaRPr>
          </a:p>
        </p:txBody>
      </p:sp>
    </p:spTree>
    <p:extLst>
      <p:ext uri="{BB962C8B-B14F-4D97-AF65-F5344CB8AC3E}">
        <p14:creationId xmlns="" xmlns:p14="http://schemas.microsoft.com/office/powerpoint/2010/main" val="9236624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lide Number Placeholder 2"/>
          <p:cNvSpPr>
            <a:spLocks noGrp="1"/>
          </p:cNvSpPr>
          <p:nvPr>
            <p:ph type="sldNum" sz="quarter" idx="12"/>
          </p:nvPr>
        </p:nvSpPr>
        <p:spPr/>
        <p:txBody>
          <a:bodyPr/>
          <a:lstStyle/>
          <a:p>
            <a:fld id="{C6A4B429-0189-47CD-9DDA-A001F58C55D3}" type="slidenum">
              <a:rPr lang="en-US" smtClean="0"/>
              <a:pPr/>
              <a:t>14</a:t>
            </a:fld>
            <a:endParaRPr lang="en-US" dirty="0"/>
          </a:p>
        </p:txBody>
      </p:sp>
      <p:pic>
        <p:nvPicPr>
          <p:cNvPr id="4" name="Picture 3" descr="DSC_1427.JPG"/>
          <p:cNvPicPr>
            <a:picLocks noChangeAspect="1"/>
          </p:cNvPicPr>
          <p:nvPr/>
        </p:nvPicPr>
        <p:blipFill>
          <a:blip r:embed="rId2" cstate="print"/>
          <a:stretch>
            <a:fillRect/>
          </a:stretch>
        </p:blipFill>
        <p:spPr>
          <a:xfrm>
            <a:off x="-605117" y="0"/>
            <a:ext cx="10354234" cy="6858000"/>
          </a:xfrm>
          <a:prstGeom prst="rect">
            <a:avLst/>
          </a:prstGeom>
        </p:spPr>
      </p:pic>
    </p:spTree>
    <p:extLst>
      <p:ext uri="{BB962C8B-B14F-4D97-AF65-F5344CB8AC3E}">
        <p14:creationId xmlns="" xmlns:p14="http://schemas.microsoft.com/office/powerpoint/2010/main" val="35215231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CONSERVATION movement needs to change</a:t>
            </a:r>
            <a:endParaRPr lang="en-GB" dirty="0"/>
          </a:p>
        </p:txBody>
      </p:sp>
      <p:sp>
        <p:nvSpPr>
          <p:cNvPr id="3" name="Slide Number Placeholder 2"/>
          <p:cNvSpPr>
            <a:spLocks noGrp="1"/>
          </p:cNvSpPr>
          <p:nvPr>
            <p:ph type="sldNum" sz="quarter" idx="12"/>
          </p:nvPr>
        </p:nvSpPr>
        <p:spPr/>
        <p:txBody>
          <a:bodyPr/>
          <a:lstStyle/>
          <a:p>
            <a:fld id="{C6A4B429-0189-47CD-9DDA-A001F58C55D3}" type="slidenum">
              <a:rPr lang="en-US" smtClean="0"/>
              <a:pPr/>
              <a:t>2</a:t>
            </a:fld>
            <a:endParaRPr lang="en-US" dirty="0"/>
          </a:p>
        </p:txBody>
      </p:sp>
      <p:sp>
        <p:nvSpPr>
          <p:cNvPr id="4" name="Content Placeholder 3"/>
          <p:cNvSpPr>
            <a:spLocks noGrp="1"/>
          </p:cNvSpPr>
          <p:nvPr>
            <p:ph sz="quarter" idx="14"/>
          </p:nvPr>
        </p:nvSpPr>
        <p:spPr>
          <a:xfrm>
            <a:off x="557345" y="1259402"/>
            <a:ext cx="4244532" cy="5167155"/>
          </a:xfrm>
        </p:spPr>
        <p:txBody>
          <a:bodyPr>
            <a:normAutofit/>
          </a:bodyPr>
          <a:lstStyle/>
          <a:p>
            <a:pPr marL="285750" indent="-285750">
              <a:buFont typeface="Arial" pitchFamily="34" charset="0"/>
              <a:buChar char="•"/>
            </a:pPr>
            <a:r>
              <a:rPr lang="en-GB" sz="2000" b="0" dirty="0" smtClean="0">
                <a:latin typeface="+mj-lt"/>
              </a:rPr>
              <a:t>Realistic global funding levels needed for protected areas are only 2-4% of global military spending, but many governments is disinvesting in protected areas</a:t>
            </a:r>
          </a:p>
          <a:p>
            <a:pPr marL="285750" indent="-285750">
              <a:buFont typeface="Arial" pitchFamily="34" charset="0"/>
              <a:buChar char="•"/>
            </a:pPr>
            <a:endParaRPr lang="en-GB" sz="2000" b="0" dirty="0">
              <a:latin typeface="+mj-lt"/>
            </a:endParaRPr>
          </a:p>
          <a:p>
            <a:pPr marL="285750" indent="-285750">
              <a:buFont typeface="Arial" pitchFamily="34" charset="0"/>
              <a:buChar char="•"/>
            </a:pPr>
            <a:r>
              <a:rPr lang="en-GB" sz="2000" b="0" dirty="0" smtClean="0">
                <a:latin typeface="+mj-lt"/>
              </a:rPr>
              <a:t>Scaling </a:t>
            </a:r>
            <a:r>
              <a:rPr lang="en-GB" sz="2000" b="0" dirty="0" smtClean="0">
                <a:latin typeface="+mj-lt"/>
              </a:rPr>
              <a:t>up conservation funding </a:t>
            </a:r>
            <a:r>
              <a:rPr lang="en-GB" sz="2000" b="0" dirty="0" smtClean="0">
                <a:latin typeface="+mj-lt"/>
              </a:rPr>
              <a:t>therefore requires </a:t>
            </a:r>
            <a:endParaRPr lang="en-GB" sz="2000" b="0" dirty="0" smtClean="0">
              <a:latin typeface="+mj-lt"/>
            </a:endParaRPr>
          </a:p>
          <a:p>
            <a:pPr marL="516150" lvl="2" indent="-285750"/>
            <a:r>
              <a:rPr lang="en-GB" sz="2000" dirty="0" smtClean="0">
                <a:latin typeface="+mj-lt"/>
              </a:rPr>
              <a:t>New </a:t>
            </a:r>
            <a:r>
              <a:rPr lang="en-GB" sz="2000" dirty="0" smtClean="0">
                <a:latin typeface="+mj-lt"/>
              </a:rPr>
              <a:t>sources of finance, including h</a:t>
            </a:r>
            <a:r>
              <a:rPr lang="en-GB" sz="2000" b="0" dirty="0" smtClean="0">
                <a:latin typeface="+mj-lt"/>
              </a:rPr>
              <a:t>arnessing the power of private finance to drive change in approach to conservation</a:t>
            </a:r>
            <a:r>
              <a:rPr lang="en-GB" sz="1800" dirty="0" smtClean="0">
                <a:latin typeface="+mj-lt"/>
              </a:rPr>
              <a:t>. </a:t>
            </a:r>
            <a:endParaRPr lang="en-GB" sz="1800" dirty="0" smtClean="0">
              <a:latin typeface="+mj-lt"/>
            </a:endParaRPr>
          </a:p>
          <a:p>
            <a:pPr marL="516150" lvl="2" indent="-285750"/>
            <a:r>
              <a:rPr lang="en-GB" sz="2000" dirty="0" smtClean="0">
                <a:latin typeface="+mj-lt"/>
              </a:rPr>
              <a:t>Implying greater </a:t>
            </a:r>
            <a:r>
              <a:rPr lang="en-GB" sz="2000" dirty="0" smtClean="0">
                <a:latin typeface="+mj-lt"/>
              </a:rPr>
              <a:t>focus on measuring impact</a:t>
            </a:r>
            <a:r>
              <a:rPr lang="en-GB" sz="1800" dirty="0" smtClean="0">
                <a:latin typeface="+mj-lt"/>
              </a:rPr>
              <a:t>.</a:t>
            </a:r>
          </a:p>
          <a:p>
            <a:pPr marL="516150" lvl="2" indent="-285750"/>
            <a:endParaRPr lang="en-GB" sz="1800" b="0" dirty="0">
              <a:latin typeface="+mj-lt"/>
            </a:endParaRPr>
          </a:p>
        </p:txBody>
      </p:sp>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t="16385"/>
          <a:stretch/>
        </p:blipFill>
        <p:spPr>
          <a:xfrm>
            <a:off x="5004603" y="1285159"/>
            <a:ext cx="3798239" cy="4763873"/>
          </a:xfrm>
          <a:prstGeom prst="rect">
            <a:avLst/>
          </a:prstGeom>
        </p:spPr>
      </p:pic>
    </p:spTree>
    <p:extLst>
      <p:ext uri="{BB962C8B-B14F-4D97-AF65-F5344CB8AC3E}">
        <p14:creationId xmlns="" xmlns:p14="http://schemas.microsoft.com/office/powerpoint/2010/main" val="21180361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 xmlns:a14="http://schemas.microsoft.com/office/drawing/2010/main" val="0"/>
              </a:ext>
            </a:extLst>
          </a:blip>
          <a:srcRect l="4530" t="15922" r="77401" b="50396"/>
          <a:stretch/>
        </p:blipFill>
        <p:spPr>
          <a:xfrm rot="1728594" flipH="1">
            <a:off x="4788674" y="836041"/>
            <a:ext cx="4461084" cy="5543990"/>
          </a:xfrm>
          <a:prstGeom prst="rect">
            <a:avLst/>
          </a:prstGeom>
        </p:spPr>
      </p:pic>
      <p:sp>
        <p:nvSpPr>
          <p:cNvPr id="11" name="TextBox 10"/>
          <p:cNvSpPr txBox="1"/>
          <p:nvPr/>
        </p:nvSpPr>
        <p:spPr>
          <a:xfrm>
            <a:off x="5850386" y="1274729"/>
            <a:ext cx="1086443" cy="553998"/>
          </a:xfrm>
          <a:prstGeom prst="rect">
            <a:avLst/>
          </a:prstGeom>
          <a:noFill/>
        </p:spPr>
        <p:txBody>
          <a:bodyPr wrap="square" lIns="0" tIns="0" rIns="0" bIns="0" rtlCol="0">
            <a:spAutoFit/>
          </a:bodyPr>
          <a:lstStyle/>
          <a:p>
            <a:r>
              <a:rPr lang="en-GB" sz="1200" dirty="0" smtClean="0">
                <a:latin typeface="+mj-lt"/>
              </a:rPr>
              <a:t>Number of rhinos poached in Africa</a:t>
            </a:r>
          </a:p>
        </p:txBody>
      </p:sp>
      <p:sp>
        <p:nvSpPr>
          <p:cNvPr id="3" name="Slide Number Placeholder 2"/>
          <p:cNvSpPr>
            <a:spLocks noGrp="1"/>
          </p:cNvSpPr>
          <p:nvPr>
            <p:ph type="sldNum" sz="quarter" idx="12"/>
          </p:nvPr>
        </p:nvSpPr>
        <p:spPr/>
        <p:txBody>
          <a:bodyPr/>
          <a:lstStyle/>
          <a:p>
            <a:fld id="{C6A4B429-0189-47CD-9DDA-A001F58C55D3}" type="slidenum">
              <a:rPr lang="en-US" smtClean="0"/>
              <a:pPr/>
              <a:t>3</a:t>
            </a:fld>
            <a:endParaRPr lang="en-US" dirty="0"/>
          </a:p>
        </p:txBody>
      </p:sp>
      <p:sp>
        <p:nvSpPr>
          <p:cNvPr id="13" name="Rectangle 12"/>
          <p:cNvSpPr/>
          <p:nvPr/>
        </p:nvSpPr>
        <p:spPr>
          <a:xfrm>
            <a:off x="5645888" y="104240"/>
            <a:ext cx="2815489" cy="1149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267702" y="1274729"/>
            <a:ext cx="1205907" cy="4944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85731" y="431285"/>
            <a:ext cx="7297737" cy="679668"/>
          </a:xfrm>
        </p:spPr>
        <p:txBody>
          <a:bodyPr/>
          <a:lstStyle/>
          <a:p>
            <a:r>
              <a:rPr lang="en-GB" dirty="0" smtClean="0"/>
              <a:t>escalating poaching is leading to a tipping point</a:t>
            </a:r>
            <a:endParaRPr lang="en-GB" dirty="0"/>
          </a:p>
        </p:txBody>
      </p:sp>
      <p:sp>
        <p:nvSpPr>
          <p:cNvPr id="14" name="Rectangle 13"/>
          <p:cNvSpPr/>
          <p:nvPr/>
        </p:nvSpPr>
        <p:spPr>
          <a:xfrm>
            <a:off x="3657601" y="1262984"/>
            <a:ext cx="2145488" cy="4944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p:cNvSpPr>
            <a:spLocks noGrp="1"/>
          </p:cNvSpPr>
          <p:nvPr>
            <p:ph sz="quarter" idx="14"/>
          </p:nvPr>
        </p:nvSpPr>
        <p:spPr>
          <a:xfrm>
            <a:off x="504498" y="1274729"/>
            <a:ext cx="4666592" cy="5248901"/>
          </a:xfrm>
        </p:spPr>
        <p:txBody>
          <a:bodyPr>
            <a:noAutofit/>
          </a:bodyPr>
          <a:lstStyle/>
          <a:p>
            <a:pPr marL="342900" indent="-342900">
              <a:buFont typeface="Arial" panose="020B0604020202020204" pitchFamily="34" charset="0"/>
              <a:buChar char="•"/>
            </a:pPr>
            <a:r>
              <a:rPr lang="en-GB" sz="2000" b="0" dirty="0">
                <a:latin typeface="+mj-lt"/>
              </a:rPr>
              <a:t>Escalating poaching </a:t>
            </a:r>
            <a:r>
              <a:rPr lang="en-GB" sz="2000" b="0" dirty="0" smtClean="0">
                <a:latin typeface="+mj-lt"/>
              </a:rPr>
              <a:t>threatens to push rhino </a:t>
            </a:r>
            <a:r>
              <a:rPr lang="en-GB" sz="2000" b="0" dirty="0">
                <a:latin typeface="+mj-lt"/>
              </a:rPr>
              <a:t>populations </a:t>
            </a:r>
            <a:r>
              <a:rPr lang="en-GB" sz="2000" b="0" dirty="0" smtClean="0">
                <a:latin typeface="+mj-lt"/>
              </a:rPr>
              <a:t>over </a:t>
            </a:r>
            <a:r>
              <a:rPr lang="en-GB" sz="2000" b="0" dirty="0">
                <a:latin typeface="+mj-lt"/>
              </a:rPr>
              <a:t>a tipping point</a:t>
            </a:r>
            <a:r>
              <a:rPr lang="en-GB" sz="2000" b="0" dirty="0" smtClean="0">
                <a:latin typeface="+mj-lt"/>
              </a:rPr>
              <a:t>. </a:t>
            </a:r>
          </a:p>
          <a:p>
            <a:pPr marL="342900" indent="-342900">
              <a:buFont typeface="Arial" panose="020B0604020202020204" pitchFamily="34" charset="0"/>
              <a:buChar char="•"/>
            </a:pPr>
            <a:r>
              <a:rPr lang="en-GB" sz="2000" b="0" dirty="0" smtClean="0">
                <a:latin typeface="+mj-lt"/>
              </a:rPr>
              <a:t>The </a:t>
            </a:r>
            <a:r>
              <a:rPr lang="en-GB" sz="2000" b="0" dirty="0" err="1" smtClean="0">
                <a:latin typeface="+mj-lt"/>
              </a:rPr>
              <a:t>Javan</a:t>
            </a:r>
            <a:r>
              <a:rPr lang="en-GB" sz="2000" b="0" dirty="0" smtClean="0">
                <a:latin typeface="+mj-lt"/>
              </a:rPr>
              <a:t> rhino recently went extinct in mainland SE Asia, the last individual was poached</a:t>
            </a:r>
          </a:p>
          <a:p>
            <a:pPr marL="342900" indent="-342900">
              <a:buFont typeface="Arial" panose="020B0604020202020204" pitchFamily="34" charset="0"/>
              <a:buChar char="•"/>
            </a:pPr>
            <a:r>
              <a:rPr lang="en-GB" sz="2000" b="0" dirty="0" smtClean="0">
                <a:latin typeface="+mj-lt"/>
              </a:rPr>
              <a:t>Rapid, global response urgently needed.</a:t>
            </a:r>
          </a:p>
          <a:p>
            <a:pPr marL="342900" indent="-342900">
              <a:buFont typeface="Arial" panose="020B0604020202020204" pitchFamily="34" charset="0"/>
              <a:buChar char="•"/>
            </a:pPr>
            <a:r>
              <a:rPr lang="en-GB" sz="2000" b="0" dirty="0" smtClean="0">
                <a:latin typeface="+mj-lt"/>
              </a:rPr>
              <a:t>The growing </a:t>
            </a:r>
            <a:r>
              <a:rPr lang="en-GB" sz="2000" dirty="0">
                <a:latin typeface="+mj-lt"/>
              </a:rPr>
              <a:t>impact investing market </a:t>
            </a:r>
            <a:r>
              <a:rPr lang="en-GB" sz="2000" b="0" dirty="0">
                <a:latin typeface="+mj-lt"/>
              </a:rPr>
              <a:t>could be </a:t>
            </a:r>
            <a:r>
              <a:rPr lang="en-GB" sz="2000" b="0" dirty="0" smtClean="0">
                <a:latin typeface="+mj-lt"/>
              </a:rPr>
              <a:t>a large </a:t>
            </a:r>
            <a:r>
              <a:rPr lang="en-GB" sz="2000" b="0" dirty="0">
                <a:latin typeface="+mj-lt"/>
              </a:rPr>
              <a:t>source of upfront capital to boost site-based rhino conservation. </a:t>
            </a:r>
          </a:p>
          <a:p>
            <a:pPr marL="342900" indent="-342900">
              <a:buFont typeface="Arial" panose="020B0604020202020204" pitchFamily="34" charset="0"/>
              <a:buChar char="•"/>
            </a:pPr>
            <a:r>
              <a:rPr lang="en-GB" sz="2000" b="0" dirty="0" smtClean="0">
                <a:latin typeface="+mj-lt"/>
              </a:rPr>
              <a:t>The project will create a roadmap to reduce poaching, applied first to rhinos, then all high value species.</a:t>
            </a:r>
            <a:endParaRPr lang="en-GB" sz="2000" b="0" dirty="0">
              <a:latin typeface="+mj-lt"/>
            </a:endParaRPr>
          </a:p>
        </p:txBody>
      </p:sp>
      <p:sp>
        <p:nvSpPr>
          <p:cNvPr id="15" name="Rectangle 14"/>
          <p:cNvSpPr/>
          <p:nvPr/>
        </p:nvSpPr>
        <p:spPr>
          <a:xfrm>
            <a:off x="5542252" y="6008853"/>
            <a:ext cx="2815489" cy="849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hart 4"/>
          <p:cNvGraphicFramePr/>
          <p:nvPr>
            <p:extLst>
              <p:ext uri="{D42A27DB-BD31-4B8C-83A1-F6EECF244321}">
                <p14:modId xmlns="" xmlns:p14="http://schemas.microsoft.com/office/powerpoint/2010/main" val="1707307801"/>
              </p:ext>
            </p:extLst>
          </p:nvPr>
        </p:nvGraphicFramePr>
        <p:xfrm>
          <a:off x="5325614" y="1110953"/>
          <a:ext cx="3032127" cy="510871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803088" y="6238163"/>
            <a:ext cx="2464614" cy="492443"/>
          </a:xfrm>
          <a:prstGeom prst="rect">
            <a:avLst/>
          </a:prstGeom>
          <a:solidFill>
            <a:schemeClr val="bg1"/>
          </a:solidFill>
        </p:spPr>
        <p:txBody>
          <a:bodyPr wrap="square" lIns="0" tIns="0" rIns="0" bIns="0" rtlCol="0">
            <a:spAutoFit/>
          </a:bodyPr>
          <a:lstStyle/>
          <a:p>
            <a:r>
              <a:rPr lang="en-GB" sz="800" i="1" dirty="0">
                <a:latin typeface="+mj-lt"/>
              </a:rPr>
              <a:t>Source: Emslie, R. &amp; Knight, M. 2014. Update on African Rhino Status and Poaching Trends from IUCN </a:t>
            </a:r>
            <a:r>
              <a:rPr lang="en-GB" sz="800" i="1" dirty="0" smtClean="0">
                <a:latin typeface="+mj-lt"/>
              </a:rPr>
              <a:t>SSC African </a:t>
            </a:r>
            <a:r>
              <a:rPr lang="en-GB" sz="800" i="1" dirty="0">
                <a:latin typeface="+mj-lt"/>
              </a:rPr>
              <a:t>Rhino Specialist Group (</a:t>
            </a:r>
            <a:r>
              <a:rPr lang="en-GB" sz="800" i="1" dirty="0" err="1">
                <a:latin typeface="+mj-lt"/>
              </a:rPr>
              <a:t>AfRSG</a:t>
            </a:r>
            <a:r>
              <a:rPr lang="en-GB" sz="800" i="1" dirty="0" smtClean="0">
                <a:latin typeface="+mj-lt"/>
              </a:rPr>
              <a:t>). Data </a:t>
            </a:r>
            <a:r>
              <a:rPr lang="en-GB" sz="800" i="1" dirty="0">
                <a:latin typeface="+mj-lt"/>
              </a:rPr>
              <a:t>from IUCN SSC </a:t>
            </a:r>
            <a:r>
              <a:rPr lang="en-GB" sz="800" i="1" dirty="0" err="1">
                <a:latin typeface="+mj-lt"/>
              </a:rPr>
              <a:t>AfRSG</a:t>
            </a:r>
            <a:r>
              <a:rPr lang="en-GB" sz="800" i="1" dirty="0">
                <a:latin typeface="+mj-lt"/>
              </a:rPr>
              <a:t>, TRAFFIC and CITES Rhino </a:t>
            </a:r>
            <a:r>
              <a:rPr lang="en-GB" sz="800" i="1" dirty="0" smtClean="0">
                <a:latin typeface="+mj-lt"/>
              </a:rPr>
              <a:t>Working Group.</a:t>
            </a:r>
            <a:endParaRPr lang="en-GB" sz="800" dirty="0" smtClean="0">
              <a:latin typeface="+mj-lt"/>
            </a:endParaRPr>
          </a:p>
        </p:txBody>
      </p:sp>
    </p:spTree>
    <p:extLst>
      <p:ext uri="{BB962C8B-B14F-4D97-AF65-F5344CB8AC3E}">
        <p14:creationId xmlns="" xmlns:p14="http://schemas.microsoft.com/office/powerpoint/2010/main" val="9990318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lide Number Placeholder 2"/>
          <p:cNvSpPr>
            <a:spLocks noGrp="1"/>
          </p:cNvSpPr>
          <p:nvPr>
            <p:ph type="sldNum" sz="quarter" idx="12"/>
          </p:nvPr>
        </p:nvSpPr>
        <p:spPr/>
        <p:txBody>
          <a:bodyPr/>
          <a:lstStyle/>
          <a:p>
            <a:fld id="{C6A4B429-0189-47CD-9DDA-A001F58C55D3}" type="slidenum">
              <a:rPr lang="en-US" smtClean="0"/>
              <a:pPr/>
              <a:t>4</a:t>
            </a:fld>
            <a:endParaRPr lang="en-US" dirty="0"/>
          </a:p>
        </p:txBody>
      </p:sp>
      <p:pic>
        <p:nvPicPr>
          <p:cNvPr id="5" name="Picture 4" descr="DSC01148.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 xmlns:p14="http://schemas.microsoft.com/office/powerpoint/2010/main" val="35215231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Our Aim is to launch a $40-50m impact bond to conserve rhinos globally</a:t>
            </a:r>
            <a:endParaRPr lang="en-GB" dirty="0"/>
          </a:p>
        </p:txBody>
      </p:sp>
      <p:sp>
        <p:nvSpPr>
          <p:cNvPr id="3" name="Slide Number Placeholder 2"/>
          <p:cNvSpPr>
            <a:spLocks noGrp="1"/>
          </p:cNvSpPr>
          <p:nvPr>
            <p:ph type="sldNum" sz="quarter" idx="12"/>
          </p:nvPr>
        </p:nvSpPr>
        <p:spPr/>
        <p:txBody>
          <a:bodyPr/>
          <a:lstStyle/>
          <a:p>
            <a:fld id="{C6A4B429-0189-47CD-9DDA-A001F58C55D3}" type="slidenum">
              <a:rPr lang="en-US" smtClean="0"/>
              <a:pPr/>
              <a:t>5</a:t>
            </a:fld>
            <a:endParaRPr lang="en-US" dirty="0"/>
          </a:p>
        </p:txBody>
      </p:sp>
      <p:sp>
        <p:nvSpPr>
          <p:cNvPr id="5" name="TextBox 4"/>
          <p:cNvSpPr txBox="1"/>
          <p:nvPr/>
        </p:nvSpPr>
        <p:spPr>
          <a:xfrm>
            <a:off x="10525125" y="1793875"/>
            <a:ext cx="0" cy="246221"/>
          </a:xfrm>
          <a:prstGeom prst="rect">
            <a:avLst/>
          </a:prstGeom>
          <a:noFill/>
        </p:spPr>
        <p:txBody>
          <a:bodyPr wrap="none" lIns="0" tIns="0" rIns="0" bIns="0" rtlCol="0">
            <a:spAutoFit/>
          </a:bodyPr>
          <a:lstStyle/>
          <a:p>
            <a:endParaRPr lang="en-US" sz="1600" dirty="0" err="1" smtClean="0"/>
          </a:p>
        </p:txBody>
      </p:sp>
      <p:pic>
        <p:nvPicPr>
          <p:cNvPr id="9" name="Content Placeholder 8"/>
          <p:cNvPicPr>
            <a:picLocks noGrp="1" noChangeAspect="1"/>
          </p:cNvPicPr>
          <p:nvPr>
            <p:ph sz="quarter" idx="14"/>
          </p:nvPr>
        </p:nvPicPr>
        <p:blipFill>
          <a:blip r:embed="rId3" cstate="print">
            <a:extLst>
              <a:ext uri="{28A0092B-C50C-407E-A947-70E740481C1C}">
                <a14:useLocalDpi xmlns="" xmlns:a14="http://schemas.microsoft.com/office/drawing/2010/main" val="0"/>
              </a:ext>
            </a:extLst>
          </a:blip>
          <a:stretch>
            <a:fillRect/>
          </a:stretch>
        </p:blipFill>
        <p:spPr>
          <a:xfrm>
            <a:off x="696915" y="1521160"/>
            <a:ext cx="7764462" cy="4182790"/>
          </a:xfrm>
        </p:spPr>
      </p:pic>
      <p:pic>
        <p:nvPicPr>
          <p:cNvPr id="10" name="Picture 9"/>
          <p:cNvPicPr>
            <a:picLocks noChangeAspect="1"/>
          </p:cNvPicPr>
          <p:nvPr/>
        </p:nvPicPr>
        <p:blipFill rotWithShape="1">
          <a:blip r:embed="rId4" cstate="print">
            <a:extLst>
              <a:ext uri="{28A0092B-C50C-407E-A947-70E740481C1C}">
                <a14:useLocalDpi xmlns="" xmlns:a14="http://schemas.microsoft.com/office/drawing/2010/main" val="0"/>
              </a:ext>
            </a:extLst>
          </a:blip>
          <a:srcRect b="13559"/>
          <a:stretch/>
        </p:blipFill>
        <p:spPr>
          <a:xfrm>
            <a:off x="1341912" y="2280041"/>
            <a:ext cx="1740999" cy="1128698"/>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182595" y="4041542"/>
            <a:ext cx="1648712" cy="1107165"/>
          </a:xfrm>
          <a:prstGeom prst="rect">
            <a:avLst/>
          </a:prstGeom>
        </p:spPr>
      </p:pic>
      <p:pic>
        <p:nvPicPr>
          <p:cNvPr id="12" name="Picture 1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35888" y="4760016"/>
            <a:ext cx="1735469" cy="1119657"/>
          </a:xfrm>
          <a:prstGeom prst="rect">
            <a:avLst/>
          </a:prstGeom>
        </p:spPr>
      </p:pic>
      <p:pic>
        <p:nvPicPr>
          <p:cNvPr id="13" name="Picture 1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926791" y="5243791"/>
            <a:ext cx="1708933" cy="1137217"/>
          </a:xfrm>
          <a:prstGeom prst="rect">
            <a:avLst/>
          </a:prstGeom>
        </p:spPr>
      </p:pic>
      <p:pic>
        <p:nvPicPr>
          <p:cNvPr id="14" name="Picture 1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932607" y="1922367"/>
            <a:ext cx="1598859" cy="1197601"/>
          </a:xfrm>
          <a:prstGeom prst="rect">
            <a:avLst/>
          </a:prstGeom>
        </p:spPr>
      </p:pic>
      <p:pic>
        <p:nvPicPr>
          <p:cNvPr id="15" name="Picture 1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476757" y="2521167"/>
            <a:ext cx="1416378" cy="1017432"/>
          </a:xfrm>
          <a:prstGeom prst="rect">
            <a:avLst/>
          </a:prstGeom>
        </p:spPr>
      </p:pic>
      <p:pic>
        <p:nvPicPr>
          <p:cNvPr id="16" name="Picture 15"/>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6648889" y="4124134"/>
            <a:ext cx="1655735" cy="1119657"/>
          </a:xfrm>
          <a:prstGeom prst="rect">
            <a:avLst/>
          </a:prstGeom>
        </p:spPr>
      </p:pic>
      <p:grpSp>
        <p:nvGrpSpPr>
          <p:cNvPr id="4" name="Group 2"/>
          <p:cNvGrpSpPr>
            <a:grpSpLocks/>
          </p:cNvGrpSpPr>
          <p:nvPr/>
        </p:nvGrpSpPr>
        <p:grpSpPr bwMode="auto">
          <a:xfrm>
            <a:off x="4831306" y="5887641"/>
            <a:ext cx="3718037" cy="839616"/>
            <a:chOff x="1573" y="5910"/>
            <a:chExt cx="6191" cy="1405"/>
          </a:xfrm>
        </p:grpSpPr>
        <p:pic>
          <p:nvPicPr>
            <p:cNvPr id="1027" name="Picture 3" descr="iucnLOGO"/>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573" y="5910"/>
              <a:ext cx="1440" cy="1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descr="comm_logo_ssc_24"/>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976" y="6270"/>
              <a:ext cx="1809" cy="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5" descr="Afrsg-logo-n--writi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885" y="5924"/>
              <a:ext cx="2879" cy="1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TextBox 5"/>
          <p:cNvSpPr txBox="1"/>
          <p:nvPr/>
        </p:nvSpPr>
        <p:spPr>
          <a:xfrm>
            <a:off x="4986902" y="5595633"/>
            <a:ext cx="3848669" cy="184666"/>
          </a:xfrm>
          <a:prstGeom prst="rect">
            <a:avLst/>
          </a:prstGeom>
          <a:noFill/>
        </p:spPr>
        <p:txBody>
          <a:bodyPr wrap="square" lIns="0" tIns="0" rIns="0" bIns="0" rtlCol="0">
            <a:spAutoFit/>
          </a:bodyPr>
          <a:lstStyle/>
          <a:p>
            <a:r>
              <a:rPr lang="en-GB" sz="1200" dirty="0" smtClean="0">
                <a:latin typeface="+mj-lt"/>
              </a:rPr>
              <a:t>Site data provided by IUCN SSC Rhino Specialist Groups</a:t>
            </a:r>
          </a:p>
        </p:txBody>
      </p:sp>
    </p:spTree>
    <p:extLst>
      <p:ext uri="{BB962C8B-B14F-4D97-AF65-F5344CB8AC3E}">
        <p14:creationId xmlns="" xmlns:p14="http://schemas.microsoft.com/office/powerpoint/2010/main" val="302971788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rhino impact bond in a nutshell</a:t>
            </a:r>
            <a:endParaRPr lang="en-GB" dirty="0"/>
          </a:p>
        </p:txBody>
      </p:sp>
      <p:sp>
        <p:nvSpPr>
          <p:cNvPr id="3" name="Slide Number Placeholder 2"/>
          <p:cNvSpPr>
            <a:spLocks noGrp="1"/>
          </p:cNvSpPr>
          <p:nvPr>
            <p:ph type="sldNum" sz="quarter" idx="12"/>
          </p:nvPr>
        </p:nvSpPr>
        <p:spPr/>
        <p:txBody>
          <a:bodyPr/>
          <a:lstStyle/>
          <a:p>
            <a:fld id="{C6A4B429-0189-47CD-9DDA-A001F58C55D3}" type="slidenum">
              <a:rPr lang="en-US" smtClean="0"/>
              <a:pPr/>
              <a:t>6</a:t>
            </a:fld>
            <a:endParaRPr lang="en-US" dirty="0"/>
          </a:p>
        </p:txBody>
      </p:sp>
      <p:sp>
        <p:nvSpPr>
          <p:cNvPr id="5" name="TextBox 4"/>
          <p:cNvSpPr txBox="1"/>
          <p:nvPr/>
        </p:nvSpPr>
        <p:spPr>
          <a:xfrm>
            <a:off x="969966" y="1368934"/>
            <a:ext cx="4611028" cy="5970865"/>
          </a:xfrm>
          <a:prstGeom prst="rect">
            <a:avLst/>
          </a:prstGeom>
          <a:noFill/>
        </p:spPr>
        <p:txBody>
          <a:bodyPr wrap="square" lIns="0" tIns="0" rIns="0" bIns="0" rtlCol="0">
            <a:spAutoFit/>
          </a:bodyPr>
          <a:lstStyle/>
          <a:p>
            <a:r>
              <a:rPr lang="en-GB" sz="2400" dirty="0" smtClean="0">
                <a:latin typeface="+mj-lt"/>
              </a:rPr>
              <a:t>Impact bonds are not traditional bonds or trust funds</a:t>
            </a:r>
          </a:p>
          <a:p>
            <a:endParaRPr lang="en-GB" sz="2400" dirty="0" smtClean="0">
              <a:latin typeface="+mj-lt"/>
            </a:endParaRPr>
          </a:p>
          <a:p>
            <a:r>
              <a:rPr lang="en-GB" sz="2400" dirty="0" smtClean="0">
                <a:latin typeface="+mj-lt"/>
              </a:rPr>
              <a:t>They are equity investments where return is pegged more to social returns than maximum profits</a:t>
            </a:r>
            <a:endParaRPr lang="en-GB" sz="2400" dirty="0" smtClean="0">
              <a:latin typeface="+mj-lt"/>
            </a:endParaRPr>
          </a:p>
          <a:p>
            <a:endParaRPr lang="en-GB" sz="1600" dirty="0" smtClean="0">
              <a:latin typeface="+mj-lt"/>
            </a:endParaRPr>
          </a:p>
          <a:p>
            <a:endParaRPr lang="en-GB" sz="1600" dirty="0" smtClean="0">
              <a:latin typeface="+mj-lt"/>
            </a:endParaRPr>
          </a:p>
          <a:p>
            <a:endParaRPr lang="en-GB" sz="1600" dirty="0" smtClean="0">
              <a:latin typeface="+mj-lt"/>
            </a:endParaRPr>
          </a:p>
          <a:p>
            <a:r>
              <a:rPr lang="en-GB" dirty="0" smtClean="0">
                <a:latin typeface="+mj-lt"/>
              </a:rPr>
              <a:t>The </a:t>
            </a:r>
            <a:r>
              <a:rPr lang="en-GB" dirty="0" smtClean="0">
                <a:latin typeface="+mj-lt"/>
              </a:rPr>
              <a:t>rhino impact bond represents a collaboration  between investors and donors, such that investors risk their profits </a:t>
            </a:r>
            <a:r>
              <a:rPr lang="en-GB" dirty="0" smtClean="0">
                <a:latin typeface="+mj-lt"/>
              </a:rPr>
              <a:t>and some of their capital </a:t>
            </a:r>
            <a:r>
              <a:rPr lang="en-GB" dirty="0" smtClean="0">
                <a:latin typeface="+mj-lt"/>
              </a:rPr>
              <a:t>to ensure that donor contributions are only used for successful projects</a:t>
            </a:r>
          </a:p>
          <a:p>
            <a:endParaRPr lang="en-GB" sz="1600" dirty="0" smtClean="0">
              <a:latin typeface="+mj-lt"/>
            </a:endParaRPr>
          </a:p>
          <a:p>
            <a:endParaRPr lang="en-GB" sz="1600" dirty="0" smtClean="0">
              <a:latin typeface="+mj-lt"/>
            </a:endParaRPr>
          </a:p>
          <a:p>
            <a:endParaRPr lang="en-GB" sz="1600" dirty="0" smtClean="0">
              <a:latin typeface="+mj-lt"/>
            </a:endParaRPr>
          </a:p>
          <a:p>
            <a:endParaRPr lang="en-GB" sz="1600" dirty="0" smtClean="0">
              <a:latin typeface="+mj-lt"/>
            </a:endParaRPr>
          </a:p>
        </p:txBody>
      </p:sp>
      <p:pic>
        <p:nvPicPr>
          <p:cNvPr id="1026" name="Picture 2"/>
          <p:cNvPicPr>
            <a:picLocks noChangeAspect="1" noChangeArrowheads="1"/>
          </p:cNvPicPr>
          <p:nvPr/>
        </p:nvPicPr>
        <p:blipFill>
          <a:blip r:embed="rId3" cstate="print"/>
          <a:srcRect/>
          <a:stretch>
            <a:fillRect/>
          </a:stretch>
        </p:blipFill>
        <p:spPr bwMode="auto">
          <a:xfrm>
            <a:off x="5912043" y="1291660"/>
            <a:ext cx="2691227" cy="4776928"/>
          </a:xfrm>
          <a:prstGeom prst="rect">
            <a:avLst/>
          </a:prstGeom>
          <a:noFill/>
          <a:ln w="9525">
            <a:noFill/>
            <a:miter lim="800000"/>
            <a:headEnd/>
            <a:tailEnd/>
          </a:ln>
        </p:spPr>
      </p:pic>
    </p:spTree>
    <p:extLst>
      <p:ext uri="{BB962C8B-B14F-4D97-AF65-F5344CB8AC3E}">
        <p14:creationId xmlns="" xmlns:p14="http://schemas.microsoft.com/office/powerpoint/2010/main" val="13324501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613" y="431285"/>
            <a:ext cx="7297737" cy="679668"/>
          </a:xfrm>
        </p:spPr>
        <p:txBody>
          <a:bodyPr/>
          <a:lstStyle/>
          <a:p>
            <a:r>
              <a:rPr lang="en-GB" dirty="0" smtClean="0"/>
              <a:t>unique structure of IMPACT bonds lends itself to tackling the poaching problem</a:t>
            </a:r>
            <a:endParaRPr lang="en-GB" dirty="0"/>
          </a:p>
        </p:txBody>
      </p:sp>
      <p:sp>
        <p:nvSpPr>
          <p:cNvPr id="3" name="Slide Number Placeholder 2"/>
          <p:cNvSpPr>
            <a:spLocks noGrp="1"/>
          </p:cNvSpPr>
          <p:nvPr>
            <p:ph type="sldNum" sz="quarter" idx="12"/>
          </p:nvPr>
        </p:nvSpPr>
        <p:spPr/>
        <p:txBody>
          <a:bodyPr/>
          <a:lstStyle/>
          <a:p>
            <a:fld id="{C6A4B429-0189-47CD-9DDA-A001F58C55D3}" type="slidenum">
              <a:rPr lang="en-US" smtClean="0"/>
              <a:pPr/>
              <a:t>7</a:t>
            </a:fld>
            <a:endParaRPr lang="en-US" dirty="0"/>
          </a:p>
        </p:txBody>
      </p:sp>
      <p:sp>
        <p:nvSpPr>
          <p:cNvPr id="4" name="Content Placeholder 3"/>
          <p:cNvSpPr>
            <a:spLocks noGrp="1"/>
          </p:cNvSpPr>
          <p:nvPr>
            <p:ph sz="quarter" idx="14"/>
          </p:nvPr>
        </p:nvSpPr>
        <p:spPr>
          <a:xfrm>
            <a:off x="721218" y="1415914"/>
            <a:ext cx="3451116" cy="4718188"/>
          </a:xfrm>
        </p:spPr>
        <p:txBody>
          <a:bodyPr>
            <a:normAutofit/>
          </a:bodyPr>
          <a:lstStyle/>
          <a:p>
            <a:pPr marL="285750" indent="-285750"/>
            <a:r>
              <a:rPr lang="en-GB" sz="1800" dirty="0" smtClean="0">
                <a:latin typeface="+mj-lt"/>
              </a:rPr>
              <a:t>Rhino protected </a:t>
            </a:r>
            <a:r>
              <a:rPr lang="en-GB" sz="1800" dirty="0">
                <a:latin typeface="+mj-lt"/>
              </a:rPr>
              <a:t>areas </a:t>
            </a:r>
            <a:r>
              <a:rPr lang="en-GB" sz="1800" dirty="0" smtClean="0">
                <a:latin typeface="+mj-lt"/>
              </a:rPr>
              <a:t>need</a:t>
            </a:r>
            <a:r>
              <a:rPr lang="en-GB" sz="1800" b="0" dirty="0" smtClean="0">
                <a:latin typeface="+mj-lt"/>
              </a:rPr>
              <a:t>:</a:t>
            </a:r>
          </a:p>
          <a:p>
            <a:pPr marL="516150" lvl="2" indent="-285750"/>
            <a:r>
              <a:rPr lang="en-GB" sz="1800" b="0" dirty="0" smtClean="0">
                <a:latin typeface="+mj-lt"/>
              </a:rPr>
              <a:t>upfront </a:t>
            </a:r>
            <a:r>
              <a:rPr lang="en-GB" sz="1800" b="0" dirty="0">
                <a:latin typeface="+mj-lt"/>
              </a:rPr>
              <a:t>and sustained </a:t>
            </a:r>
            <a:r>
              <a:rPr lang="en-GB" sz="1800" b="0" dirty="0" smtClean="0">
                <a:latin typeface="+mj-lt"/>
              </a:rPr>
              <a:t>funding;</a:t>
            </a:r>
          </a:p>
          <a:p>
            <a:pPr marL="516150" lvl="2" indent="-285750"/>
            <a:r>
              <a:rPr lang="en-GB" sz="1800" b="0" dirty="0" smtClean="0">
                <a:latin typeface="+mj-lt"/>
              </a:rPr>
              <a:t>flexibility to change activities as poaching threat changes.</a:t>
            </a:r>
          </a:p>
          <a:p>
            <a:pPr marL="285750" indent="-285750"/>
            <a:r>
              <a:rPr lang="en-GB" sz="1800" dirty="0" smtClean="0">
                <a:latin typeface="+mj-lt"/>
              </a:rPr>
              <a:t>Impact bonds provide</a:t>
            </a:r>
            <a:r>
              <a:rPr lang="en-GB" sz="1800" b="0" dirty="0" smtClean="0">
                <a:latin typeface="+mj-lt"/>
              </a:rPr>
              <a:t>:</a:t>
            </a:r>
          </a:p>
          <a:p>
            <a:pPr marL="516150" lvl="2" indent="-285750"/>
            <a:r>
              <a:rPr lang="en-GB" sz="1800" b="0" dirty="0" smtClean="0">
                <a:latin typeface="+mj-lt"/>
              </a:rPr>
              <a:t>long-term (c. 10 </a:t>
            </a:r>
            <a:r>
              <a:rPr lang="en-GB" sz="1800" b="0" dirty="0" smtClean="0">
                <a:latin typeface="+mj-lt"/>
              </a:rPr>
              <a:t>year</a:t>
            </a:r>
            <a:r>
              <a:rPr lang="en-GB" sz="1800" b="0" dirty="0" smtClean="0">
                <a:latin typeface="+mj-lt"/>
              </a:rPr>
              <a:t>) funds;</a:t>
            </a:r>
          </a:p>
          <a:p>
            <a:pPr marL="516150" lvl="2" indent="-285750"/>
            <a:r>
              <a:rPr lang="en-GB" sz="1800" dirty="0">
                <a:latin typeface="+mj-lt"/>
              </a:rPr>
              <a:t>i</a:t>
            </a:r>
            <a:r>
              <a:rPr lang="en-GB" sz="1800" b="0" dirty="0" smtClean="0">
                <a:latin typeface="+mj-lt"/>
              </a:rPr>
              <a:t>ncentives to achieve impact through linking funding to results;</a:t>
            </a:r>
          </a:p>
          <a:p>
            <a:pPr marL="516150" lvl="2" indent="-285750"/>
            <a:r>
              <a:rPr lang="en-GB" sz="1800" b="0" dirty="0" smtClean="0">
                <a:latin typeface="+mj-lt"/>
              </a:rPr>
              <a:t>‘service providers’ (e.g. PA managers) </a:t>
            </a:r>
            <a:r>
              <a:rPr lang="en-GB" sz="1800" b="0" dirty="0" smtClean="0">
                <a:latin typeface="+mj-lt"/>
              </a:rPr>
              <a:t>with flexibility </a:t>
            </a:r>
            <a:r>
              <a:rPr lang="en-GB" sz="1800" b="0" dirty="0" smtClean="0">
                <a:latin typeface="+mj-lt"/>
              </a:rPr>
              <a:t>in implementation</a:t>
            </a:r>
            <a:r>
              <a:rPr lang="en-GB" sz="2000" b="0" dirty="0" smtClean="0">
                <a:latin typeface="+mj-lt"/>
              </a:rPr>
              <a:t>.</a:t>
            </a:r>
          </a:p>
        </p:txBody>
      </p:sp>
      <p:grpSp>
        <p:nvGrpSpPr>
          <p:cNvPr id="14" name="Group 13"/>
          <p:cNvGrpSpPr/>
          <p:nvPr/>
        </p:nvGrpSpPr>
        <p:grpSpPr>
          <a:xfrm>
            <a:off x="4336907" y="1415914"/>
            <a:ext cx="4624216" cy="3797351"/>
            <a:chOff x="1979561" y="2292828"/>
            <a:chExt cx="5181571" cy="4255044"/>
          </a:xfrm>
        </p:grpSpPr>
        <p:sp>
          <p:nvSpPr>
            <p:cNvPr id="6" name="Oval 5"/>
            <p:cNvSpPr/>
            <p:nvPr/>
          </p:nvSpPr>
          <p:spPr>
            <a:xfrm>
              <a:off x="5114243" y="4481681"/>
              <a:ext cx="2046889" cy="20420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0"/>
                </a:spcBef>
              </a:pPr>
              <a:r>
                <a:rPr lang="en-GB" sz="1200" dirty="0" smtClean="0">
                  <a:solidFill>
                    <a:schemeClr val="bg1"/>
                  </a:solidFill>
                  <a:latin typeface="+mj-lt"/>
                </a:rPr>
                <a:t>Investors provide </a:t>
              </a:r>
            </a:p>
            <a:p>
              <a:pPr algn="ctr">
                <a:spcBef>
                  <a:spcPts val="0"/>
                </a:spcBef>
              </a:pPr>
              <a:r>
                <a:rPr lang="en-GB" sz="1200" b="1" dirty="0" smtClean="0">
                  <a:solidFill>
                    <a:schemeClr val="bg1"/>
                  </a:solidFill>
                  <a:latin typeface="+mj-lt"/>
                </a:rPr>
                <a:t>up-front capital</a:t>
              </a:r>
              <a:r>
                <a:rPr lang="en-GB" sz="1200" dirty="0" smtClean="0">
                  <a:solidFill>
                    <a:schemeClr val="bg1"/>
                  </a:solidFill>
                  <a:latin typeface="+mj-lt"/>
                </a:rPr>
                <a:t> to, and</a:t>
              </a:r>
            </a:p>
            <a:p>
              <a:pPr algn="ctr">
                <a:spcBef>
                  <a:spcPts val="0"/>
                </a:spcBef>
              </a:pPr>
              <a:r>
                <a:rPr lang="en-GB" sz="1200" b="1" dirty="0" smtClean="0">
                  <a:solidFill>
                    <a:schemeClr val="bg1"/>
                  </a:solidFill>
                  <a:latin typeface="+mj-lt"/>
                </a:rPr>
                <a:t>portfolio manage,</a:t>
              </a:r>
              <a:endParaRPr lang="en-GB" sz="1200" dirty="0" smtClean="0">
                <a:solidFill>
                  <a:schemeClr val="bg1"/>
                </a:solidFill>
                <a:latin typeface="+mj-lt"/>
              </a:endParaRPr>
            </a:p>
            <a:p>
              <a:pPr marL="0" lvl="2" algn="ctr"/>
              <a:r>
                <a:rPr lang="en-GB" sz="1200" dirty="0" smtClean="0">
                  <a:solidFill>
                    <a:schemeClr val="bg1"/>
                  </a:solidFill>
                  <a:latin typeface="+mj-lt"/>
                </a:rPr>
                <a:t>service providers </a:t>
              </a:r>
              <a:r>
                <a:rPr lang="en-GB" sz="1200" b="1" dirty="0" smtClean="0">
                  <a:solidFill>
                    <a:schemeClr val="bg1"/>
                  </a:solidFill>
                  <a:latin typeface="+mj-lt"/>
                </a:rPr>
                <a:t>in</a:t>
              </a:r>
            </a:p>
            <a:p>
              <a:pPr marL="0" lvl="2" algn="ctr"/>
              <a:r>
                <a:rPr lang="en-GB" sz="1200" dirty="0" smtClean="0">
                  <a:solidFill>
                    <a:schemeClr val="bg1"/>
                  </a:solidFill>
                  <a:latin typeface="+mj-lt"/>
                </a:rPr>
                <a:t> </a:t>
              </a:r>
              <a:r>
                <a:rPr lang="en-GB" sz="1200" b="1" dirty="0" smtClean="0">
                  <a:solidFill>
                    <a:schemeClr val="bg1"/>
                  </a:solidFill>
                  <a:latin typeface="+mj-lt"/>
                </a:rPr>
                <a:t>real-time</a:t>
              </a:r>
              <a:endParaRPr lang="en-GB" sz="1200" b="1" dirty="0" smtClean="0">
                <a:latin typeface="+mj-lt"/>
              </a:endParaRPr>
            </a:p>
          </p:txBody>
        </p:sp>
        <p:sp>
          <p:nvSpPr>
            <p:cNvPr id="7" name="Oval 6"/>
            <p:cNvSpPr/>
            <p:nvPr/>
          </p:nvSpPr>
          <p:spPr>
            <a:xfrm>
              <a:off x="3562763" y="2292828"/>
              <a:ext cx="2046889" cy="1992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buClr>
                  <a:schemeClr val="tx2"/>
                </a:buClr>
                <a:buSzPct val="120000"/>
              </a:pPr>
              <a:r>
                <a:rPr lang="en-GB" sz="1200" dirty="0" smtClean="0">
                  <a:solidFill>
                    <a:schemeClr val="bg1"/>
                  </a:solidFill>
                  <a:latin typeface="+mj-lt"/>
                </a:rPr>
                <a:t>Donor </a:t>
              </a:r>
              <a:r>
                <a:rPr lang="en-GB" sz="1200" b="1" dirty="0" smtClean="0">
                  <a:solidFill>
                    <a:schemeClr val="bg1"/>
                  </a:solidFill>
                  <a:latin typeface="+mj-lt"/>
                </a:rPr>
                <a:t>pays</a:t>
              </a:r>
              <a:r>
                <a:rPr lang="en-GB" sz="1200" dirty="0" smtClean="0">
                  <a:solidFill>
                    <a:schemeClr val="bg1"/>
                  </a:solidFill>
                  <a:latin typeface="+mj-lt"/>
                </a:rPr>
                <a:t> </a:t>
              </a:r>
              <a:r>
                <a:rPr lang="en-GB" sz="1200" b="1" dirty="0" smtClean="0">
                  <a:solidFill>
                    <a:schemeClr val="bg1"/>
                  </a:solidFill>
                  <a:latin typeface="+mj-lt"/>
                </a:rPr>
                <a:t>for impact</a:t>
              </a:r>
            </a:p>
            <a:p>
              <a:pPr algn="ctr">
                <a:buClr>
                  <a:schemeClr val="tx2"/>
                </a:buClr>
                <a:buSzPct val="120000"/>
              </a:pPr>
              <a:r>
                <a:rPr lang="en-GB" sz="1200" b="1" dirty="0" smtClean="0">
                  <a:solidFill>
                    <a:schemeClr val="bg1"/>
                  </a:solidFill>
                  <a:latin typeface="+mj-lt"/>
                </a:rPr>
                <a:t> achieved</a:t>
              </a:r>
              <a:r>
                <a:rPr lang="en-GB" sz="1200" dirty="0" smtClean="0">
                  <a:solidFill>
                    <a:schemeClr val="bg1"/>
                  </a:solidFill>
                  <a:latin typeface="+mj-lt"/>
                </a:rPr>
                <a:t>, rather than</a:t>
              </a:r>
              <a:r>
                <a:rPr lang="en-GB" sz="1200" dirty="0">
                  <a:solidFill>
                    <a:schemeClr val="bg1"/>
                  </a:solidFill>
                  <a:latin typeface="+mj-lt"/>
                </a:rPr>
                <a:t> </a:t>
              </a:r>
              <a:endParaRPr lang="en-GB" sz="1200" dirty="0" smtClean="0">
                <a:solidFill>
                  <a:schemeClr val="bg1"/>
                </a:solidFill>
                <a:latin typeface="+mj-lt"/>
              </a:endParaRPr>
            </a:p>
            <a:p>
              <a:pPr algn="ctr">
                <a:buClr>
                  <a:schemeClr val="tx2"/>
                </a:buClr>
                <a:buSzPct val="120000"/>
              </a:pPr>
              <a:r>
                <a:rPr lang="en-GB" sz="1200" dirty="0" smtClean="0">
                  <a:solidFill>
                    <a:schemeClr val="bg1"/>
                  </a:solidFill>
                  <a:latin typeface="+mj-lt"/>
                </a:rPr>
                <a:t>controlling inputs and </a:t>
              </a:r>
            </a:p>
            <a:p>
              <a:pPr algn="ctr">
                <a:buClr>
                  <a:schemeClr val="tx2"/>
                </a:buClr>
                <a:buSzPct val="120000"/>
              </a:pPr>
              <a:r>
                <a:rPr lang="en-GB" sz="1200" dirty="0" smtClean="0">
                  <a:solidFill>
                    <a:schemeClr val="bg1"/>
                  </a:solidFill>
                  <a:latin typeface="+mj-lt"/>
                </a:rPr>
                <a:t>processes</a:t>
              </a:r>
            </a:p>
          </p:txBody>
        </p:sp>
        <p:sp>
          <p:nvSpPr>
            <p:cNvPr id="9" name="Right Arrow 8"/>
            <p:cNvSpPr/>
            <p:nvPr/>
          </p:nvSpPr>
          <p:spPr>
            <a:xfrm rot="3600000">
              <a:off x="5295508" y="4131526"/>
              <a:ext cx="377278" cy="41081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mj-lt"/>
              </a:endParaRPr>
            </a:p>
          </p:txBody>
        </p:sp>
        <p:sp>
          <p:nvSpPr>
            <p:cNvPr id="10" name="Right Arrow 9"/>
            <p:cNvSpPr/>
            <p:nvPr/>
          </p:nvSpPr>
          <p:spPr>
            <a:xfrm rot="18572851">
              <a:off x="3580184" y="4116374"/>
              <a:ext cx="377278" cy="41081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mj-lt"/>
              </a:endParaRPr>
            </a:p>
          </p:txBody>
        </p:sp>
        <p:sp>
          <p:nvSpPr>
            <p:cNvPr id="11" name="Right Arrow 10"/>
            <p:cNvSpPr/>
            <p:nvPr/>
          </p:nvSpPr>
          <p:spPr>
            <a:xfrm rot="10800000">
              <a:off x="4397570" y="5321464"/>
              <a:ext cx="377278" cy="41081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mj-lt"/>
              </a:endParaRPr>
            </a:p>
          </p:txBody>
        </p:sp>
        <p:sp>
          <p:nvSpPr>
            <p:cNvPr id="8" name="Oval 7"/>
            <p:cNvSpPr/>
            <p:nvPr/>
          </p:nvSpPr>
          <p:spPr>
            <a:xfrm>
              <a:off x="1979561" y="4531096"/>
              <a:ext cx="2149921" cy="2016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lvl="2" algn="ctr"/>
              <a:r>
                <a:rPr lang="en-GB" sz="1200" b="1" dirty="0" smtClean="0">
                  <a:latin typeface="+mj-lt"/>
                </a:rPr>
                <a:t>Impact achieved </a:t>
              </a:r>
            </a:p>
            <a:p>
              <a:pPr marL="0" lvl="2" algn="ctr"/>
              <a:r>
                <a:rPr lang="en-GB" sz="1200" b="1" dirty="0" smtClean="0">
                  <a:latin typeface="+mj-lt"/>
                </a:rPr>
                <a:t>improves </a:t>
              </a:r>
              <a:r>
                <a:rPr lang="en-GB" sz="1200" dirty="0" smtClean="0">
                  <a:latin typeface="+mj-lt"/>
                </a:rPr>
                <a:t>as programme</a:t>
              </a:r>
            </a:p>
            <a:p>
              <a:pPr marL="0" lvl="2" algn="ctr"/>
              <a:r>
                <a:rPr lang="en-GB" sz="1200" dirty="0" smtClean="0">
                  <a:latin typeface="+mj-lt"/>
                </a:rPr>
                <a:t> is adaptive</a:t>
              </a:r>
              <a:r>
                <a:rPr lang="en-GB" sz="1200" dirty="0">
                  <a:latin typeface="+mj-lt"/>
                </a:rPr>
                <a:t>, </a:t>
              </a:r>
              <a:r>
                <a:rPr lang="en-GB" sz="1200" dirty="0" smtClean="0">
                  <a:latin typeface="+mj-lt"/>
                </a:rPr>
                <a:t>client-centred</a:t>
              </a:r>
            </a:p>
            <a:p>
              <a:pPr marL="0" lvl="2" algn="ctr"/>
              <a:r>
                <a:rPr lang="en-GB" sz="1200" dirty="0" smtClean="0">
                  <a:latin typeface="+mj-lt"/>
                </a:rPr>
                <a:t>and evidence-based</a:t>
              </a:r>
              <a:endParaRPr lang="en-GB" sz="1200" dirty="0">
                <a:latin typeface="+mj-lt"/>
              </a:endParaRPr>
            </a:p>
          </p:txBody>
        </p:sp>
      </p:grpSp>
      <p:sp>
        <p:nvSpPr>
          <p:cNvPr id="12" name="TextBox 11"/>
          <p:cNvSpPr txBox="1"/>
          <p:nvPr/>
        </p:nvSpPr>
        <p:spPr>
          <a:xfrm>
            <a:off x="4742716" y="5428412"/>
            <a:ext cx="3756467" cy="923330"/>
          </a:xfrm>
          <a:prstGeom prst="rect">
            <a:avLst/>
          </a:prstGeom>
          <a:solidFill>
            <a:schemeClr val="bg1"/>
          </a:solidFill>
        </p:spPr>
        <p:txBody>
          <a:bodyPr wrap="square" lIns="0" tIns="0" rIns="0" bIns="0" rtlCol="0">
            <a:spAutoFit/>
          </a:bodyPr>
          <a:lstStyle/>
          <a:p>
            <a:pPr algn="ctr"/>
            <a:r>
              <a:rPr lang="en-GB" i="1" dirty="0" smtClean="0">
                <a:latin typeface="+mj-lt"/>
              </a:rPr>
              <a:t>The generic structure of an impact bond</a:t>
            </a:r>
          </a:p>
          <a:p>
            <a:pPr algn="ctr"/>
            <a:endParaRPr lang="en-GB" sz="1200" i="1" dirty="0" smtClean="0"/>
          </a:p>
          <a:p>
            <a:pPr algn="ctr"/>
            <a:endParaRPr lang="en-GB" sz="1200" dirty="0" smtClean="0"/>
          </a:p>
        </p:txBody>
      </p:sp>
    </p:spTree>
    <p:extLst>
      <p:ext uri="{BB962C8B-B14F-4D97-AF65-F5344CB8AC3E}">
        <p14:creationId xmlns="" xmlns:p14="http://schemas.microsoft.com/office/powerpoint/2010/main" val="33597781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22"/>
          <p:cNvCxnSpPr/>
          <p:nvPr/>
        </p:nvCxnSpPr>
        <p:spPr>
          <a:xfrm>
            <a:off x="3503906" y="1835906"/>
            <a:ext cx="0" cy="756000"/>
          </a:xfrm>
          <a:prstGeom prst="straightConnector1">
            <a:avLst/>
          </a:prstGeom>
          <a:ln>
            <a:solidFill>
              <a:schemeClr val="tx1"/>
            </a:solidFill>
            <a:prstDash val="solid"/>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 name="Elbow Connector 22"/>
          <p:cNvCxnSpPr/>
          <p:nvPr/>
        </p:nvCxnSpPr>
        <p:spPr>
          <a:xfrm>
            <a:off x="4707184" y="1836823"/>
            <a:ext cx="0" cy="756000"/>
          </a:xfrm>
          <a:prstGeom prst="straightConnector1">
            <a:avLst/>
          </a:prstGeom>
          <a:ln>
            <a:solidFill>
              <a:schemeClr val="tx1"/>
            </a:solidFill>
            <a:prstDash val="solid"/>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7" name="Elbow Connector 6"/>
          <p:cNvCxnSpPr>
            <a:stCxn id="10" idx="3"/>
            <a:endCxn id="11" idx="2"/>
          </p:cNvCxnSpPr>
          <p:nvPr/>
        </p:nvCxnSpPr>
        <p:spPr>
          <a:xfrm flipV="1">
            <a:off x="5247902" y="3178891"/>
            <a:ext cx="2212742" cy="2426296"/>
          </a:xfrm>
          <a:prstGeom prst="bentConnector2">
            <a:avLst/>
          </a:prstGeom>
          <a:ln>
            <a:solidFill>
              <a:schemeClr val="tx1"/>
            </a:solidFill>
            <a:prstDash val="solid"/>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087902" y="1218300"/>
            <a:ext cx="2160000" cy="595439"/>
          </a:xfrm>
          <a:prstGeom prst="rect">
            <a:avLst/>
          </a:prstGeom>
          <a:solidFill>
            <a:schemeClr val="accent1"/>
          </a:solidFill>
          <a:ln w="28575">
            <a:noFill/>
          </a:ln>
        </p:spPr>
        <p:txBody>
          <a:bodyPr wrap="square" tIns="91440" bIns="91440" anchor="ctr">
            <a:noAutofit/>
          </a:bodyPr>
          <a:lstStyle/>
          <a:p>
            <a:pPr algn="ctr">
              <a:buClr>
                <a:srgbClr val="F07F13"/>
              </a:buClr>
              <a:buSzPct val="120000"/>
              <a:defRPr/>
            </a:pPr>
            <a:r>
              <a:rPr lang="en-US" sz="1200" b="1" dirty="0" smtClean="0">
                <a:solidFill>
                  <a:prstClr val="white"/>
                </a:solidFill>
                <a:latin typeface="+mj-lt"/>
              </a:rPr>
              <a:t>INVESTORS</a:t>
            </a:r>
          </a:p>
        </p:txBody>
      </p:sp>
      <p:sp>
        <p:nvSpPr>
          <p:cNvPr id="9" name="TextBox 8"/>
          <p:cNvSpPr txBox="1"/>
          <p:nvPr/>
        </p:nvSpPr>
        <p:spPr>
          <a:xfrm>
            <a:off x="2714580" y="2002094"/>
            <a:ext cx="843201" cy="369332"/>
          </a:xfrm>
          <a:prstGeom prst="rect">
            <a:avLst/>
          </a:prstGeom>
          <a:noFill/>
        </p:spPr>
        <p:txBody>
          <a:bodyPr wrap="square" lIns="0" tIns="0" rIns="0" bIns="0">
            <a:spAutoFit/>
          </a:bodyPr>
          <a:lstStyle/>
          <a:p>
            <a:pPr marL="85725" algn="ctr">
              <a:spcAft>
                <a:spcPts val="200"/>
              </a:spcAft>
              <a:defRPr/>
            </a:pPr>
            <a:r>
              <a:rPr lang="en-GB" sz="1200" dirty="0">
                <a:solidFill>
                  <a:prstClr val="black"/>
                </a:solidFill>
                <a:latin typeface="+mj-lt"/>
              </a:rPr>
              <a:t>Upfront </a:t>
            </a:r>
            <a:r>
              <a:rPr lang="en-GB" sz="1200" dirty="0" smtClean="0">
                <a:solidFill>
                  <a:prstClr val="black"/>
                </a:solidFill>
                <a:latin typeface="+mj-lt"/>
              </a:rPr>
              <a:t>capital</a:t>
            </a:r>
            <a:endParaRPr lang="en-GB" sz="1200" b="1" dirty="0">
              <a:solidFill>
                <a:prstClr val="black"/>
              </a:solidFill>
              <a:latin typeface="+mj-lt"/>
            </a:endParaRPr>
          </a:p>
        </p:txBody>
      </p:sp>
      <p:sp>
        <p:nvSpPr>
          <p:cNvPr id="10" name="TextBox 9"/>
          <p:cNvSpPr txBox="1"/>
          <p:nvPr/>
        </p:nvSpPr>
        <p:spPr>
          <a:xfrm>
            <a:off x="3087902" y="5307467"/>
            <a:ext cx="2160000" cy="595439"/>
          </a:xfrm>
          <a:prstGeom prst="rect">
            <a:avLst/>
          </a:prstGeom>
          <a:solidFill>
            <a:srgbClr val="B3A47C"/>
          </a:solidFill>
          <a:ln w="28575">
            <a:noFill/>
          </a:ln>
        </p:spPr>
        <p:txBody>
          <a:bodyPr wrap="square" tIns="91440" bIns="91440" anchor="ctr">
            <a:noAutofit/>
          </a:bodyPr>
          <a:lstStyle/>
          <a:p>
            <a:pPr algn="ctr">
              <a:buClr>
                <a:srgbClr val="556991"/>
              </a:buClr>
              <a:buSzPct val="120000"/>
              <a:defRPr/>
            </a:pPr>
            <a:r>
              <a:rPr lang="en-US" sz="1200" b="1" dirty="0" smtClean="0">
                <a:solidFill>
                  <a:schemeClr val="bg1"/>
                </a:solidFill>
                <a:latin typeface="+mj-lt"/>
              </a:rPr>
              <a:t>RHINO POPULATION </a:t>
            </a:r>
          </a:p>
        </p:txBody>
      </p:sp>
      <p:sp>
        <p:nvSpPr>
          <p:cNvPr id="11" name="TextBox 10"/>
          <p:cNvSpPr txBox="1"/>
          <p:nvPr/>
        </p:nvSpPr>
        <p:spPr>
          <a:xfrm>
            <a:off x="6380644" y="2583452"/>
            <a:ext cx="2160000" cy="595439"/>
          </a:xfrm>
          <a:prstGeom prst="rect">
            <a:avLst/>
          </a:prstGeom>
          <a:solidFill>
            <a:schemeClr val="accent1"/>
          </a:solidFill>
          <a:ln w="28575">
            <a:noFill/>
          </a:ln>
        </p:spPr>
        <p:txBody>
          <a:bodyPr wrap="square" tIns="91440" bIns="91440" anchor="ctr" anchorCtr="0">
            <a:noAutofit/>
          </a:bodyPr>
          <a:lstStyle/>
          <a:p>
            <a:pPr algn="ctr">
              <a:buClr>
                <a:srgbClr val="F07F13"/>
              </a:buClr>
              <a:buSzPct val="120000"/>
              <a:defRPr/>
            </a:pPr>
            <a:r>
              <a:rPr lang="en-GB" sz="1200" b="1" dirty="0" smtClean="0">
                <a:solidFill>
                  <a:prstClr val="white"/>
                </a:solidFill>
                <a:latin typeface="+mj-lt"/>
              </a:rPr>
              <a:t>OUTCOMES FUNDERS</a:t>
            </a:r>
            <a:endParaRPr lang="en-GB" sz="1200" b="1" dirty="0">
              <a:solidFill>
                <a:prstClr val="white"/>
              </a:solidFill>
              <a:latin typeface="+mj-lt"/>
            </a:endParaRPr>
          </a:p>
        </p:txBody>
      </p:sp>
      <p:sp>
        <p:nvSpPr>
          <p:cNvPr id="12" name="TextBox 11"/>
          <p:cNvSpPr txBox="1"/>
          <p:nvPr/>
        </p:nvSpPr>
        <p:spPr>
          <a:xfrm>
            <a:off x="3087902" y="3960944"/>
            <a:ext cx="2160000" cy="595439"/>
          </a:xfrm>
          <a:prstGeom prst="rect">
            <a:avLst/>
          </a:prstGeom>
          <a:solidFill>
            <a:schemeClr val="accent5"/>
          </a:solidFill>
          <a:ln>
            <a:noFill/>
          </a:ln>
        </p:spPr>
        <p:txBody>
          <a:bodyPr wrap="square" lIns="72000" tIns="72000" rIns="72000" bIns="72000" anchor="ctr" anchorCtr="0">
            <a:noAutofit/>
          </a:bodyPr>
          <a:lstStyle/>
          <a:p>
            <a:pPr algn="ctr">
              <a:defRPr/>
            </a:pPr>
            <a:r>
              <a:rPr lang="en-GB" sz="1200" b="1" dirty="0" smtClean="0">
                <a:solidFill>
                  <a:schemeClr val="bg1"/>
                </a:solidFill>
                <a:latin typeface="+mj-lt"/>
              </a:rPr>
              <a:t>SITE MANAGERS</a:t>
            </a:r>
            <a:endParaRPr lang="en-GB" sz="1200" b="1" dirty="0">
              <a:solidFill>
                <a:schemeClr val="bg1"/>
              </a:solidFill>
              <a:latin typeface="+mj-lt"/>
            </a:endParaRPr>
          </a:p>
        </p:txBody>
      </p:sp>
      <p:sp>
        <p:nvSpPr>
          <p:cNvPr id="13" name="TextBox 12"/>
          <p:cNvSpPr txBox="1"/>
          <p:nvPr/>
        </p:nvSpPr>
        <p:spPr>
          <a:xfrm>
            <a:off x="4782884" y="1989215"/>
            <a:ext cx="1463372" cy="369332"/>
          </a:xfrm>
          <a:prstGeom prst="rect">
            <a:avLst/>
          </a:prstGeom>
          <a:noFill/>
        </p:spPr>
        <p:txBody>
          <a:bodyPr wrap="square" lIns="0" tIns="0" rIns="0" bIns="0">
            <a:spAutoFit/>
          </a:bodyPr>
          <a:lstStyle/>
          <a:p>
            <a:pPr algn="ctr">
              <a:defRPr/>
            </a:pPr>
            <a:r>
              <a:rPr lang="en-GB" sz="1200" dirty="0">
                <a:solidFill>
                  <a:prstClr val="black"/>
                </a:solidFill>
                <a:latin typeface="+mj-lt"/>
              </a:rPr>
              <a:t>Return on investment depends on </a:t>
            </a:r>
            <a:r>
              <a:rPr lang="en-GB" sz="1200" dirty="0" smtClean="0">
                <a:solidFill>
                  <a:prstClr val="black"/>
                </a:solidFill>
                <a:latin typeface="+mj-lt"/>
              </a:rPr>
              <a:t>success</a:t>
            </a:r>
          </a:p>
        </p:txBody>
      </p:sp>
      <p:sp>
        <p:nvSpPr>
          <p:cNvPr id="14" name="TextBox 13"/>
          <p:cNvSpPr txBox="1"/>
          <p:nvPr/>
        </p:nvSpPr>
        <p:spPr>
          <a:xfrm>
            <a:off x="3087902" y="2584370"/>
            <a:ext cx="2160000" cy="595439"/>
          </a:xfrm>
          <a:prstGeom prst="rect">
            <a:avLst/>
          </a:prstGeom>
          <a:solidFill>
            <a:schemeClr val="accent1">
              <a:lumMod val="50000"/>
            </a:schemeClr>
          </a:solidFill>
          <a:ln w="28575">
            <a:noFill/>
          </a:ln>
        </p:spPr>
        <p:txBody>
          <a:bodyPr wrap="square" tIns="91440" bIns="91440" anchor="ctr" anchorCtr="0">
            <a:noAutofit/>
          </a:bodyPr>
          <a:lstStyle/>
          <a:p>
            <a:pPr algn="ctr">
              <a:buClr>
                <a:srgbClr val="F07F13"/>
              </a:buClr>
              <a:buSzPct val="120000"/>
              <a:defRPr/>
            </a:pPr>
            <a:r>
              <a:rPr lang="en-US" sz="1200" b="1" dirty="0" smtClean="0">
                <a:solidFill>
                  <a:prstClr val="white"/>
                </a:solidFill>
                <a:latin typeface="+mj-lt"/>
              </a:rPr>
              <a:t>RHINO IMPACT PARTNERSHIP</a:t>
            </a:r>
          </a:p>
        </p:txBody>
      </p:sp>
      <p:cxnSp>
        <p:nvCxnSpPr>
          <p:cNvPr id="15" name="Elbow Connector 56"/>
          <p:cNvCxnSpPr>
            <a:stCxn id="11" idx="1"/>
            <a:endCxn id="14" idx="3"/>
          </p:cNvCxnSpPr>
          <p:nvPr/>
        </p:nvCxnSpPr>
        <p:spPr>
          <a:xfrm flipH="1">
            <a:off x="5247902" y="2881172"/>
            <a:ext cx="1132742" cy="918"/>
          </a:xfrm>
          <a:prstGeom prst="straightConnector1">
            <a:avLst/>
          </a:prstGeom>
          <a:ln>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Elbow Connector 22"/>
          <p:cNvCxnSpPr>
            <a:stCxn id="12" idx="2"/>
            <a:endCxn id="10" idx="0"/>
          </p:cNvCxnSpPr>
          <p:nvPr/>
        </p:nvCxnSpPr>
        <p:spPr>
          <a:xfrm>
            <a:off x="4167902" y="4556383"/>
            <a:ext cx="0" cy="756000"/>
          </a:xfrm>
          <a:prstGeom prst="straightConnector1">
            <a:avLst/>
          </a:prstGeom>
          <a:ln>
            <a:solidFill>
              <a:schemeClr val="tx1"/>
            </a:solidFill>
            <a:prstDash val="solid"/>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3087902" y="4654548"/>
            <a:ext cx="2159999" cy="461665"/>
          </a:xfrm>
          <a:prstGeom prst="rect">
            <a:avLst/>
          </a:prstGeom>
          <a:solidFill>
            <a:schemeClr val="bg1"/>
          </a:solidFill>
        </p:spPr>
        <p:txBody>
          <a:bodyPr wrap="square">
            <a:spAutoFit/>
          </a:bodyPr>
          <a:lstStyle/>
          <a:p>
            <a:pPr algn="ctr">
              <a:defRPr/>
            </a:pPr>
            <a:r>
              <a:rPr lang="en-GB" sz="1200" dirty="0" smtClean="0">
                <a:solidFill>
                  <a:prstClr val="black"/>
                </a:solidFill>
                <a:latin typeface="+mj-lt"/>
              </a:rPr>
              <a:t>Site-based actions </a:t>
            </a:r>
            <a:r>
              <a:rPr lang="en-GB" sz="1200" dirty="0" smtClean="0">
                <a:latin typeface="+mj-lt"/>
              </a:rPr>
              <a:t>over 8-10 </a:t>
            </a:r>
            <a:r>
              <a:rPr lang="en-GB" sz="1200" dirty="0" smtClean="0">
                <a:solidFill>
                  <a:prstClr val="black"/>
                </a:solidFill>
                <a:latin typeface="+mj-lt"/>
              </a:rPr>
              <a:t>years</a:t>
            </a:r>
            <a:endParaRPr lang="en-GB" sz="1200" dirty="0">
              <a:solidFill>
                <a:prstClr val="black"/>
              </a:solidFill>
              <a:latin typeface="+mj-lt"/>
            </a:endParaRPr>
          </a:p>
        </p:txBody>
      </p:sp>
      <p:cxnSp>
        <p:nvCxnSpPr>
          <p:cNvPr id="26" name="Elbow Connector 22"/>
          <p:cNvCxnSpPr>
            <a:stCxn id="14" idx="2"/>
            <a:endCxn id="12" idx="0"/>
          </p:cNvCxnSpPr>
          <p:nvPr/>
        </p:nvCxnSpPr>
        <p:spPr>
          <a:xfrm>
            <a:off x="4167902" y="3179809"/>
            <a:ext cx="0" cy="756000"/>
          </a:xfrm>
          <a:prstGeom prst="straightConnector1">
            <a:avLst/>
          </a:prstGeom>
          <a:ln>
            <a:solidFill>
              <a:schemeClr val="tx1"/>
            </a:solidFill>
            <a:prstDash val="solid"/>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3144872" y="3443288"/>
            <a:ext cx="2044540" cy="184666"/>
          </a:xfrm>
          <a:prstGeom prst="rect">
            <a:avLst/>
          </a:prstGeom>
          <a:solidFill>
            <a:schemeClr val="bg1"/>
          </a:solidFill>
        </p:spPr>
        <p:txBody>
          <a:bodyPr wrap="square" lIns="0" tIns="0" rIns="0" bIns="0">
            <a:spAutoFit/>
          </a:bodyPr>
          <a:lstStyle/>
          <a:p>
            <a:pPr algn="ctr">
              <a:defRPr/>
            </a:pPr>
            <a:r>
              <a:rPr lang="en-GB" sz="1200" dirty="0" smtClean="0">
                <a:solidFill>
                  <a:prstClr val="black"/>
                </a:solidFill>
                <a:latin typeface="+mj-lt"/>
              </a:rPr>
              <a:t>Portfolio management</a:t>
            </a:r>
            <a:endParaRPr lang="en-GB" sz="1200" dirty="0">
              <a:solidFill>
                <a:prstClr val="black"/>
              </a:solidFill>
              <a:latin typeface="+mj-lt"/>
            </a:endParaRPr>
          </a:p>
        </p:txBody>
      </p:sp>
      <p:sp>
        <p:nvSpPr>
          <p:cNvPr id="30" name="TextBox 29"/>
          <p:cNvSpPr txBox="1"/>
          <p:nvPr/>
        </p:nvSpPr>
        <p:spPr>
          <a:xfrm>
            <a:off x="6429106" y="1112209"/>
            <a:ext cx="2255674" cy="1323439"/>
          </a:xfrm>
          <a:prstGeom prst="rect">
            <a:avLst/>
          </a:prstGeom>
          <a:noFill/>
        </p:spPr>
        <p:txBody>
          <a:bodyPr wrap="square" rtlCol="0">
            <a:spAutoFit/>
          </a:bodyPr>
          <a:lstStyle/>
          <a:p>
            <a:pPr algn="ctr"/>
            <a:r>
              <a:rPr lang="en-GB" sz="1600" b="1" dirty="0" smtClean="0">
                <a:latin typeface="+mj-lt"/>
              </a:rPr>
              <a:t>Capital is returned</a:t>
            </a:r>
          </a:p>
          <a:p>
            <a:pPr algn="ctr"/>
            <a:r>
              <a:rPr lang="en-GB" sz="1600" b="1" dirty="0" smtClean="0">
                <a:latin typeface="+mj-lt"/>
              </a:rPr>
              <a:t>+</a:t>
            </a:r>
          </a:p>
          <a:p>
            <a:pPr algn="ctr"/>
            <a:r>
              <a:rPr lang="en-GB" sz="1600" b="1" dirty="0" smtClean="0">
                <a:latin typeface="+mj-lt"/>
              </a:rPr>
              <a:t> 5-10</a:t>
            </a:r>
            <a:r>
              <a:rPr lang="en-GB" sz="1600" b="1" dirty="0" smtClean="0">
                <a:latin typeface="+mj-lt"/>
              </a:rPr>
              <a:t>% IRR</a:t>
            </a:r>
            <a:endParaRPr lang="en-GB" sz="1600" b="1" dirty="0" smtClean="0">
              <a:latin typeface="+mj-lt"/>
            </a:endParaRPr>
          </a:p>
          <a:p>
            <a:pPr algn="ctr"/>
            <a:r>
              <a:rPr lang="en-GB" sz="1600" b="1" dirty="0" smtClean="0">
                <a:latin typeface="+mj-lt"/>
              </a:rPr>
              <a:t>ONLY </a:t>
            </a:r>
          </a:p>
          <a:p>
            <a:pPr algn="ctr"/>
            <a:r>
              <a:rPr lang="en-GB" sz="1600" b="1" dirty="0" smtClean="0">
                <a:latin typeface="+mj-lt"/>
              </a:rPr>
              <a:t>if impact is achieved   </a:t>
            </a:r>
            <a:endParaRPr lang="en-GB" sz="1600" b="1" dirty="0">
              <a:latin typeface="+mj-lt"/>
            </a:endParaRPr>
          </a:p>
        </p:txBody>
      </p:sp>
      <p:sp>
        <p:nvSpPr>
          <p:cNvPr id="31" name="TextBox 30"/>
          <p:cNvSpPr txBox="1"/>
          <p:nvPr/>
        </p:nvSpPr>
        <p:spPr>
          <a:xfrm>
            <a:off x="6246256" y="305634"/>
            <a:ext cx="2448272" cy="3016210"/>
          </a:xfrm>
          <a:prstGeom prst="rect">
            <a:avLst/>
          </a:prstGeom>
          <a:noFill/>
        </p:spPr>
        <p:txBody>
          <a:bodyPr wrap="square" rtlCol="0">
            <a:spAutoFit/>
          </a:bodyPr>
          <a:lstStyle/>
          <a:p>
            <a:pPr algn="ctr"/>
            <a:r>
              <a:rPr lang="en-GB" sz="2200" b="1" dirty="0" smtClean="0">
                <a:solidFill>
                  <a:srgbClr val="FF0000"/>
                </a:solidFill>
                <a:latin typeface="+mj-lt"/>
              </a:rPr>
              <a:t>NO IMPACT</a:t>
            </a:r>
          </a:p>
          <a:p>
            <a:pPr algn="ctr"/>
            <a:r>
              <a:rPr lang="en-GB" sz="15000" dirty="0" smtClean="0">
                <a:solidFill>
                  <a:srgbClr val="FF0000"/>
                </a:solidFill>
                <a:latin typeface="+mj-lt"/>
              </a:rPr>
              <a:t>X</a:t>
            </a:r>
            <a:r>
              <a:rPr lang="en-GB" sz="8000" dirty="0" smtClean="0">
                <a:solidFill>
                  <a:srgbClr val="FF0000"/>
                </a:solidFill>
              </a:rPr>
              <a:t> </a:t>
            </a:r>
          </a:p>
          <a:p>
            <a:endParaRPr lang="en-GB" dirty="0"/>
          </a:p>
        </p:txBody>
      </p:sp>
      <p:sp>
        <p:nvSpPr>
          <p:cNvPr id="32" name="TextBox 31"/>
          <p:cNvSpPr txBox="1"/>
          <p:nvPr/>
        </p:nvSpPr>
        <p:spPr>
          <a:xfrm>
            <a:off x="35496" y="5435932"/>
            <a:ext cx="2199641" cy="338554"/>
          </a:xfrm>
          <a:prstGeom prst="rect">
            <a:avLst/>
          </a:prstGeom>
          <a:noFill/>
        </p:spPr>
        <p:txBody>
          <a:bodyPr wrap="none" rtlCol="0">
            <a:spAutoFit/>
          </a:bodyPr>
          <a:lstStyle/>
          <a:p>
            <a:r>
              <a:rPr lang="en-GB" sz="1600" b="1" dirty="0" smtClean="0">
                <a:latin typeface="+mj-lt"/>
              </a:rPr>
              <a:t>DESIRED OUTCOME</a:t>
            </a:r>
            <a:endParaRPr lang="en-GB" sz="1600" b="1" dirty="0">
              <a:latin typeface="+mj-lt"/>
            </a:endParaRPr>
          </a:p>
        </p:txBody>
      </p:sp>
      <p:sp>
        <p:nvSpPr>
          <p:cNvPr id="33" name="Right Arrow 32"/>
          <p:cNvSpPr/>
          <p:nvPr/>
        </p:nvSpPr>
        <p:spPr>
          <a:xfrm>
            <a:off x="2195736" y="5531404"/>
            <a:ext cx="805120" cy="20185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5" name="Rectangle 34"/>
          <p:cNvSpPr/>
          <p:nvPr/>
        </p:nvSpPr>
        <p:spPr>
          <a:xfrm>
            <a:off x="714855" y="166157"/>
            <a:ext cx="5099417" cy="923330"/>
          </a:xfrm>
          <a:prstGeom prst="rect">
            <a:avLst/>
          </a:prstGeom>
        </p:spPr>
        <p:txBody>
          <a:bodyPr wrap="square">
            <a:spAutoFit/>
          </a:bodyPr>
          <a:lstStyle/>
          <a:p>
            <a:pPr>
              <a:spcBef>
                <a:spcPct val="0"/>
              </a:spcBef>
            </a:pPr>
            <a:r>
              <a:rPr lang="en-GB" b="1" cap="all" dirty="0">
                <a:solidFill>
                  <a:schemeClr val="tx2"/>
                </a:solidFill>
                <a:latin typeface="+mj-lt"/>
                <a:ea typeface="+mj-ea"/>
                <a:cs typeface="+mj-cs"/>
              </a:rPr>
              <a:t>Return on investment will depend on verified success of the portfolio of rhino sites</a:t>
            </a:r>
          </a:p>
        </p:txBody>
      </p:sp>
      <p:grpSp>
        <p:nvGrpSpPr>
          <p:cNvPr id="2" name="Group 37"/>
          <p:cNvGrpSpPr/>
          <p:nvPr/>
        </p:nvGrpSpPr>
        <p:grpSpPr>
          <a:xfrm>
            <a:off x="395536" y="2592823"/>
            <a:ext cx="2228518" cy="2843109"/>
            <a:chOff x="395536" y="2592823"/>
            <a:chExt cx="2228518" cy="2843109"/>
          </a:xfrm>
        </p:grpSpPr>
        <p:sp>
          <p:nvSpPr>
            <p:cNvPr id="36" name="Curved Right Arrow 35"/>
            <p:cNvSpPr/>
            <p:nvPr/>
          </p:nvSpPr>
          <p:spPr>
            <a:xfrm>
              <a:off x="395536" y="2592823"/>
              <a:ext cx="2088232" cy="2843109"/>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TextBox 36"/>
            <p:cNvSpPr txBox="1"/>
            <p:nvPr/>
          </p:nvSpPr>
          <p:spPr>
            <a:xfrm>
              <a:off x="823854" y="3433160"/>
              <a:ext cx="1800200" cy="830997"/>
            </a:xfrm>
            <a:prstGeom prst="rect">
              <a:avLst/>
            </a:prstGeom>
            <a:noFill/>
          </p:spPr>
          <p:txBody>
            <a:bodyPr wrap="square" rtlCol="0">
              <a:spAutoFit/>
            </a:bodyPr>
            <a:lstStyle/>
            <a:p>
              <a:pPr algn="ctr"/>
              <a:r>
                <a:rPr lang="en-GB" sz="1600" b="1" i="1" dirty="0" smtClean="0">
                  <a:latin typeface="+mj-lt"/>
                </a:rPr>
                <a:t>Capital is spent on site based actions</a:t>
              </a:r>
              <a:endParaRPr lang="en-GB" sz="1600" b="1" i="1" dirty="0">
                <a:latin typeface="+mj-lt"/>
              </a:endParaRPr>
            </a:p>
          </p:txBody>
        </p:sp>
      </p:grpSp>
    </p:spTree>
    <p:extLst>
      <p:ext uri="{BB962C8B-B14F-4D97-AF65-F5344CB8AC3E}">
        <p14:creationId xmlns:p14="http://schemas.microsoft.com/office/powerpoint/2010/main" xmlns="" val="3297175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and cons</a:t>
            </a:r>
            <a:endParaRPr lang="en-GB" dirty="0"/>
          </a:p>
        </p:txBody>
      </p:sp>
      <p:sp>
        <p:nvSpPr>
          <p:cNvPr id="3" name="Slide Number Placeholder 2"/>
          <p:cNvSpPr>
            <a:spLocks noGrp="1"/>
          </p:cNvSpPr>
          <p:nvPr>
            <p:ph type="sldNum" sz="quarter" idx="12"/>
          </p:nvPr>
        </p:nvSpPr>
        <p:spPr/>
        <p:txBody>
          <a:bodyPr/>
          <a:lstStyle/>
          <a:p>
            <a:fld id="{C6A4B429-0189-47CD-9DDA-A001F58C55D3}" type="slidenum">
              <a:rPr lang="en-US" smtClean="0"/>
              <a:pPr/>
              <a:t>9</a:t>
            </a:fld>
            <a:endParaRPr lang="en-US" dirty="0"/>
          </a:p>
        </p:txBody>
      </p:sp>
      <p:sp>
        <p:nvSpPr>
          <p:cNvPr id="4" name="TextBox 3"/>
          <p:cNvSpPr txBox="1"/>
          <p:nvPr/>
        </p:nvSpPr>
        <p:spPr>
          <a:xfrm>
            <a:off x="394138" y="1110953"/>
            <a:ext cx="3736428" cy="5539978"/>
          </a:xfrm>
          <a:prstGeom prst="rect">
            <a:avLst/>
          </a:prstGeom>
          <a:noFill/>
        </p:spPr>
        <p:txBody>
          <a:bodyPr wrap="square" lIns="0" tIns="0" rIns="0" bIns="0" rtlCol="0">
            <a:spAutoFit/>
          </a:bodyPr>
          <a:lstStyle/>
          <a:p>
            <a:r>
              <a:rPr lang="en-GB" b="1" dirty="0" smtClean="0">
                <a:solidFill>
                  <a:schemeClr val="accent1"/>
                </a:solidFill>
                <a:latin typeface="+mj-lt"/>
              </a:rPr>
              <a:t>For investors</a:t>
            </a:r>
          </a:p>
          <a:p>
            <a:endParaRPr lang="en-GB" dirty="0" smtClean="0">
              <a:latin typeface="+mj-lt"/>
            </a:endParaRPr>
          </a:p>
          <a:p>
            <a:r>
              <a:rPr lang="en-GB" b="1" i="1" dirty="0" smtClean="0">
                <a:latin typeface="+mj-lt"/>
              </a:rPr>
              <a:t>Pros</a:t>
            </a:r>
          </a:p>
          <a:p>
            <a:endParaRPr lang="en-GB" dirty="0" smtClean="0">
              <a:latin typeface="+mj-lt"/>
            </a:endParaRPr>
          </a:p>
          <a:p>
            <a:r>
              <a:rPr lang="en-GB" dirty="0" smtClean="0">
                <a:latin typeface="+mj-lt"/>
              </a:rPr>
              <a:t>Supporting conservation </a:t>
            </a:r>
          </a:p>
          <a:p>
            <a:endParaRPr lang="en-GB" dirty="0" smtClean="0">
              <a:latin typeface="+mj-lt"/>
            </a:endParaRPr>
          </a:p>
          <a:p>
            <a:r>
              <a:rPr lang="en-GB" dirty="0" smtClean="0">
                <a:latin typeface="+mj-lt"/>
              </a:rPr>
              <a:t>With strong measures attached to help make investment decisions as the project progresses</a:t>
            </a:r>
          </a:p>
          <a:p>
            <a:endParaRPr lang="en-GB" dirty="0" smtClean="0">
              <a:latin typeface="+mj-lt"/>
            </a:endParaRPr>
          </a:p>
          <a:p>
            <a:r>
              <a:rPr lang="en-GB" dirty="0" smtClean="0">
                <a:latin typeface="+mj-lt"/>
              </a:rPr>
              <a:t>If successful, capital back along with some modest profits</a:t>
            </a:r>
          </a:p>
          <a:p>
            <a:endParaRPr lang="en-GB" dirty="0" smtClean="0">
              <a:latin typeface="+mj-lt"/>
            </a:endParaRPr>
          </a:p>
          <a:p>
            <a:r>
              <a:rPr lang="en-GB" b="1" i="1" dirty="0" smtClean="0">
                <a:latin typeface="+mj-lt"/>
              </a:rPr>
              <a:t>Cons</a:t>
            </a:r>
          </a:p>
          <a:p>
            <a:endParaRPr lang="en-GB" dirty="0" smtClean="0">
              <a:latin typeface="+mj-lt"/>
            </a:endParaRPr>
          </a:p>
          <a:p>
            <a:r>
              <a:rPr lang="en-GB" dirty="0" smtClean="0">
                <a:latin typeface="+mj-lt"/>
              </a:rPr>
              <a:t>Can lose profits, some of capital or at worst all capital</a:t>
            </a:r>
          </a:p>
          <a:p>
            <a:endParaRPr lang="en-GB" dirty="0" smtClean="0">
              <a:latin typeface="+mj-lt"/>
            </a:endParaRPr>
          </a:p>
          <a:p>
            <a:r>
              <a:rPr lang="en-GB" dirty="0" smtClean="0">
                <a:latin typeface="+mj-lt"/>
              </a:rPr>
              <a:t>Lower profits than traditional investment</a:t>
            </a:r>
            <a:endParaRPr lang="en-GB" sz="1600" dirty="0" smtClean="0"/>
          </a:p>
        </p:txBody>
      </p:sp>
      <p:sp>
        <p:nvSpPr>
          <p:cNvPr id="5" name="TextBox 4"/>
          <p:cNvSpPr txBox="1"/>
          <p:nvPr/>
        </p:nvSpPr>
        <p:spPr>
          <a:xfrm>
            <a:off x="4866422" y="1105693"/>
            <a:ext cx="3736428" cy="3600986"/>
          </a:xfrm>
          <a:prstGeom prst="rect">
            <a:avLst/>
          </a:prstGeom>
          <a:noFill/>
        </p:spPr>
        <p:txBody>
          <a:bodyPr wrap="square" lIns="0" tIns="0" rIns="0" bIns="0" rtlCol="0">
            <a:spAutoFit/>
          </a:bodyPr>
          <a:lstStyle/>
          <a:p>
            <a:r>
              <a:rPr lang="en-GB" b="1" dirty="0" smtClean="0">
                <a:solidFill>
                  <a:schemeClr val="accent1"/>
                </a:solidFill>
                <a:latin typeface="+mj-lt"/>
              </a:rPr>
              <a:t>For donors</a:t>
            </a:r>
          </a:p>
          <a:p>
            <a:endParaRPr lang="en-GB" dirty="0" smtClean="0">
              <a:latin typeface="+mj-lt"/>
            </a:endParaRPr>
          </a:p>
          <a:p>
            <a:r>
              <a:rPr lang="en-GB" b="1" i="1" dirty="0" smtClean="0">
                <a:latin typeface="+mj-lt"/>
              </a:rPr>
              <a:t>Pros</a:t>
            </a:r>
          </a:p>
          <a:p>
            <a:endParaRPr lang="en-GB" dirty="0" smtClean="0">
              <a:latin typeface="+mj-lt"/>
            </a:endParaRPr>
          </a:p>
          <a:p>
            <a:r>
              <a:rPr lang="en-GB" dirty="0" smtClean="0">
                <a:latin typeface="+mj-lt"/>
              </a:rPr>
              <a:t>Money not wasted on failed projects</a:t>
            </a:r>
          </a:p>
          <a:p>
            <a:endParaRPr lang="en-GB" dirty="0" smtClean="0">
              <a:latin typeface="+mj-lt"/>
            </a:endParaRPr>
          </a:p>
          <a:p>
            <a:r>
              <a:rPr lang="en-GB" dirty="0" smtClean="0">
                <a:latin typeface="+mj-lt"/>
              </a:rPr>
              <a:t>Someone else providing oversight</a:t>
            </a:r>
          </a:p>
          <a:p>
            <a:endParaRPr lang="en-GB" dirty="0" smtClean="0">
              <a:latin typeface="+mj-lt"/>
            </a:endParaRPr>
          </a:p>
          <a:p>
            <a:r>
              <a:rPr lang="en-GB" b="1" i="1" dirty="0" smtClean="0">
                <a:latin typeface="+mj-lt"/>
              </a:rPr>
              <a:t>Cons</a:t>
            </a:r>
          </a:p>
          <a:p>
            <a:endParaRPr lang="en-GB" dirty="0" smtClean="0">
              <a:latin typeface="+mj-lt"/>
            </a:endParaRPr>
          </a:p>
          <a:p>
            <a:r>
              <a:rPr lang="en-GB" dirty="0" smtClean="0">
                <a:latin typeface="+mj-lt"/>
              </a:rPr>
              <a:t>In the case of a successful project the donor has to pay 5-10% more to provide return on investment</a:t>
            </a:r>
            <a:endParaRPr lang="en-GB" sz="1600" dirty="0" smtClean="0"/>
          </a:p>
        </p:txBody>
      </p:sp>
      <p:cxnSp>
        <p:nvCxnSpPr>
          <p:cNvPr id="7" name="Straight Connector 6"/>
          <p:cNvCxnSpPr/>
          <p:nvPr/>
        </p:nvCxnSpPr>
        <p:spPr>
          <a:xfrm>
            <a:off x="4542694" y="897044"/>
            <a:ext cx="0" cy="556815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215231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F_PPT_BLUE_v10 - Copy">
  <a:themeElements>
    <a:clrScheme name="SF_BLUE_2011">
      <a:dk1>
        <a:sysClr val="windowText" lastClr="000000"/>
      </a:dk1>
      <a:lt1>
        <a:sysClr val="window" lastClr="FFFFFF"/>
      </a:lt1>
      <a:dk2>
        <a:srgbClr val="556991"/>
      </a:dk2>
      <a:lt2>
        <a:srgbClr val="FFFFFF"/>
      </a:lt2>
      <a:accent1>
        <a:srgbClr val="556991"/>
      </a:accent1>
      <a:accent2>
        <a:srgbClr val="8896B2"/>
      </a:accent2>
      <a:accent3>
        <a:srgbClr val="BBC3D3"/>
      </a:accent3>
      <a:accent4>
        <a:srgbClr val="4C4C4C"/>
      </a:accent4>
      <a:accent5>
        <a:srgbClr val="999999"/>
      </a:accent5>
      <a:accent6>
        <a:srgbClr val="CCCCCC"/>
      </a:accent6>
      <a:hlink>
        <a:srgbClr val="000000"/>
      </a:hlink>
      <a:folHlink>
        <a:srgbClr val="000000"/>
      </a:folHlink>
    </a:clrScheme>
    <a:fontScheme name="SF_2011">
      <a:majorFont>
        <a:latin typeface="Gill Sans M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Pantone 165U">
      <a:srgbClr val="F07F13"/>
    </a:custClr>
    <a:custClr name="Pantone 313U">
      <a:srgbClr val="0087B1"/>
    </a:custClr>
    <a:custClr name="Pantone 259U">
      <a:srgbClr val="773C80"/>
    </a:custClr>
    <a:custClr name="Pantone 233U">
      <a:srgbClr val="CD007F"/>
    </a:custClr>
    <a:custClr name="Pantone 408U">
      <a:srgbClr val="9B8F8B"/>
    </a:custClr>
    <a:custClr name="Pantone 653U">
      <a:srgbClr val="556991"/>
    </a:custClr>
    <a:custClr name="Pantone 4515U">
      <a:srgbClr val="B3A47C"/>
    </a:custClr>
    <a:custClr name="Pantone 2622U">
      <a:srgbClr val="5B2856"/>
    </a:custClr>
  </a:custClrLst>
</a:theme>
</file>

<file path=ppt/theme/theme2.xml><?xml version="1.0" encoding="utf-8"?>
<a:theme xmlns:a="http://schemas.openxmlformats.org/drawingml/2006/main" name="Office Theme">
  <a:themeElements>
    <a:clrScheme name="SF_ORANGE_2011">
      <a:dk1>
        <a:sysClr val="windowText" lastClr="000000"/>
      </a:dk1>
      <a:lt1>
        <a:sysClr val="window" lastClr="FFFFFF"/>
      </a:lt1>
      <a:dk2>
        <a:srgbClr val="F07F13"/>
      </a:dk2>
      <a:lt2>
        <a:srgbClr val="FFFFFF"/>
      </a:lt2>
      <a:accent1>
        <a:srgbClr val="F07F13"/>
      </a:accent1>
      <a:accent2>
        <a:srgbClr val="FAAB71"/>
      </a:accent2>
      <a:accent3>
        <a:srgbClr val="FDD1B0"/>
      </a:accent3>
      <a:accent4>
        <a:srgbClr val="000000"/>
      </a:accent4>
      <a:accent5>
        <a:srgbClr val="4C4C4C"/>
      </a:accent5>
      <a:accent6>
        <a:srgbClr val="999999"/>
      </a:accent6>
      <a:hlink>
        <a:srgbClr val="000000"/>
      </a:hlink>
      <a:folHlink>
        <a:srgbClr val="000000"/>
      </a:folHlink>
    </a:clrScheme>
    <a:fontScheme name="SF_2011">
      <a:majorFont>
        <a:latin typeface="Gill Sans M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F_ORANGE_2011">
      <a:dk1>
        <a:sysClr val="windowText" lastClr="000000"/>
      </a:dk1>
      <a:lt1>
        <a:sysClr val="window" lastClr="FFFFFF"/>
      </a:lt1>
      <a:dk2>
        <a:srgbClr val="F07F13"/>
      </a:dk2>
      <a:lt2>
        <a:srgbClr val="FFFFFF"/>
      </a:lt2>
      <a:accent1>
        <a:srgbClr val="F07F13"/>
      </a:accent1>
      <a:accent2>
        <a:srgbClr val="FAAB71"/>
      </a:accent2>
      <a:accent3>
        <a:srgbClr val="FDD1B0"/>
      </a:accent3>
      <a:accent4>
        <a:srgbClr val="000000"/>
      </a:accent4>
      <a:accent5>
        <a:srgbClr val="4C4C4C"/>
      </a:accent5>
      <a:accent6>
        <a:srgbClr val="999999"/>
      </a:accent6>
      <a:hlink>
        <a:srgbClr val="000000"/>
      </a:hlink>
      <a:folHlink>
        <a:srgbClr val="000000"/>
      </a:folHlink>
    </a:clrScheme>
    <a:fontScheme name="SF_2011">
      <a:majorFont>
        <a:latin typeface="Gill Sans M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SF_PPT_BLUE_v11</Template>
  <TotalTime>35761</TotalTime>
  <Words>1762</Words>
  <Application>Microsoft Office PowerPoint</Application>
  <PresentationFormat>On-screen Show (4:3)</PresentationFormat>
  <Paragraphs>227</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SF_PPT_BLUE_v10 - Copy</vt:lpstr>
      <vt:lpstr>rhino impact Bond changing the conservation landscape </vt:lpstr>
      <vt:lpstr>the CONSERVATION movement needs to change</vt:lpstr>
      <vt:lpstr>escalating poaching is leading to a tipping point</vt:lpstr>
      <vt:lpstr>Slide 4</vt:lpstr>
      <vt:lpstr>Our Aim is to launch a $40-50m impact bond to conserve rhinos globally</vt:lpstr>
      <vt:lpstr>The rhino impact bond in a nutshell</vt:lpstr>
      <vt:lpstr>unique structure of IMPACT bonds lends itself to tackling the poaching problem</vt:lpstr>
      <vt:lpstr>Slide 8</vt:lpstr>
      <vt:lpstr>Pros and cons</vt:lpstr>
      <vt:lpstr>project will assess the gaps across rhino sites to provide investors with a clear ‘theory of change’</vt:lpstr>
      <vt:lpstr>GEF Project will Prove the concept and build investor confidence over 2 years, to launch bond in 2017</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Rhinos impact bond: advisory board meeting</dc:title>
  <dc:creator>Andrei Xydas</dc:creator>
  <cp:lastModifiedBy>Nigel</cp:lastModifiedBy>
  <cp:revision>832</cp:revision>
  <cp:lastPrinted>2014-10-07T13:59:02Z</cp:lastPrinted>
  <dcterms:created xsi:type="dcterms:W3CDTF">2014-09-01T20:40:29Z</dcterms:created>
  <dcterms:modified xsi:type="dcterms:W3CDTF">2014-10-16T02:59:19Z</dcterms:modified>
</cp:coreProperties>
</file>