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71" r:id="rId2"/>
    <p:sldId id="269" r:id="rId3"/>
    <p:sldId id="257" r:id="rId4"/>
    <p:sldId id="268" r:id="rId5"/>
    <p:sldId id="256" r:id="rId6"/>
    <p:sldId id="264" r:id="rId7"/>
    <p:sldId id="265" r:id="rId8"/>
    <p:sldId id="261" r:id="rId9"/>
    <p:sldId id="275" r:id="rId10"/>
    <p:sldId id="272" r:id="rId11"/>
    <p:sldId id="273" r:id="rId12"/>
    <p:sldId id="263" r:id="rId13"/>
    <p:sldId id="276" r:id="rId14"/>
    <p:sldId id="277" r:id="rId15"/>
    <p:sldId id="259" r:id="rId16"/>
    <p:sldId id="260" r:id="rId17"/>
    <p:sldId id="262" r:id="rId18"/>
    <p:sldId id="266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-104" y="-3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AA26E-4202-41C6-B70A-201C3F2CB9DA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4E5FA-B5DB-4A1A-885A-0C42F99A2C90}" type="slidenum">
              <a:rPr lang="es-GT" smtClean="0"/>
              <a:t>‹Nr.›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4748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28D3E5-0E12-4B69-A1EB-48B81F5A7944}" type="slidenum">
              <a:rPr lang="es-ES" sz="1200" smtClean="0"/>
              <a:pPr eaLnBrk="1" hangingPunct="1"/>
              <a:t>9</a:t>
            </a:fld>
            <a:endParaRPr lang="es-E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G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115620-E290-48F9-BFCC-35C383AFC6D0}" type="slidenum">
              <a:rPr lang="es-ES" sz="1200" smtClean="0"/>
              <a:pPr eaLnBrk="1" hangingPunct="1"/>
              <a:t>13</a:t>
            </a:fld>
            <a:endParaRPr lang="es-E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G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6A4D0-A38F-4A9A-91EC-79F3D9D1A68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37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E958A-82DD-45D9-8335-4A7986ECC66F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26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1C7F0E5-7EE9-4543-84E3-5FA7A009C21F}" type="slidenum">
              <a:rPr lang="es-GT" smtClean="0"/>
              <a:t>‹Nr.›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G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E50CEB2-F1C7-4FA6-A141-34BB1B21E441}" type="datetimeFigureOut">
              <a:rPr lang="es-GT" smtClean="0"/>
              <a:t>2015-06-12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hyperlink" Target="https://www.facebook.com/photo.php?fbid=557346877648032&amp;set=a.556410571074996.1073741825.100001181747304&amp;type=1&amp;relevant_count=1" TargetMode="External"/><Relationship Id="rId5" Type="http://schemas.openxmlformats.org/officeDocument/2006/relationships/image" Target="../media/image20.jpeg"/><Relationship Id="rId6" Type="http://schemas.openxmlformats.org/officeDocument/2006/relationships/hyperlink" Target="http://www.prensalibre.com/guatemala/solola/promueven-uso-de-plantas-con-propiedades-medicinales" TargetMode="External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jpeg"/><Relationship Id="rId3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dirty="0" smtClean="0"/>
              <a:t>TOTONICAPAN.</a:t>
            </a:r>
            <a:endParaRPr lang="es-G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07605" y="2218383"/>
            <a:ext cx="6300631" cy="2701344"/>
          </a:xfrm>
        </p:spPr>
        <p:txBody>
          <a:bodyPr>
            <a:normAutofit/>
          </a:bodyPr>
          <a:lstStyle/>
          <a:p>
            <a:r>
              <a:rPr lang="es-MX" dirty="0" smtClean="0"/>
              <a:t>Población</a:t>
            </a:r>
            <a:r>
              <a:rPr lang="es-GT" dirty="0" smtClean="0"/>
              <a:t> </a:t>
            </a:r>
            <a:r>
              <a:rPr lang="es-MX" dirty="0" smtClean="0"/>
              <a:t>de Totonicapán: 339,254 </a:t>
            </a:r>
            <a:r>
              <a:rPr lang="es-GT" dirty="0" smtClean="0"/>
              <a:t>habitantes contabilizados al 2010.</a:t>
            </a:r>
          </a:p>
          <a:p>
            <a:r>
              <a:rPr lang="es-GT" dirty="0" smtClean="0"/>
              <a:t>97.9%  de población indígena maya quiche y el 2.1% no indígena. </a:t>
            </a:r>
            <a:endParaRPr lang="es-MX" dirty="0" smtClean="0"/>
          </a:p>
          <a:p>
            <a:r>
              <a:rPr lang="es-GT" dirty="0" smtClean="0"/>
              <a:t>La característica principal es el tejido social basado por las autoridades </a:t>
            </a:r>
            <a:r>
              <a:rPr lang="es-MX" dirty="0" smtClean="0"/>
              <a:t>comunitarias </a:t>
            </a:r>
            <a:r>
              <a:rPr lang="es-GT" dirty="0" smtClean="0"/>
              <a:t>indígenas</a:t>
            </a:r>
            <a:r>
              <a:rPr lang="es-MX" dirty="0" smtClean="0"/>
              <a:t>.</a:t>
            </a:r>
          </a:p>
          <a:p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  <p:pic>
        <p:nvPicPr>
          <p:cNvPr id="5" name="Picture 9" descr="Mapa_de_Guatem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579" y="1310992"/>
            <a:ext cx="3940935" cy="4857987"/>
          </a:xfrm>
          <a:prstGeom prst="rect">
            <a:avLst/>
          </a:prstGeom>
          <a:ln/>
        </p:spPr>
      </p:pic>
      <p:sp>
        <p:nvSpPr>
          <p:cNvPr id="6" name="5 Flecha derecha"/>
          <p:cNvSpPr/>
          <p:nvPr/>
        </p:nvSpPr>
        <p:spPr>
          <a:xfrm flipH="1">
            <a:off x="1712869" y="4520482"/>
            <a:ext cx="2266683" cy="39924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1778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8" t="7350" r="14399" b="17473"/>
          <a:stretch/>
        </p:blipFill>
        <p:spPr bwMode="auto">
          <a:xfrm>
            <a:off x="0" y="-1"/>
            <a:ext cx="11294772" cy="68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90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sz="3600" dirty="0" smtClean="0"/>
              <a:t>PLANO DE BOSQUE REGIONAL DE LOS ALTOS DE  LOS 48 CANTONES</a:t>
            </a:r>
            <a:endParaRPr lang="es-GT" sz="3600" dirty="0"/>
          </a:p>
        </p:txBody>
      </p:sp>
      <p:pic>
        <p:nvPicPr>
          <p:cNvPr id="4" name="0 Imagen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2039" b="1188"/>
          <a:stretch/>
        </p:blipFill>
        <p:spPr bwMode="auto">
          <a:xfrm>
            <a:off x="373487" y="1300766"/>
            <a:ext cx="10895527" cy="522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700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12" y="4159567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46" y="1151697"/>
            <a:ext cx="2377440" cy="26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5 Imagen" descr="Foto: Feliz estoy por ver el pavo de cacho. ave en peligro de extinción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960" y="1151697"/>
            <a:ext cx="2384150" cy="26642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5409464" y="3681661"/>
            <a:ext cx="20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Pavo de Cacho Rojo</a:t>
            </a:r>
            <a:endParaRPr lang="es-GT" dirty="0"/>
          </a:p>
        </p:txBody>
      </p:sp>
      <p:sp>
        <p:nvSpPr>
          <p:cNvPr id="3" name="CuadroTexto 2"/>
          <p:cNvSpPr txBox="1"/>
          <p:nvPr/>
        </p:nvSpPr>
        <p:spPr>
          <a:xfrm>
            <a:off x="9912096" y="633122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Venados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>
            <a:off x="3154561" y="3790235"/>
            <a:ext cx="14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Quetzalios</a:t>
            </a:r>
            <a:endParaRPr lang="es-GT" dirty="0"/>
          </a:p>
        </p:txBody>
      </p:sp>
      <p:pic>
        <p:nvPicPr>
          <p:cNvPr id="13" name="Imagen 12" descr="https://external-lga1-1.xx.fbcdn.net/safe_image.php?d=AQD4nSPo0-ZZO4ge&amp;w=158&amp;h=158&amp;url=http%3A%2F%2Fd3ustg7s7bf7i9.cloudfront.net%2Fmmediafiles%2Fpl%2F01%2F01bcb0b9-6ec7-4b01-9c47-c14b89e5b21e_200_200.jpg&amp;cfs=1&amp;upscale=1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" y="4159567"/>
            <a:ext cx="2339772" cy="251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53" y="1125938"/>
            <a:ext cx="2294898" cy="271463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78968" y="756606"/>
            <a:ext cx="350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 smtClean="0"/>
              <a:t>ABIES </a:t>
            </a:r>
            <a:r>
              <a:rPr lang="es-GT" dirty="0" err="1" smtClean="0"/>
              <a:t>Guatemalensis</a:t>
            </a:r>
            <a:r>
              <a:rPr lang="es-GT" dirty="0" smtClean="0"/>
              <a:t> PINABETE.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919" y="4196459"/>
            <a:ext cx="2086154" cy="24648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69" y="309094"/>
            <a:ext cx="3505445" cy="3481142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667613" y="4835470"/>
            <a:ext cx="1173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dirty="0" smtClean="0"/>
              <a:t>Plantas medicinales y nutricionales</a:t>
            </a:r>
            <a:endParaRPr lang="es-GT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82879" y="139692"/>
            <a:ext cx="1118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 smtClean="0"/>
              <a:t>Diversidad biológica, existentes en los Bosques Comunales de los 48 Cantones de Totonicapán, Área Protegida.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37998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320" y="188640"/>
            <a:ext cx="9366325" cy="1143000"/>
          </a:xfrm>
        </p:spPr>
        <p:txBody>
          <a:bodyPr/>
          <a:lstStyle/>
          <a:p>
            <a:r>
              <a:rPr lang="es-GT" dirty="0" smtClean="0"/>
              <a:t>PRINCIPALES PROBLEMAS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07435" y="2313432"/>
            <a:ext cx="4559808" cy="3493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MX" dirty="0" smtClean="0"/>
              <a:t>Pastoreo</a:t>
            </a:r>
          </a:p>
          <a:p>
            <a:endParaRPr lang="es-MX" dirty="0" smtClean="0"/>
          </a:p>
          <a:p>
            <a:r>
              <a:rPr lang="es-MX" dirty="0" smtClean="0"/>
              <a:t>Incendios forestales</a:t>
            </a:r>
          </a:p>
          <a:p>
            <a:endParaRPr lang="es-MX" dirty="0" smtClean="0"/>
          </a:p>
          <a:p>
            <a:r>
              <a:rPr lang="es-MX" dirty="0" smtClean="0"/>
              <a:t>Ataque de la plaga del gorgojo de pino (</a:t>
            </a:r>
            <a:r>
              <a:rPr lang="es-MX" dirty="0" err="1" smtClean="0"/>
              <a:t>Dendroctonus</a:t>
            </a:r>
            <a:r>
              <a:rPr lang="es-MX" dirty="0" smtClean="0"/>
              <a:t> </a:t>
            </a:r>
            <a:r>
              <a:rPr lang="es-MX" dirty="0" err="1" smtClean="0"/>
              <a:t>sp</a:t>
            </a:r>
            <a:r>
              <a:rPr lang="es-MX" dirty="0" smtClean="0"/>
              <a:t>)</a:t>
            </a:r>
          </a:p>
          <a:p>
            <a:endParaRPr lang="es-MX" dirty="0" smtClean="0"/>
          </a:p>
          <a:p>
            <a:r>
              <a:rPr lang="es-MX" dirty="0" smtClean="0"/>
              <a:t>Deforestación que disminuye la producción de agua</a:t>
            </a:r>
          </a:p>
          <a:p>
            <a:endParaRPr lang="es-GT" dirty="0" smtClean="0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07" y="1556792"/>
            <a:ext cx="4352484" cy="2448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92" y="4068821"/>
            <a:ext cx="4295990" cy="217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6 Marcador de contenido"/>
          <p:cNvSpPr>
            <a:spLocks noGrp="1"/>
          </p:cNvSpPr>
          <p:nvPr>
            <p:ph type="body" sz="half" idx="1"/>
          </p:nvPr>
        </p:nvSpPr>
        <p:spPr>
          <a:xfrm>
            <a:off x="914400" y="476672"/>
            <a:ext cx="5080000" cy="5619328"/>
          </a:xfrm>
        </p:spPr>
        <p:txBody>
          <a:bodyPr>
            <a:normAutofit/>
          </a:bodyPr>
          <a:lstStyle/>
          <a:p>
            <a:r>
              <a:rPr lang="es-ES" dirty="0" smtClean="0"/>
              <a:t>Del pueblo indígena, frente al estado en la administración del bosque.</a:t>
            </a:r>
          </a:p>
          <a:p>
            <a:r>
              <a:rPr lang="es-ES" dirty="0" smtClean="0"/>
              <a:t> </a:t>
            </a:r>
            <a:r>
              <a:rPr lang="es-MX" dirty="0" smtClean="0"/>
              <a:t>La presión social sobre el bosque</a:t>
            </a:r>
          </a:p>
          <a:p>
            <a:r>
              <a:rPr lang="es-ES" dirty="0" smtClean="0"/>
              <a:t>Entre comunidades, por la captación de nacimientos.</a:t>
            </a:r>
          </a:p>
          <a:p>
            <a:r>
              <a:rPr lang="es-ES" dirty="0" smtClean="0"/>
              <a:t>Entre vecinos, por el sistema de distribución del agua.  (no llega a las casas y otros efectos).</a:t>
            </a:r>
          </a:p>
          <a:p>
            <a:r>
              <a:rPr lang="es-ES" dirty="0" smtClean="0"/>
              <a:t>No hay conciencia del uso del agua por los vecinos.</a:t>
            </a:r>
          </a:p>
          <a:p>
            <a:endParaRPr lang="es-GT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404664"/>
            <a:ext cx="4943872" cy="278092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75" y="3429000"/>
            <a:ext cx="5135893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GT" dirty="0" smtClean="0"/>
              <a:t>Que estamos haciendo, para la conservación de la Diversidad Biológica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86" y="1803178"/>
            <a:ext cx="4278071" cy="25668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8" y="4850968"/>
            <a:ext cx="3043149" cy="18258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58" y="1763530"/>
            <a:ext cx="3093702" cy="23202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858" y="4471267"/>
            <a:ext cx="3093702" cy="21943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1" y="1513704"/>
            <a:ext cx="2977486" cy="319478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8508569" y="4083808"/>
            <a:ext cx="291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dirty="0" err="1" smtClean="0"/>
              <a:t>Monitoreos</a:t>
            </a:r>
            <a:r>
              <a:rPr lang="es-GT" sz="1200" dirty="0" smtClean="0"/>
              <a:t> y vigilancia dentro del bosque comunal</a:t>
            </a:r>
            <a:endParaRPr lang="es-GT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78271" y="4471267"/>
            <a:ext cx="22240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Decisiones consensuadas</a:t>
            </a:r>
          </a:p>
          <a:p>
            <a:pPr algn="ctr"/>
            <a:r>
              <a:rPr lang="es-GT" dirty="0" smtClean="0"/>
              <a:t>Asamblea y Junta Directiva de Recursos Naturales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374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54" y="4324875"/>
            <a:ext cx="3625374" cy="21752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07" y="1565900"/>
            <a:ext cx="3625374" cy="203927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6" y="1419636"/>
            <a:ext cx="3109071" cy="233180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74" y="4234932"/>
            <a:ext cx="3054053" cy="229054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22564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GT" dirty="0" smtClean="0"/>
              <a:t>Que estamos haciendo, para la conservación de la Diversidad Biológica</a:t>
            </a:r>
            <a:endParaRPr lang="es-GT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82" y="3054155"/>
            <a:ext cx="3148739" cy="236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7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1"/>
          <p:cNvSpPr txBox="1">
            <a:spLocks/>
          </p:cNvSpPr>
          <p:nvPr/>
        </p:nvSpPr>
        <p:spPr>
          <a:xfrm>
            <a:off x="519193" y="619932"/>
            <a:ext cx="6687519" cy="5512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GT" b="1" dirty="0" smtClean="0">
              <a:solidFill>
                <a:srgbClr val="FF0000"/>
              </a:solidFill>
            </a:endParaRPr>
          </a:p>
          <a:p>
            <a:pPr algn="ctr"/>
            <a:r>
              <a:rPr lang="es-GT" b="1" dirty="0" smtClean="0"/>
              <a:t>El Poder del Pueblo de Totonicapán esta en el Servicio Comunitario          </a:t>
            </a:r>
            <a:r>
              <a:rPr lang="es-GT" b="1" dirty="0" err="1" smtClean="0"/>
              <a:t>k´ax</a:t>
            </a:r>
            <a:r>
              <a:rPr lang="es-GT" b="1" dirty="0" smtClean="0"/>
              <a:t>  </a:t>
            </a:r>
            <a:r>
              <a:rPr lang="es-GT" b="1" dirty="0" err="1" smtClean="0"/>
              <a:t>k´ol</a:t>
            </a:r>
            <a:r>
              <a:rPr lang="es-GT" b="1" dirty="0" err="1" smtClean="0">
                <a:solidFill>
                  <a:schemeClr val="bg1"/>
                </a:solidFill>
              </a:rPr>
              <a:t>nkaoluestro</a:t>
            </a:r>
            <a:r>
              <a:rPr lang="es-GT" b="1" dirty="0" smtClean="0">
                <a:solidFill>
                  <a:schemeClr val="bg1"/>
                </a:solidFill>
              </a:rPr>
              <a:t> futuro</a:t>
            </a:r>
            <a:endParaRPr lang="es-GT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31" y="1104438"/>
            <a:ext cx="3230118" cy="4306824"/>
          </a:xfrm>
          <a:prstGeom prst="rect">
            <a:avLst/>
          </a:prstGeom>
        </p:spPr>
      </p:pic>
      <p:pic>
        <p:nvPicPr>
          <p:cNvPr id="5" name="Imagen 4" descr="ALCALDES T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132" y="1178884"/>
            <a:ext cx="1051049" cy="1021058"/>
          </a:xfrm>
          <a:prstGeom prst="rect">
            <a:avLst/>
          </a:prstGeom>
          <a:solidFill>
            <a:srgbClr val="C0C0C0"/>
          </a:solidFill>
        </p:spPr>
      </p:pic>
      <p:pic>
        <p:nvPicPr>
          <p:cNvPr id="6" name="Imagen 5" descr="C:\Users\PC\Pictures\MP Navigator EX\2012_10_08\IM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552" y="2513681"/>
            <a:ext cx="1166378" cy="12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715" y="3891541"/>
            <a:ext cx="1318227" cy="16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00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82922" y="2837868"/>
            <a:ext cx="10515600" cy="1325563"/>
          </a:xfrm>
        </p:spPr>
        <p:txBody>
          <a:bodyPr>
            <a:noAutofit/>
          </a:bodyPr>
          <a:lstStyle/>
          <a:p>
            <a:r>
              <a:rPr lang="es-GT" sz="4800" b="1" dirty="0" smtClean="0"/>
              <a:t>TIOX´</a:t>
            </a:r>
            <a:br>
              <a:rPr lang="es-GT" sz="4800" b="1" dirty="0" smtClean="0"/>
            </a:br>
            <a:r>
              <a:rPr lang="es-GT" sz="4800" b="1" dirty="0" smtClean="0"/>
              <a:t>GRACIAS</a:t>
            </a:r>
            <a:br>
              <a:rPr lang="es-GT" sz="4800" b="1" dirty="0" smtClean="0"/>
            </a:br>
            <a:r>
              <a:rPr lang="es-GT" sz="4800" b="1" dirty="0" smtClean="0"/>
              <a:t>THANKS</a:t>
            </a:r>
            <a:br>
              <a:rPr lang="es-GT" sz="4800" b="1" dirty="0" smtClean="0"/>
            </a:br>
            <a:endParaRPr lang="es-GT" sz="4800" b="1" dirty="0"/>
          </a:p>
        </p:txBody>
      </p:sp>
    </p:spTree>
    <p:extLst>
      <p:ext uri="{BB962C8B-B14F-4D97-AF65-F5344CB8AC3E}">
        <p14:creationId xmlns:p14="http://schemas.microsoft.com/office/powerpoint/2010/main" val="348902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LCALDES TOT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946" y="2406115"/>
            <a:ext cx="3876541" cy="3409813"/>
          </a:xfrm>
          <a:prstGeom prst="rect">
            <a:avLst/>
          </a:prstGeom>
          <a:solidFill>
            <a:srgbClr val="C0C0C0"/>
          </a:solidFill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11511" b="6746"/>
          <a:stretch/>
        </p:blipFill>
        <p:spPr bwMode="auto">
          <a:xfrm>
            <a:off x="6218770" y="2406115"/>
            <a:ext cx="4045693" cy="34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318520" y="251720"/>
            <a:ext cx="10950493" cy="177026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b="1" dirty="0" smtClean="0">
                <a:solidFill>
                  <a:srgbClr val="92D050"/>
                </a:solidFill>
              </a:rPr>
              <a:t>Autoridad Comunitaria de los 48 Cantones de Totonicapán.</a:t>
            </a:r>
            <a:endParaRPr lang="es-GT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2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ANTECEDENTES HISTORICOS </a:t>
            </a:r>
            <a:endParaRPr lang="es-GT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79" y="1489593"/>
            <a:ext cx="6763265" cy="4460446"/>
          </a:xfrm>
          <a:prstGeom prst="rect">
            <a:avLst/>
          </a:prstGeom>
          <a:noFill/>
        </p:spPr>
      </p:pic>
      <p:pic>
        <p:nvPicPr>
          <p:cNvPr id="5" name="Imagen 4" descr="ALCALDES TOT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14" y="483290"/>
            <a:ext cx="1051049" cy="1021058"/>
          </a:xfrm>
          <a:prstGeom prst="rect">
            <a:avLst/>
          </a:prstGeom>
          <a:solidFill>
            <a:srgbClr val="C0C0C0"/>
          </a:solidFill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70" y="483290"/>
            <a:ext cx="1008699" cy="12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texto"/>
          <p:cNvSpPr txBox="1">
            <a:spLocks/>
          </p:cNvSpPr>
          <p:nvPr/>
        </p:nvSpPr>
        <p:spPr>
          <a:xfrm>
            <a:off x="204104" y="1504348"/>
            <a:ext cx="3466375" cy="4664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dirty="0" smtClean="0"/>
              <a:t>El primer registro escrito en castellano sobre la Organización de los 48 Cantones de Totonicapán es del año 1783. Hace 232 años.</a:t>
            </a:r>
          </a:p>
          <a:p>
            <a:r>
              <a:rPr lang="es-GT" dirty="0" smtClean="0"/>
              <a:t>Existimos constituidos como organización antes del nacimiento del Estado Guatemalteco. </a:t>
            </a:r>
          </a:p>
          <a:p>
            <a:r>
              <a:rPr lang="es-GT" dirty="0"/>
              <a:t>48 Cantones esta conformada por 5 Junta directivas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34434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ose Santos\Desktop\Uno\Ixpeq\Wach\Elección 48 '12\100_4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0023" y="2583402"/>
            <a:ext cx="5384298" cy="3977194"/>
          </a:xfrm>
          <a:prstGeom prst="rect">
            <a:avLst/>
          </a:prstGeom>
          <a:noFill/>
        </p:spPr>
      </p:pic>
      <p:pic>
        <p:nvPicPr>
          <p:cNvPr id="3" name="Picture 3" descr="C:\Users\Jose Santos\Desktop\Uno\Ixpeq\Wach\Elección 48 '12\100_4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37" y="2583402"/>
            <a:ext cx="5302925" cy="3977194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-190946" y="480076"/>
            <a:ext cx="11781927" cy="1142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600" b="1" dirty="0" err="1" smtClean="0"/>
              <a:t>Uchuq´ab</a:t>
            </a:r>
            <a:r>
              <a:rPr lang="es-GT" sz="3600" b="1" dirty="0" smtClean="0"/>
              <a:t>´ le </a:t>
            </a:r>
            <a:r>
              <a:rPr lang="es-GT" sz="3600" b="1" dirty="0" err="1" smtClean="0"/>
              <a:t>Tinimit</a:t>
            </a:r>
            <a:r>
              <a:rPr lang="es-GT" sz="3600" b="1" dirty="0" smtClean="0"/>
              <a:t> </a:t>
            </a:r>
            <a:r>
              <a:rPr lang="es-GT" sz="3600" b="1" dirty="0" err="1" smtClean="0"/>
              <a:t>Chiwimeq´ena´aré</a:t>
            </a:r>
            <a:r>
              <a:rPr lang="es-GT" sz="3600" b="1" dirty="0" smtClean="0"/>
              <a:t> </a:t>
            </a:r>
            <a:r>
              <a:rPr lang="es-GT" sz="3600" b="1" dirty="0" err="1" smtClean="0"/>
              <a:t>ri</a:t>
            </a:r>
            <a:r>
              <a:rPr lang="es-GT" sz="3600" b="1" dirty="0" smtClean="0"/>
              <a:t>´ </a:t>
            </a:r>
            <a:r>
              <a:rPr lang="es-GT" sz="3600" b="1" dirty="0" err="1" smtClean="0"/>
              <a:t>k´axk´ol</a:t>
            </a:r>
            <a:r>
              <a:rPr lang="es-GT" sz="3600" b="1" dirty="0" smtClean="0"/>
              <a:t>.</a:t>
            </a:r>
            <a:br>
              <a:rPr lang="es-GT" sz="3600" b="1" dirty="0" smtClean="0"/>
            </a:br>
            <a:r>
              <a:rPr lang="es-GT" sz="3600" b="1" dirty="0" smtClean="0"/>
              <a:t>EL PODER DEL PUEBLO DE TOTONICAPAN ESTA EN EL SERVICIO.</a:t>
            </a:r>
            <a:br>
              <a:rPr lang="es-GT" sz="3600" b="1" dirty="0" smtClean="0"/>
            </a:br>
            <a:endParaRPr lang="es-GT" sz="3600" b="1" dirty="0"/>
          </a:p>
        </p:txBody>
      </p:sp>
      <p:pic>
        <p:nvPicPr>
          <p:cNvPr id="5" name="Imagen 5" descr="C:\Users\PC\Pictures\MP Navigator EX\2012_10_08\IM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4" y="1972351"/>
            <a:ext cx="1166378" cy="122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30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256" y="1146988"/>
            <a:ext cx="6842972" cy="459207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1702"/>
            <a:ext cx="9144000" cy="1655762"/>
          </a:xfrm>
        </p:spPr>
        <p:txBody>
          <a:bodyPr>
            <a:normAutofit/>
          </a:bodyPr>
          <a:lstStyle/>
          <a:p>
            <a:r>
              <a:rPr lang="es-GT" b="1" dirty="0" smtClean="0">
                <a:solidFill>
                  <a:schemeClr val="tx1"/>
                </a:solidFill>
              </a:rPr>
              <a:t>EL MANEJO Y LA CONSERVACION DE LA DIVERSIDAD BIOLOGICA EN LOS BOSQUES COMUNALES, AREA PROTEGIDA DE LOS 48 CANTONES DE TOTONICAPÁN</a:t>
            </a:r>
          </a:p>
          <a:p>
            <a:endParaRPr lang="es-G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11" y="4532813"/>
            <a:ext cx="1111761" cy="142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C:\Users\PC\Pictures\MP Navigator EX\2012_10_08\IM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11" y="1189199"/>
            <a:ext cx="1495328" cy="150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ALCALDES TOT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639" y="1150561"/>
            <a:ext cx="1581085" cy="1489607"/>
          </a:xfrm>
          <a:prstGeom prst="rect">
            <a:avLst/>
          </a:prstGeom>
          <a:solidFill>
            <a:srgbClr val="C0C0C0"/>
          </a:solidFill>
        </p:spPr>
      </p:pic>
      <p:sp>
        <p:nvSpPr>
          <p:cNvPr id="7" name="CuadroTexto 6"/>
          <p:cNvSpPr txBox="1"/>
          <p:nvPr/>
        </p:nvSpPr>
        <p:spPr>
          <a:xfrm>
            <a:off x="1596325" y="5680129"/>
            <a:ext cx="756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 smtClean="0"/>
              <a:t>Dialogo Sobre la Evaluación de la Acción Colectiva de los Pueblos Indígenas y Comunidades Locales en la Conservación de la Biodiversidad y la Movilización de Recursos, </a:t>
            </a:r>
            <a:r>
              <a:rPr lang="es-GT" dirty="0" err="1" smtClean="0"/>
              <a:t>Panajachel</a:t>
            </a:r>
            <a:r>
              <a:rPr lang="es-GT" dirty="0" smtClean="0"/>
              <a:t>, Sololá, Junio 2015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6281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56478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dirty="0" smtClean="0"/>
              <a:t>¿QUÉ HACEN LAS AUTORIDADES INDÍGENAS MAYAS?</a:t>
            </a:r>
            <a:endParaRPr lang="es-GT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1471785" y="184448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GT" dirty="0" smtClean="0"/>
              <a:t>Defienden su territorio</a:t>
            </a:r>
          </a:p>
          <a:p>
            <a:pPr algn="ctr">
              <a:buNone/>
            </a:pPr>
            <a:r>
              <a:rPr lang="es-GT" dirty="0" smtClean="0"/>
              <a:t>Dirigen a sus pueblos</a:t>
            </a:r>
          </a:p>
          <a:p>
            <a:pPr algn="ctr">
              <a:buNone/>
            </a:pPr>
            <a:r>
              <a:rPr lang="es-GT" dirty="0" smtClean="0"/>
              <a:t>Transmiten y dinamizan su sistema jurídico, el conocimiento – la cosmovisión, la cultura, el idioma.</a:t>
            </a:r>
          </a:p>
          <a:p>
            <a:pPr algn="ctr">
              <a:buNone/>
            </a:pPr>
            <a:r>
              <a:rPr lang="es-GT" dirty="0" smtClean="0"/>
              <a:t>Mantienen el orden y el equilibrio de sus comunidades y de los pueblos</a:t>
            </a:r>
          </a:p>
          <a:p>
            <a:pPr algn="ctr">
              <a:buNone/>
            </a:pPr>
            <a:r>
              <a:rPr lang="es-GT" dirty="0" smtClean="0"/>
              <a:t>Generan desarrollo</a:t>
            </a:r>
          </a:p>
          <a:p>
            <a:pPr algn="ctr">
              <a:buNone/>
            </a:pPr>
            <a:r>
              <a:rPr lang="es-GT" dirty="0" smtClean="0"/>
              <a:t>Generan el conocimiento en las comunidades</a:t>
            </a:r>
          </a:p>
        </p:txBody>
      </p:sp>
    </p:spTree>
    <p:extLst>
      <p:ext uri="{BB962C8B-B14F-4D97-AF65-F5344CB8AC3E}">
        <p14:creationId xmlns:p14="http://schemas.microsoft.com/office/powerpoint/2010/main" val="299785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745189" y="186007"/>
            <a:ext cx="55446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MT" pitchFamily="34" charset="0"/>
                <a:cs typeface="Arial" pitchFamily="34" charset="0"/>
              </a:rPr>
              <a:t>Principios que guían la organización.</a:t>
            </a:r>
            <a:endParaRPr kumimoji="0" lang="es-G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48527" y="2160087"/>
            <a:ext cx="10071279" cy="50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Nos esforzamos por ejercitar la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Honestidad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en el manejo de los fondos.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Valorizamos la </a:t>
            </a: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Solidaridad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con las organizaciones comunitarias.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Respeto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a la diversidad cultural y étnica, tradiciones y creencias.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Responsabilidad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y amor por el medio ambiente guían nuestras acciones.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Servicio</a:t>
            </a:r>
            <a:r>
              <a:rPr kumimoji="0" lang="es-E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con la justicia social en la interacción con cada comunidad.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*"/>
              <a:tabLst/>
            </a:pPr>
            <a:r>
              <a:rPr kumimoji="0" lang="es-GT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Dialogo y consenso</a:t>
            </a:r>
            <a:r>
              <a:rPr kumimoji="0" lang="es-GT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 MT" pitchFamily="34" charset="0"/>
                <a:cs typeface="Arial" pitchFamily="34" charset="0"/>
              </a:rPr>
              <a:t> por crear un ambiente de trabajo positivo y reforzar la capacidad.</a:t>
            </a:r>
            <a:endParaRPr kumimoji="0" lang="es-G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94729" y="935707"/>
            <a:ext cx="10071279" cy="1395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2400" dirty="0"/>
              <a:t>Los profundos principios y valores humanos desarrollados por los pueblos </a:t>
            </a:r>
            <a:r>
              <a:rPr lang="es-GT" sz="2400" dirty="0" smtClean="0"/>
              <a:t>mayas tienen </a:t>
            </a:r>
            <a:r>
              <a:rPr lang="es-GT" sz="2400" dirty="0"/>
              <a:t>en común la generación de un vínculo </a:t>
            </a:r>
            <a:r>
              <a:rPr lang="es-GT" sz="2400" dirty="0" smtClean="0"/>
              <a:t>entre</a:t>
            </a:r>
          </a:p>
          <a:p>
            <a:pPr marL="0" indent="0" algn="ctr">
              <a:buNone/>
            </a:pPr>
            <a:r>
              <a:rPr lang="es-GT" sz="2400" dirty="0" smtClean="0"/>
              <a:t>Seres </a:t>
            </a:r>
            <a:r>
              <a:rPr lang="es-GT" sz="2400" dirty="0"/>
              <a:t>H</a:t>
            </a:r>
            <a:r>
              <a:rPr lang="es-GT" sz="2400" dirty="0" smtClean="0"/>
              <a:t>umanos </a:t>
            </a:r>
            <a:r>
              <a:rPr lang="es-GT" sz="2400" dirty="0"/>
              <a:t>y Madre Tierra – Madre </a:t>
            </a:r>
            <a:r>
              <a:rPr lang="es-GT" sz="2400" dirty="0" smtClean="0"/>
              <a:t>Naturaleza</a:t>
            </a:r>
            <a:r>
              <a:rPr lang="es-G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553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81018" y="561055"/>
            <a:ext cx="4114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es-ES" sz="2000" dirty="0">
                <a:latin typeface="Tahoma" pitchFamily="34" charset="0"/>
                <a:cs typeface="Tahoma" pitchFamily="34" charset="0"/>
              </a:rPr>
              <a:t>Según la Cosmovisión Maya existen 4 Sagrados Elementos: Fuego, Tierra, </a:t>
            </a:r>
            <a:r>
              <a:rPr lang="es-ES" sz="2000" b="1" dirty="0">
                <a:latin typeface="Tahoma" pitchFamily="34" charset="0"/>
                <a:cs typeface="Tahoma" pitchFamily="34" charset="0"/>
              </a:rPr>
              <a:t>Agua</a:t>
            </a:r>
            <a:r>
              <a:rPr lang="es-ES" sz="2000" dirty="0">
                <a:latin typeface="Tahoma" pitchFamily="34" charset="0"/>
                <a:cs typeface="Tahoma" pitchFamily="34" charset="0"/>
              </a:rPr>
              <a:t> y Aire, componentes indispensables de la Madre Naturaleza. 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4148" t="18759" r="29304" b="7386"/>
          <a:stretch>
            <a:fillRect/>
          </a:stretch>
        </p:blipFill>
        <p:spPr bwMode="auto">
          <a:xfrm>
            <a:off x="4568807" y="3428147"/>
            <a:ext cx="2362582" cy="24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 descr="http://elecciones.noticias.com.gt/files/2011/07/ceremonia-maya-ag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3" y="3426407"/>
            <a:ext cx="3161831" cy="234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2.bp.blogspot.com/-Je9w9CmIvEs/Tg6k0weq3HI/AAAAAAAAABI/QwfEvq57t_M/s400/Invocaci%25C3%25B3n+Ceremonia+M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818" y="3426406"/>
            <a:ext cx="3062852" cy="2348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936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99392"/>
            <a:ext cx="10363200" cy="1143000"/>
          </a:xfrm>
        </p:spPr>
        <p:txBody>
          <a:bodyPr/>
          <a:lstStyle/>
          <a:p>
            <a:r>
              <a:rPr lang="es-MX" b="1" dirty="0" smtClean="0"/>
              <a:t>Antecedentes</a:t>
            </a:r>
            <a:endParaRPr lang="es-GT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372" y="1124744"/>
            <a:ext cx="5480032" cy="4968552"/>
          </a:xfrm>
        </p:spPr>
        <p:txBody>
          <a:bodyPr>
            <a:noAutofit/>
          </a:bodyPr>
          <a:lstStyle/>
          <a:p>
            <a:r>
              <a:rPr lang="es-GT" sz="2000" b="1" dirty="0" smtClean="0"/>
              <a:t>El bosque comunal de Totonicapán es la primera propiedad de tipo “COMUNAL” reconocido dentro del Registro dela Propiedad en Guatemala</a:t>
            </a:r>
            <a:r>
              <a:rPr lang="es-GT" sz="2000" b="1" dirty="0"/>
              <a:t> </a:t>
            </a:r>
            <a:r>
              <a:rPr lang="es-GT" sz="2000" b="1" dirty="0" smtClean="0"/>
              <a:t>comprado dos veces al reino Español dos veces por medio de tostones.</a:t>
            </a:r>
          </a:p>
          <a:p>
            <a:pPr marL="114300" indent="0">
              <a:buNone/>
            </a:pPr>
            <a:endParaRPr lang="es-MX" sz="2000" b="1" dirty="0" smtClean="0"/>
          </a:p>
          <a:p>
            <a:r>
              <a:rPr lang="es-MX" sz="2000" b="1" dirty="0" smtClean="0"/>
              <a:t>El bosque comunitario tiene 11,377</a:t>
            </a:r>
            <a:r>
              <a:rPr lang="es-GT" sz="2000" b="1" dirty="0" smtClean="0"/>
              <a:t>Has. </a:t>
            </a:r>
            <a:r>
              <a:rPr lang="es-GT" sz="2000" dirty="0" smtClean="0"/>
              <a:t>es </a:t>
            </a:r>
            <a:r>
              <a:rPr lang="es-GT" sz="2000" dirty="0"/>
              <a:t>administrado por la Junta Directiva de Recursos Naturales, la cual es formada por 9 delegados de cada comunidad y una asamblea de 32 representantes. </a:t>
            </a:r>
            <a:endParaRPr lang="es-GT" sz="2000" b="1" dirty="0" smtClean="0"/>
          </a:p>
          <a:p>
            <a:endParaRPr lang="es-MX" sz="2000" b="1" dirty="0" smtClean="0"/>
          </a:p>
          <a:p>
            <a:r>
              <a:rPr lang="es-MX" sz="2000" b="1" dirty="0" smtClean="0"/>
              <a:t>Las organización local trabaja</a:t>
            </a:r>
            <a:r>
              <a:rPr lang="es-GT" sz="2000" b="1" dirty="0" smtClean="0"/>
              <a:t> en la conservación del bosque comunal tomando como eje primordial </a:t>
            </a:r>
            <a:r>
              <a:rPr lang="es-MX" sz="2000" b="1" dirty="0" smtClean="0"/>
              <a:t>la Cosmovisión,  </a:t>
            </a:r>
            <a:r>
              <a:rPr lang="es-GT" sz="2000" b="1" dirty="0" smtClean="0"/>
              <a:t>el agua y la defensa del territorio.</a:t>
            </a:r>
          </a:p>
          <a:p>
            <a:endParaRPr lang="es-ES" sz="1600" b="1" dirty="0" smtClean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7" y="1604822"/>
            <a:ext cx="5927989" cy="3334494"/>
          </a:xfrm>
        </p:spPr>
      </p:pic>
    </p:spTree>
    <p:extLst>
      <p:ext uri="{BB962C8B-B14F-4D97-AF65-F5344CB8AC3E}">
        <p14:creationId xmlns:p14="http://schemas.microsoft.com/office/powerpoint/2010/main" val="24560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711</TotalTime>
  <Words>636</Words>
  <Application>Microsoft Macintosh PowerPoint</Application>
  <PresentationFormat>Anpassad</PresentationFormat>
  <Paragraphs>67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Adyacencia</vt:lpstr>
      <vt:lpstr>TOTONICAPAN.</vt:lpstr>
      <vt:lpstr>PowerPoint-presentation</vt:lpstr>
      <vt:lpstr>ANTECEDENTES HISTORICOS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Antecedentes</vt:lpstr>
      <vt:lpstr>PowerPoint-presentation</vt:lpstr>
      <vt:lpstr>PLANO DE BOSQUE REGIONAL DE LOS ALTOS DE  LOS 48 CANTONES</vt:lpstr>
      <vt:lpstr>PowerPoint-presentation</vt:lpstr>
      <vt:lpstr>PRINCIPALES PROBLEMAS</vt:lpstr>
      <vt:lpstr>PowerPoint-presentation</vt:lpstr>
      <vt:lpstr>Que estamos haciendo, para la conservación de la Diversidad Biológica</vt:lpstr>
      <vt:lpstr>Que estamos haciendo, para la conservación de la Diversidad Biológica</vt:lpstr>
      <vt:lpstr>PowerPoint-presentation</vt:lpstr>
      <vt:lpstr>TIOX´ GRACIAS 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German Desiderio Garcia Morales</dc:creator>
  <cp:lastModifiedBy>Maria Schultz</cp:lastModifiedBy>
  <cp:revision>60</cp:revision>
  <dcterms:created xsi:type="dcterms:W3CDTF">2015-06-04T19:21:26Z</dcterms:created>
  <dcterms:modified xsi:type="dcterms:W3CDTF">2015-06-12T14:16:17Z</dcterms:modified>
</cp:coreProperties>
</file>