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Lst>
  <p:notesMasterIdLst>
    <p:notesMasterId r:id="rId16"/>
  </p:notesMasterIdLst>
  <p:sldIdLst>
    <p:sldId id="307" r:id="rId6"/>
    <p:sldId id="309" r:id="rId7"/>
    <p:sldId id="311" r:id="rId8"/>
    <p:sldId id="283" r:id="rId9"/>
    <p:sldId id="302" r:id="rId10"/>
    <p:sldId id="264" r:id="rId11"/>
    <p:sldId id="296" r:id="rId12"/>
    <p:sldId id="334" r:id="rId13"/>
    <p:sldId id="335" r:id="rId14"/>
    <p:sldId id="33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15:clr>
            <a:srgbClr val="A4A3A4"/>
          </p15:clr>
        </p15:guide>
        <p15:guide id="2" pos="232">
          <p15:clr>
            <a:srgbClr val="A4A3A4"/>
          </p15:clr>
        </p15:guide>
        <p15:guide id="3" pos="55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F7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2" autoAdjust="0"/>
    <p:restoredTop sz="70981" autoAdjust="0"/>
  </p:normalViewPr>
  <p:slideViewPr>
    <p:cSldViewPr snapToGrid="0">
      <p:cViewPr>
        <p:scale>
          <a:sx n="75" d="100"/>
          <a:sy n="75" d="100"/>
        </p:scale>
        <p:origin x="-2072" y="-208"/>
      </p:cViewPr>
      <p:guideLst>
        <p:guide orient="horz"/>
        <p:guide pos="232"/>
        <p:guide pos="552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C2432-867D-4E4D-A12B-250DD3A7CD37}" type="datetimeFigureOut">
              <a:rPr lang="en-US" smtClean="0"/>
              <a:t>2015-06-12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A18A2-5E27-4E88-B8DF-24B97ACC5DA7}" type="slidenum">
              <a:rPr lang="en-US" smtClean="0"/>
              <a:t>‹Nr.›</a:t>
            </a:fld>
            <a:endParaRPr lang="en-US"/>
          </a:p>
        </p:txBody>
      </p:sp>
    </p:spTree>
    <p:extLst>
      <p:ext uri="{BB962C8B-B14F-4D97-AF65-F5344CB8AC3E}">
        <p14:creationId xmlns:p14="http://schemas.microsoft.com/office/powerpoint/2010/main" val="1437739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smtClean="0">
                <a:solidFill>
                  <a:schemeClr val="tx1"/>
                </a:solidFill>
                <a:effectLst/>
                <a:latin typeface="+mn-lt"/>
                <a:ea typeface="+mn-ea"/>
                <a:cs typeface="+mn-cs"/>
              </a:rPr>
              <a:t>SESSION IV: Panel dialogue: Methods for measuring and aggregating data related to collective action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Facilitators: </a:t>
            </a:r>
            <a:r>
              <a:rPr lang="en-GB" sz="1200" i="1" kern="1200" dirty="0" err="1" smtClean="0">
                <a:solidFill>
                  <a:schemeClr val="tx1"/>
                </a:solidFill>
                <a:effectLst/>
                <a:latin typeface="+mn-lt"/>
                <a:ea typeface="+mn-ea"/>
                <a:cs typeface="+mn-cs"/>
              </a:rPr>
              <a:t>Pernilla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Malmer</a:t>
            </a:r>
            <a:r>
              <a:rPr lang="en-GB" sz="1200" i="1" kern="1200" dirty="0" smtClean="0">
                <a:solidFill>
                  <a:schemeClr val="tx1"/>
                </a:solidFill>
                <a:effectLst/>
                <a:latin typeface="+mn-lt"/>
                <a:ea typeface="+mn-ea"/>
                <a:cs typeface="+mn-cs"/>
              </a:rPr>
              <a:t> and </a:t>
            </a:r>
            <a:r>
              <a:rPr lang="en-GB" sz="1200" i="1" kern="1200" dirty="0" err="1" smtClean="0">
                <a:solidFill>
                  <a:schemeClr val="tx1"/>
                </a:solidFill>
                <a:effectLst/>
                <a:latin typeface="+mn-lt"/>
                <a:ea typeface="+mn-ea"/>
                <a:cs typeface="+mn-cs"/>
              </a:rPr>
              <a:t>Joji</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Cariño</a:t>
            </a:r>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Expected outcome:</a:t>
            </a:r>
            <a:r>
              <a:rPr lang="en-GB" sz="1200" kern="1200" dirty="0" smtClean="0">
                <a:solidFill>
                  <a:schemeClr val="tx1"/>
                </a:solidFill>
                <a:effectLst/>
                <a:latin typeface="+mn-lt"/>
                <a:ea typeface="+mn-ea"/>
                <a:cs typeface="+mn-cs"/>
              </a:rPr>
              <a:t> Achieving a common understanding of diverse bottom up and top down methods and processes and linked ethics (for whom by whom) for measuring contribution of collective action and existing practices to biodiversity conservation, as well as exploring how aggregation of data can be done. We will look into how methods links to policy frameworks, legitimacy, credibility and usefulness, perspectives on top down and bottom up approaches, such as GIS mapping and Community Based Monitoring, and combinations thereof. The session will also contribute to a common understanding of terminology and practices related to customary sustainable use and community based monitoring. The session would strive to identify critical knowledge gaps to enhance the applications.</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Bottom up panel (25 min presentation and 20 min discussion):</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Introduction of the session, and presentation of the Multiple Evidence Base Approach to ensure legitimacy, credibility and usefulness while scaling up outcomes by collective action </a:t>
            </a:r>
            <a:r>
              <a:rPr lang="en-GB" sz="1200" i="1" kern="1200" dirty="0" smtClean="0">
                <a:solidFill>
                  <a:schemeClr val="tx1"/>
                </a:solidFill>
                <a:effectLst/>
                <a:latin typeface="+mn-lt"/>
                <a:ea typeface="+mn-ea"/>
                <a:cs typeface="+mn-cs"/>
              </a:rPr>
              <a:t>(6 min)</a:t>
            </a:r>
            <a:endParaRPr lang="en-GB" sz="1200" kern="1200" dirty="0" smtClean="0">
              <a:solidFill>
                <a:schemeClr val="tx1"/>
              </a:solidFill>
              <a:effectLst/>
              <a:latin typeface="+mn-lt"/>
              <a:ea typeface="+mn-ea"/>
              <a:cs typeface="+mn-cs"/>
            </a:endParaRPr>
          </a:p>
          <a:p>
            <a:r>
              <a:rPr lang="en-GB" sz="1200" i="1" kern="1200" dirty="0" err="1" smtClean="0">
                <a:solidFill>
                  <a:schemeClr val="tx1"/>
                </a:solidFill>
                <a:effectLst/>
                <a:latin typeface="+mn-lt"/>
                <a:ea typeface="+mn-ea"/>
                <a:cs typeface="+mn-cs"/>
              </a:rPr>
              <a:t>Pernilla</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Malmer</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SwedBio</a:t>
            </a:r>
            <a:r>
              <a:rPr lang="en-GB" sz="1200" i="1" kern="1200" dirty="0" smtClean="0">
                <a:solidFill>
                  <a:schemeClr val="tx1"/>
                </a:solidFill>
                <a:effectLst/>
                <a:latin typeface="+mn-lt"/>
                <a:ea typeface="+mn-ea"/>
                <a:cs typeface="+mn-cs"/>
              </a:rPr>
              <a:t> at SRC, Sweden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Eco-cultural mapping for mobilization of knowledge in a collective action for recovering </a:t>
            </a:r>
            <a:r>
              <a:rPr lang="en-GB" sz="1200" kern="1200" dirty="0" err="1" smtClean="0">
                <a:solidFill>
                  <a:schemeClr val="tx1"/>
                </a:solidFill>
                <a:effectLst/>
                <a:latin typeface="+mn-lt"/>
                <a:ea typeface="+mn-ea"/>
                <a:cs typeface="+mn-cs"/>
              </a:rPr>
              <a:t>Kathita</a:t>
            </a:r>
            <a:r>
              <a:rPr lang="en-GB" sz="1200" kern="1200" dirty="0" smtClean="0">
                <a:solidFill>
                  <a:schemeClr val="tx1"/>
                </a:solidFill>
                <a:effectLst/>
                <a:latin typeface="+mn-lt"/>
                <a:ea typeface="+mn-ea"/>
                <a:cs typeface="+mn-cs"/>
              </a:rPr>
              <a:t> river including its natural sacred sites, and its further recognition in local planning and national biodiversity conservation. (</a:t>
            </a:r>
            <a:r>
              <a:rPr lang="en-GB" sz="1200" i="1" kern="1200" dirty="0" smtClean="0">
                <a:solidFill>
                  <a:schemeClr val="tx1"/>
                </a:solidFill>
                <a:effectLst/>
                <a:latin typeface="+mn-lt"/>
                <a:ea typeface="+mn-ea"/>
                <a:cs typeface="+mn-cs"/>
              </a:rPr>
              <a:t>7 min)</a:t>
            </a:r>
            <a:endParaRPr lang="en-GB" sz="1200" kern="1200" dirty="0" smtClean="0">
              <a:solidFill>
                <a:schemeClr val="tx1"/>
              </a:solidFill>
              <a:effectLst/>
              <a:latin typeface="+mn-lt"/>
              <a:ea typeface="+mn-ea"/>
              <a:cs typeface="+mn-cs"/>
            </a:endParaRPr>
          </a:p>
          <a:p>
            <a:r>
              <a:rPr lang="en-GB" sz="1200" i="1" kern="1200" dirty="0" err="1" smtClean="0">
                <a:solidFill>
                  <a:schemeClr val="tx1"/>
                </a:solidFill>
                <a:effectLst/>
                <a:latin typeface="+mn-lt"/>
                <a:ea typeface="+mn-ea"/>
                <a:cs typeface="+mn-cs"/>
              </a:rPr>
              <a:t>Gathuru</a:t>
            </a:r>
            <a:r>
              <a:rPr lang="en-GB" sz="1200" i="1" kern="1200" dirty="0" smtClean="0">
                <a:solidFill>
                  <a:schemeClr val="tx1"/>
                </a:solidFill>
                <a:effectLst/>
                <a:latin typeface="+mn-lt"/>
                <a:ea typeface="+mn-ea"/>
                <a:cs typeface="+mn-cs"/>
              </a:rPr>
              <a:t> </a:t>
            </a:r>
            <a:r>
              <a:rPr lang="en-GB" sz="1200" i="1" kern="1200" dirty="0" err="1" smtClean="0">
                <a:solidFill>
                  <a:schemeClr val="tx1"/>
                </a:solidFill>
                <a:effectLst/>
                <a:latin typeface="+mn-lt"/>
                <a:ea typeface="+mn-ea"/>
                <a:cs typeface="+mn-cs"/>
              </a:rPr>
              <a:t>Mburu</a:t>
            </a:r>
            <a:r>
              <a:rPr lang="en-GB" sz="1200" i="1" kern="1200" dirty="0" smtClean="0">
                <a:solidFill>
                  <a:schemeClr val="tx1"/>
                </a:solidFill>
                <a:effectLst/>
                <a:latin typeface="+mn-lt"/>
                <a:ea typeface="+mn-ea"/>
                <a:cs typeface="+mn-cs"/>
              </a:rPr>
              <a:t>, ICE, Kenya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Bottom up tools, methods and communication used by ICCA Consortium for documenting and visualizing indigenous peoples and local communities contribution to biodiversity conservation by their collective action in Indigenous Community Conserved Areas (ICCAs). </a:t>
            </a:r>
            <a:r>
              <a:rPr lang="en-GB" sz="1200" i="1" kern="1200" dirty="0" smtClean="0">
                <a:solidFill>
                  <a:schemeClr val="tx1"/>
                </a:solidFill>
                <a:effectLst/>
                <a:latin typeface="+mn-lt"/>
                <a:ea typeface="+mn-ea"/>
                <a:cs typeface="+mn-cs"/>
              </a:rPr>
              <a:t>(7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Carmen Miranda, ICCA Consortium and SAVIA, Bolivia</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Collective action in local biodiversity governance</a:t>
            </a:r>
            <a:r>
              <a:rPr lang="en-GB" sz="1200" i="1" kern="1200" dirty="0" smtClean="0">
                <a:solidFill>
                  <a:schemeClr val="tx1"/>
                </a:solidFill>
                <a:effectLst/>
                <a:latin typeface="+mn-lt"/>
                <a:ea typeface="+mn-ea"/>
                <a:cs typeface="+mn-cs"/>
              </a:rPr>
              <a:t>, Representative from Equator Initiative, UNDP, (5 min)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Plenary discussion Q &amp; A </a:t>
            </a:r>
            <a:r>
              <a:rPr lang="en-GB" sz="1200" i="1" kern="1200" dirty="0" smtClean="0">
                <a:solidFill>
                  <a:schemeClr val="tx1"/>
                </a:solidFill>
                <a:effectLst/>
                <a:latin typeface="+mn-lt"/>
                <a:ea typeface="+mn-ea"/>
                <a:cs typeface="+mn-cs"/>
              </a:rPr>
              <a:t>(20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Scaling up and aggregating panel 25 min presentation and 20 min discussion:</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Comparative experiences on customary sustainable use and data aggregation. </a:t>
            </a:r>
            <a:r>
              <a:rPr lang="en-GB" sz="1200" i="1" kern="1200" dirty="0" smtClean="0">
                <a:solidFill>
                  <a:schemeClr val="tx1"/>
                </a:solidFill>
                <a:effectLst/>
                <a:latin typeface="+mn-lt"/>
                <a:ea typeface="+mn-ea"/>
                <a:cs typeface="+mn-cs"/>
              </a:rPr>
              <a:t>(7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Maurizio Ferrari, FPP and IIFB Working Group on Indicators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GIS mapping and modelling as a top down method for aggregation of data related to collective action in biodiversity conservation. </a:t>
            </a:r>
            <a:r>
              <a:rPr lang="en-GB" sz="1200" i="1" kern="1200" dirty="0" smtClean="0">
                <a:solidFill>
                  <a:schemeClr val="tx1"/>
                </a:solidFill>
                <a:effectLst/>
                <a:latin typeface="+mn-lt"/>
                <a:ea typeface="+mn-ea"/>
                <a:cs typeface="+mn-cs"/>
              </a:rPr>
              <a:t>(4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Sarah Cornell, Stockholm Resilience Centre, Sweden</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Contributions of Indigenous peoples to biodiversity conservation and global biodiversity targets. A pilot process of aggregation, including ethic considerations.</a:t>
            </a:r>
            <a:r>
              <a:rPr lang="en-GB" sz="1200" i="1" kern="1200" dirty="0" smtClean="0">
                <a:solidFill>
                  <a:schemeClr val="tx1"/>
                </a:solidFill>
                <a:effectLst/>
                <a:latin typeface="+mn-lt"/>
                <a:ea typeface="+mn-ea"/>
                <a:cs typeface="+mn-cs"/>
              </a:rPr>
              <a:t> (7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Beau Austin,</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Charles Darwin University, Australia </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Scaling up local community-based monitoring and incorporating it in national management programs on biodiversity </a:t>
            </a:r>
            <a:r>
              <a:rPr lang="en-GB" sz="1200" i="1" kern="1200" dirty="0" smtClean="0">
                <a:solidFill>
                  <a:schemeClr val="tx1"/>
                </a:solidFill>
                <a:effectLst/>
                <a:latin typeface="+mn-lt"/>
                <a:ea typeface="+mn-ea"/>
                <a:cs typeface="+mn-cs"/>
              </a:rPr>
              <a:t>(7 min)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Pedro </a:t>
            </a:r>
            <a:r>
              <a:rPr lang="en-GB" sz="1200" i="1" kern="1200" dirty="0" err="1" smtClean="0">
                <a:solidFill>
                  <a:schemeClr val="tx1"/>
                </a:solidFill>
                <a:effectLst/>
                <a:latin typeface="+mn-lt"/>
                <a:ea typeface="+mn-ea"/>
                <a:cs typeface="+mn-cs"/>
              </a:rPr>
              <a:t>Constantino</a:t>
            </a:r>
            <a:r>
              <a:rPr lang="en-GB" sz="1200" i="1" kern="1200" dirty="0" smtClean="0">
                <a:solidFill>
                  <a:schemeClr val="tx1"/>
                </a:solidFill>
                <a:effectLst/>
                <a:latin typeface="+mn-lt"/>
                <a:ea typeface="+mn-ea"/>
                <a:cs typeface="+mn-cs"/>
              </a:rPr>
              <a:t>, Participatory Monitoring and Management Partnership.  Brazil</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Plenary discussion Q &amp; A </a:t>
            </a:r>
            <a:r>
              <a:rPr lang="en-GB" sz="1200" i="1" kern="1200" dirty="0" smtClean="0">
                <a:solidFill>
                  <a:schemeClr val="tx1"/>
                </a:solidFill>
                <a:effectLst/>
                <a:latin typeface="+mn-lt"/>
                <a:ea typeface="+mn-ea"/>
                <a:cs typeface="+mn-cs"/>
              </a:rPr>
              <a:t>(20 min)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sv-SE" dirty="0"/>
          </a:p>
        </p:txBody>
      </p:sp>
      <p:sp>
        <p:nvSpPr>
          <p:cNvPr id="4" name="Platshållare för bildnummer 3"/>
          <p:cNvSpPr>
            <a:spLocks noGrp="1"/>
          </p:cNvSpPr>
          <p:nvPr>
            <p:ph type="sldNum" sz="quarter" idx="10"/>
          </p:nvPr>
        </p:nvSpPr>
        <p:spPr/>
        <p:txBody>
          <a:bodyPr/>
          <a:lstStyle/>
          <a:p>
            <a:fld id="{DF8A18A2-5E27-4E88-B8DF-24B97ACC5DA7}" type="slidenum">
              <a:rPr lang="en-US" smtClean="0"/>
              <a:t>1</a:t>
            </a:fld>
            <a:endParaRPr lang="en-US"/>
          </a:p>
        </p:txBody>
      </p:sp>
    </p:spTree>
    <p:extLst>
      <p:ext uri="{BB962C8B-B14F-4D97-AF65-F5344CB8AC3E}">
        <p14:creationId xmlns:p14="http://schemas.microsoft.com/office/powerpoint/2010/main" val="221704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E798-D948-294C-ACCD-EEBFC10B37A0}" type="slidenum">
              <a:rPr lang="en-US" smtClean="0"/>
              <a:t>3</a:t>
            </a:fld>
            <a:endParaRPr lang="en-US"/>
          </a:p>
        </p:txBody>
      </p:sp>
    </p:spTree>
    <p:extLst>
      <p:ext uri="{BB962C8B-B14F-4D97-AF65-F5344CB8AC3E}">
        <p14:creationId xmlns:p14="http://schemas.microsoft.com/office/powerpoint/2010/main" val="27914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0" y="627063"/>
            <a:ext cx="4572000" cy="3429000"/>
          </a:xfrm>
        </p:spPr>
      </p:sp>
      <p:sp>
        <p:nvSpPr>
          <p:cNvPr id="3" name="Platshållare för anteckningar 2"/>
          <p:cNvSpPr>
            <a:spLocks noGrp="1"/>
          </p:cNvSpPr>
          <p:nvPr>
            <p:ph type="body" idx="1"/>
          </p:nvPr>
        </p:nvSpPr>
        <p:spPr/>
        <p:txBody>
          <a:bodyPr/>
          <a:lstStyle/>
          <a:p>
            <a:r>
              <a:rPr lang="en-GB" sz="1400" noProof="0" dirty="0" smtClean="0"/>
              <a:t>There is a demand for modalities for developing synergies between knowledge systems- for example within IPBES, CBD, and probably</a:t>
            </a:r>
            <a:r>
              <a:rPr lang="en-GB" sz="1400" baseline="0" noProof="0" dirty="0" smtClean="0"/>
              <a:t> by the Arctic Council (?? Carolina would you agree?)</a:t>
            </a:r>
            <a:endParaRPr lang="en-GB" sz="1400" noProof="0" dirty="0" smtClean="0"/>
          </a:p>
          <a:p>
            <a:endParaRPr lang="en-GB" sz="1400" noProof="0" dirty="0" smtClean="0"/>
          </a:p>
          <a:p>
            <a:r>
              <a:rPr lang="en-GB" sz="1400" noProof="0" dirty="0" smtClean="0"/>
              <a:t>The MEB approach</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baseline="0" noProof="0" dirty="0" smtClean="0">
                <a:solidFill>
                  <a:schemeClr val="tx1"/>
                </a:solidFill>
                <a:effectLst/>
                <a:latin typeface="+mn-lt"/>
                <a:ea typeface="+mn-ea"/>
                <a:cs typeface="+mn-cs"/>
              </a:rPr>
              <a:t>Multiple</a:t>
            </a:r>
            <a:r>
              <a:rPr lang="en-GB" sz="1400" kern="1200" noProof="0" dirty="0" smtClean="0">
                <a:solidFill>
                  <a:schemeClr val="tx1"/>
                </a:solidFill>
                <a:effectLst/>
                <a:latin typeface="+mn-lt"/>
                <a:ea typeface="+mn-ea"/>
                <a:cs typeface="+mn-cs"/>
              </a:rPr>
              <a:t> Evidence Base emphasizes the value of letting each knowledge system speak for itself, within its own context, in a parallel approach,</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tx1"/>
                </a:solidFill>
                <a:effectLst/>
                <a:latin typeface="+mn-lt"/>
                <a:ea typeface="+mn-ea"/>
                <a:cs typeface="+mn-cs"/>
              </a:rPr>
              <a:t>Complementary insights will create an enriched picture of the issue of investigation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smtClean="0"/>
              <a:t>It is not a new method, it is rather a way of describing how connecting </a:t>
            </a:r>
            <a:r>
              <a:rPr lang="en-GB" sz="1400" noProof="0" dirty="0" err="1" smtClean="0"/>
              <a:t>knowledges</a:t>
            </a:r>
            <a:r>
              <a:rPr lang="en-GB" sz="1400" noProof="0" dirty="0" smtClean="0"/>
              <a:t> has always been going on, but</a:t>
            </a:r>
            <a:r>
              <a:rPr lang="en-GB" sz="1400" baseline="0" noProof="0" dirty="0" smtClean="0"/>
              <a:t> providing a more structured understanding and approach of this process</a:t>
            </a:r>
            <a:r>
              <a:rPr lang="en-GB" sz="14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noProof="0" dirty="0" smtClean="0">
              <a:solidFill>
                <a:schemeClr val="tx1"/>
              </a:solidFill>
              <a:effectLst/>
              <a:latin typeface="+mn-lt"/>
              <a:ea typeface="+mn-ea"/>
              <a:cs typeface="+mn-cs"/>
            </a:endParaRPr>
          </a:p>
          <a:p>
            <a:endParaRPr lang="en-GB" sz="1400" noProof="0" dirty="0" smtClean="0"/>
          </a:p>
          <a:p>
            <a:endParaRPr lang="en-GB" noProof="0" dirty="0" smtClean="0"/>
          </a:p>
          <a:p>
            <a:endParaRPr lang="en-GB" noProof="0" dirty="0"/>
          </a:p>
        </p:txBody>
      </p:sp>
      <p:sp>
        <p:nvSpPr>
          <p:cNvPr id="4" name="Platshållare för bildnummer 3"/>
          <p:cNvSpPr>
            <a:spLocks noGrp="1"/>
          </p:cNvSpPr>
          <p:nvPr>
            <p:ph type="sldNum" sz="quarter" idx="10"/>
          </p:nvPr>
        </p:nvSpPr>
        <p:spPr/>
        <p:txBody>
          <a:bodyPr/>
          <a:lstStyle/>
          <a:p>
            <a:fld id="{1BBCEB58-8FA0-E44A-9D27-DAF9ED9619B7}" type="slidenum">
              <a:rPr lang="sv-SE" smtClean="0"/>
              <a:t>4</a:t>
            </a:fld>
            <a:endParaRPr lang="sv-SE"/>
          </a:p>
        </p:txBody>
      </p:sp>
    </p:spTree>
    <p:extLst>
      <p:ext uri="{BB962C8B-B14F-4D97-AF65-F5344CB8AC3E}">
        <p14:creationId xmlns:p14="http://schemas.microsoft.com/office/powerpoint/2010/main" val="346027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A few words need to go to the </a:t>
            </a:r>
            <a:r>
              <a:rPr lang="en-GB" noProof="0" dirty="0" err="1" smtClean="0"/>
              <a:t>Guna</a:t>
            </a:r>
            <a:r>
              <a:rPr lang="en-GB" noProof="0" dirty="0" smtClean="0"/>
              <a:t> </a:t>
            </a:r>
            <a:r>
              <a:rPr lang="en-GB" noProof="0" dirty="0" err="1" smtClean="0"/>
              <a:t>Yala</a:t>
            </a:r>
            <a:r>
              <a:rPr lang="en-GB" noProof="0" dirty="0" smtClean="0"/>
              <a:t> Dialogue as </a:t>
            </a:r>
          </a:p>
          <a:p>
            <a:endParaRPr lang="en-GB" noProof="0" dirty="0" smtClean="0"/>
          </a:p>
          <a:p>
            <a:r>
              <a:rPr lang="en-GB" noProof="0" dirty="0" err="1" smtClean="0"/>
              <a:t>Guna</a:t>
            </a:r>
            <a:r>
              <a:rPr lang="en-GB" baseline="0" noProof="0" dirty="0" smtClean="0"/>
              <a:t> </a:t>
            </a:r>
            <a:r>
              <a:rPr lang="en-GB" baseline="0" noProof="0" dirty="0" err="1" smtClean="0"/>
              <a:t>Yala</a:t>
            </a:r>
            <a:r>
              <a:rPr lang="en-GB" baseline="0" noProof="0" dirty="0" smtClean="0"/>
              <a:t> </a:t>
            </a:r>
            <a:r>
              <a:rPr lang="en-GB" baseline="0" noProof="0" dirty="0" err="1" smtClean="0"/>
              <a:t>wasa</a:t>
            </a:r>
            <a:r>
              <a:rPr lang="en-GB" baseline="0" noProof="0" dirty="0" smtClean="0"/>
              <a:t> key event for building a network and establishing trust to move forward to develop MEB.</a:t>
            </a:r>
          </a:p>
          <a:p>
            <a:r>
              <a:rPr lang="en-GB" baseline="0" noProof="0" dirty="0" smtClean="0"/>
              <a:t>It was a unique experience, in the Indigenous territory of </a:t>
            </a:r>
            <a:r>
              <a:rPr lang="en-GB" baseline="0" noProof="0" dirty="0" err="1" smtClean="0"/>
              <a:t>Guna</a:t>
            </a:r>
            <a:r>
              <a:rPr lang="en-GB" baseline="0" noProof="0" dirty="0" smtClean="0"/>
              <a:t> </a:t>
            </a:r>
            <a:r>
              <a:rPr lang="en-GB" baseline="0" noProof="0" dirty="0" err="1" smtClean="0"/>
              <a:t>Yala</a:t>
            </a:r>
            <a:r>
              <a:rPr lang="en-GB" baseline="0" noProof="0" dirty="0" smtClean="0"/>
              <a:t>. </a:t>
            </a:r>
          </a:p>
          <a:p>
            <a:endParaRPr lang="en-GB" baseline="0" noProof="0" dirty="0" smtClean="0"/>
          </a:p>
          <a:p>
            <a:pPr marL="0" indent="0">
              <a:buNone/>
            </a:pPr>
            <a:r>
              <a:rPr lang="en-GB" dirty="0" smtClean="0"/>
              <a:t>Essential </a:t>
            </a:r>
            <a:r>
              <a:rPr lang="en-GB" dirty="0" err="1" smtClean="0"/>
              <a:t>actitudes</a:t>
            </a:r>
            <a:r>
              <a:rPr lang="en-GB" dirty="0" smtClean="0"/>
              <a:t>:</a:t>
            </a:r>
          </a:p>
          <a:p>
            <a:pPr marL="0" indent="0">
              <a:buNone/>
            </a:pPr>
            <a:endParaRPr lang="en-GB" dirty="0" smtClean="0"/>
          </a:p>
          <a:p>
            <a:r>
              <a:rPr lang="en-GB" dirty="0" smtClean="0"/>
              <a:t>Trust</a:t>
            </a:r>
          </a:p>
          <a:p>
            <a:r>
              <a:rPr lang="en-GB" dirty="0" smtClean="0"/>
              <a:t>Respect</a:t>
            </a:r>
          </a:p>
          <a:p>
            <a:r>
              <a:rPr lang="en-GB" dirty="0" err="1" smtClean="0"/>
              <a:t>Resiprocity</a:t>
            </a:r>
            <a:endParaRPr lang="en-GB" dirty="0" smtClean="0"/>
          </a:p>
          <a:p>
            <a:r>
              <a:rPr lang="en-GB" dirty="0" smtClean="0"/>
              <a:t>Equity</a:t>
            </a:r>
          </a:p>
          <a:p>
            <a:r>
              <a:rPr lang="en-GB" dirty="0" smtClean="0"/>
              <a:t>Transparency</a:t>
            </a:r>
          </a:p>
          <a:p>
            <a:endParaRPr lang="en-GB" noProof="0" dirty="0"/>
          </a:p>
        </p:txBody>
      </p:sp>
      <p:sp>
        <p:nvSpPr>
          <p:cNvPr id="4" name="Platshållare för bildnummer 3"/>
          <p:cNvSpPr>
            <a:spLocks noGrp="1"/>
          </p:cNvSpPr>
          <p:nvPr>
            <p:ph type="sldNum" sz="quarter" idx="10"/>
          </p:nvPr>
        </p:nvSpPr>
        <p:spPr/>
        <p:txBody>
          <a:bodyPr/>
          <a:lstStyle/>
          <a:p>
            <a:fld id="{D917806B-60F1-4BE8-BDBF-C6129386BC55}" type="slidenum">
              <a:rPr lang="sv-SE" smtClean="0"/>
              <a:pPr/>
              <a:t>5</a:t>
            </a:fld>
            <a:endParaRPr lang="sv-SE"/>
          </a:p>
        </p:txBody>
      </p:sp>
    </p:spTree>
    <p:extLst>
      <p:ext uri="{BB962C8B-B14F-4D97-AF65-F5344CB8AC3E}">
        <p14:creationId xmlns:p14="http://schemas.microsoft.com/office/powerpoint/2010/main" val="91150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noProof="0" dirty="0" smtClean="0"/>
              <a:t>How is MEB different from other approaches to exchange between</a:t>
            </a:r>
            <a:r>
              <a:rPr lang="en-GB" baseline="0" noProof="0" dirty="0" smtClean="0"/>
              <a:t> knowledge systems?</a:t>
            </a:r>
            <a:endParaRPr lang="en-GB" noProof="0" dirty="0" smtClean="0"/>
          </a:p>
          <a:p>
            <a:endParaRPr lang="en-GB" noProof="0" dirty="0" smtClean="0"/>
          </a:p>
          <a:p>
            <a:r>
              <a:rPr lang="en-GB" noProof="0" dirty="0" smtClean="0"/>
              <a:t>This slide is useful to help people</a:t>
            </a:r>
            <a:r>
              <a:rPr lang="en-GB" baseline="0" noProof="0" dirty="0" smtClean="0"/>
              <a:t> differentiate between different approaches – and acknowledge their own approaches.</a:t>
            </a:r>
          </a:p>
          <a:p>
            <a:endParaRPr lang="en-GB" baseline="0" noProof="0" dirty="0" smtClean="0"/>
          </a:p>
          <a:p>
            <a:r>
              <a:rPr lang="en-GB" baseline="0" noProof="0" dirty="0" smtClean="0"/>
              <a:t>Not to say any approach is more appropriate than the other but important to reflect upon which one you are engaging in.</a:t>
            </a:r>
          </a:p>
        </p:txBody>
      </p:sp>
      <p:sp>
        <p:nvSpPr>
          <p:cNvPr id="4" name="Platshållare för bildnummer 3"/>
          <p:cNvSpPr>
            <a:spLocks noGrp="1"/>
          </p:cNvSpPr>
          <p:nvPr>
            <p:ph type="sldNum" sz="quarter" idx="10"/>
          </p:nvPr>
        </p:nvSpPr>
        <p:spPr/>
        <p:txBody>
          <a:bodyPr/>
          <a:lstStyle/>
          <a:p>
            <a:pPr>
              <a:defRPr/>
            </a:pPr>
            <a:fld id="{9E220BEC-A812-49A9-A7CB-EC2A9F272780}" type="slidenum">
              <a:rPr lang="sv-SE" smtClean="0"/>
              <a:pPr>
                <a:defRPr/>
              </a:pPr>
              <a:t>6</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rPr>
              <a:t>As the reindeer</a:t>
            </a:r>
            <a:r>
              <a:rPr lang="en-GB" sz="1400" kern="1200" baseline="0" dirty="0" smtClean="0">
                <a:solidFill>
                  <a:schemeClr val="tx1"/>
                </a:solidFill>
                <a:effectLst/>
              </a:rPr>
              <a:t> case illustrates, it is</a:t>
            </a:r>
            <a:r>
              <a:rPr lang="en-GB" sz="1400" kern="1200" dirty="0" smtClean="0">
                <a:solidFill>
                  <a:schemeClr val="tx1"/>
                </a:solidFill>
                <a:effectLst/>
              </a:rPr>
              <a:t> critical how you design a process before and after the enriched picture is created in a Multiple evidence based process.</a:t>
            </a:r>
          </a:p>
          <a:p>
            <a:pPr marL="0" marR="0" indent="0" algn="l" defTabSz="457200" rtl="0" eaLnBrk="1" fontAlgn="auto" latinLnBrk="0" hangingPunct="1">
              <a:lnSpc>
                <a:spcPct val="100000"/>
              </a:lnSpc>
              <a:spcBef>
                <a:spcPts val="0"/>
              </a:spcBef>
              <a:spcAft>
                <a:spcPts val="0"/>
              </a:spcAft>
              <a:buClrTx/>
              <a:buSzTx/>
              <a:buFontTx/>
              <a:buNone/>
              <a:tabLst/>
              <a:defRPr/>
            </a:pPr>
            <a:r>
              <a:rPr lang="en-GB" sz="1400" kern="1200" baseline="0" dirty="0" smtClean="0">
                <a:solidFill>
                  <a:schemeClr val="tx1"/>
                </a:solidFill>
                <a:effectLst/>
              </a:rPr>
              <a:t>This can be easily applicable in an assessment</a:t>
            </a:r>
            <a:endParaRPr lang="sv-SE" sz="1400" dirty="0" smtClean="0"/>
          </a:p>
          <a:p>
            <a:endParaRPr lang="en-GB" sz="1400" b="1" kern="1200" dirty="0" smtClean="0">
              <a:solidFill>
                <a:schemeClr val="tx1"/>
              </a:solidFill>
            </a:endParaRPr>
          </a:p>
          <a:p>
            <a:r>
              <a:rPr lang="en-US" sz="1400" b="0" kern="1200" dirty="0" smtClean="0">
                <a:solidFill>
                  <a:schemeClr val="tx1"/>
                </a:solidFill>
              </a:rPr>
              <a:t>Phase 1 </a:t>
            </a:r>
            <a:r>
              <a:rPr lang="en-US" sz="1400" dirty="0" smtClean="0"/>
              <a:t>is where we are now regarding the scoping of the first generation of </a:t>
            </a:r>
            <a:r>
              <a:rPr lang="en-US" sz="1400" dirty="0" err="1" smtClean="0"/>
              <a:t>assessemnts</a:t>
            </a:r>
            <a:r>
              <a:rPr lang="en-US" sz="1400" dirty="0" smtClean="0"/>
              <a:t>. As this is to be happening very fast now, its good to recall the earlier mentioned fundamental principles brought forward in the </a:t>
            </a:r>
            <a:r>
              <a:rPr lang="en-US" sz="1400" dirty="0" err="1" smtClean="0"/>
              <a:t>Guna</a:t>
            </a:r>
            <a:r>
              <a:rPr lang="en-US" sz="1400" dirty="0" smtClean="0"/>
              <a:t> </a:t>
            </a:r>
            <a:r>
              <a:rPr lang="en-US" sz="1400" dirty="0" err="1" smtClean="0"/>
              <a:t>Yala</a:t>
            </a:r>
            <a:r>
              <a:rPr lang="en-US" sz="1400" dirty="0" smtClean="0"/>
              <a:t> dialogue,</a:t>
            </a:r>
          </a:p>
          <a:p>
            <a:r>
              <a:rPr lang="en-US" sz="1400" dirty="0" smtClean="0"/>
              <a:t> </a:t>
            </a:r>
            <a:endParaRPr lang="en-US" sz="1400" dirty="0"/>
          </a:p>
          <a:p>
            <a:r>
              <a:rPr lang="en-US" sz="1400" i="1" dirty="0" smtClean="0"/>
              <a:t>Respect</a:t>
            </a:r>
            <a:r>
              <a:rPr lang="en-US" sz="1400" dirty="0" smtClean="0"/>
              <a:t>, </a:t>
            </a:r>
            <a:r>
              <a:rPr lang="en-US" sz="1400" i="1" dirty="0" smtClean="0"/>
              <a:t>trust</a:t>
            </a:r>
            <a:r>
              <a:rPr lang="en-US" sz="1400" dirty="0"/>
              <a:t>, </a:t>
            </a:r>
            <a:r>
              <a:rPr lang="en-US" sz="1400" i="1" dirty="0" smtClean="0"/>
              <a:t>reciprocity</a:t>
            </a:r>
            <a:r>
              <a:rPr lang="en-US" sz="1400" dirty="0" smtClean="0"/>
              <a:t> </a:t>
            </a:r>
            <a:r>
              <a:rPr lang="en-US" sz="1400" i="1" dirty="0" smtClean="0"/>
              <a:t>equal </a:t>
            </a:r>
            <a:r>
              <a:rPr lang="en-US" sz="1400" i="1" dirty="0" err="1"/>
              <a:t>sharing</a:t>
            </a:r>
            <a:r>
              <a:rPr lang="en-US" sz="1400" i="1" dirty="0" err="1" smtClean="0"/>
              <a:t>,transparency</a:t>
            </a:r>
            <a:r>
              <a:rPr lang="en-US" sz="1400" i="1" dirty="0" smtClean="0"/>
              <a:t> – for this TIME will be needed (this is a challenge</a:t>
            </a:r>
            <a:r>
              <a:rPr lang="en-US" sz="1400" i="1" baseline="0" dirty="0" smtClean="0"/>
              <a:t> for many projects!!)</a:t>
            </a:r>
            <a:endParaRPr lang="en-US" sz="1400" dirty="0"/>
          </a:p>
          <a:p>
            <a:endParaRPr lang="en-US" sz="1400" b="0" kern="1200" dirty="0" smtClean="0">
              <a:solidFill>
                <a:schemeClr val="tx1"/>
              </a:solidFill>
            </a:endParaRPr>
          </a:p>
          <a:p>
            <a:r>
              <a:rPr lang="en-US" sz="1400" b="0" kern="1200" dirty="0" smtClean="0">
                <a:solidFill>
                  <a:schemeClr val="tx1"/>
                </a:solidFill>
              </a:rPr>
              <a:t>Phase 2 brings together knowledge on an equal platform, in parallel systems </a:t>
            </a:r>
            <a:r>
              <a:rPr lang="en-US" sz="1400" dirty="0" smtClean="0"/>
              <a:t>where each knowledge system brings up its own evidence and conclusions, based on internal validation mechanisms </a:t>
            </a:r>
            <a:r>
              <a:rPr lang="en-US" sz="1400" b="0" kern="1200" dirty="0" smtClean="0">
                <a:solidFill>
                  <a:schemeClr val="tx1"/>
                </a:solidFill>
              </a:rPr>
              <a:t> </a:t>
            </a:r>
          </a:p>
          <a:p>
            <a:endParaRPr lang="en-US" sz="1400" b="0" kern="1200" dirty="0" smtClean="0">
              <a:solidFill>
                <a:schemeClr val="tx1"/>
              </a:solidFill>
            </a:endParaRPr>
          </a:p>
          <a:p>
            <a:r>
              <a:rPr lang="en-US" sz="1400" b="0" kern="1200" dirty="0" smtClean="0">
                <a:solidFill>
                  <a:schemeClr val="tx1"/>
                </a:solidFill>
              </a:rPr>
              <a:t>Phase 3 is the joint analysis and evaluation of knowledge and insights to generate multi-level synthesis and identify and catalyze processes for generating new knowledge</a:t>
            </a:r>
            <a:r>
              <a:rPr lang="en-US" sz="1400" b="1" kern="1200" dirty="0" smtClean="0">
                <a:solidFill>
                  <a:schemeClr val="tx1"/>
                </a:solidFill>
              </a:rPr>
              <a:t>.</a:t>
            </a:r>
            <a:endParaRPr lang="sv-SE" i="1" baseline="0" dirty="0" smtClean="0"/>
          </a:p>
          <a:p>
            <a:endParaRPr lang="sv-SE" dirty="0"/>
          </a:p>
        </p:txBody>
      </p:sp>
      <p:sp>
        <p:nvSpPr>
          <p:cNvPr id="4" name="Slide Number Placeholder 3"/>
          <p:cNvSpPr>
            <a:spLocks noGrp="1"/>
          </p:cNvSpPr>
          <p:nvPr>
            <p:ph type="sldNum" sz="quarter" idx="10"/>
          </p:nvPr>
        </p:nvSpPr>
        <p:spPr/>
        <p:txBody>
          <a:bodyPr/>
          <a:lstStyle/>
          <a:p>
            <a:fld id="{D917806B-60F1-4BE8-BDBF-C6129386BC55}" type="slidenum">
              <a:rPr lang="sv-SE" smtClean="0">
                <a:solidFill>
                  <a:prstClr val="black"/>
                </a:solidFill>
                <a:latin typeface="Calibri"/>
              </a:rPr>
              <a:pPr/>
              <a:t>7</a:t>
            </a:fld>
            <a:endParaRPr lang="sv-SE">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An easy and classical example of a parallel approach in line with a Multiple Evidence base is Participatory plant breeding.</a:t>
            </a:r>
          </a:p>
          <a:p>
            <a:endParaRPr lang="sv-SE" dirty="0"/>
          </a:p>
        </p:txBody>
      </p:sp>
      <p:sp>
        <p:nvSpPr>
          <p:cNvPr id="4" name="Platshållare för bildnummer 3"/>
          <p:cNvSpPr>
            <a:spLocks noGrp="1"/>
          </p:cNvSpPr>
          <p:nvPr>
            <p:ph type="sldNum" sz="quarter" idx="10"/>
          </p:nvPr>
        </p:nvSpPr>
        <p:spPr/>
        <p:txBody>
          <a:bodyPr/>
          <a:lstStyle/>
          <a:p>
            <a:fld id="{1BBCEB58-8FA0-E44A-9D27-DAF9ED9619B7}" type="slidenum">
              <a:rPr lang="sv-SE" smtClean="0"/>
              <a:t>8</a:t>
            </a:fld>
            <a:endParaRPr lang="sv-SE"/>
          </a:p>
        </p:txBody>
      </p:sp>
    </p:spTree>
    <p:extLst>
      <p:ext uri="{BB962C8B-B14F-4D97-AF65-F5344CB8AC3E}">
        <p14:creationId xmlns:p14="http://schemas.microsoft.com/office/powerpoint/2010/main" val="105360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863600" y="4470400"/>
            <a:ext cx="5486400" cy="4114800"/>
          </a:xfrm>
        </p:spPr>
        <p:txBody>
          <a:bodyPr/>
          <a:lstStyle/>
          <a:p>
            <a:r>
              <a:rPr lang="sv-SE" sz="1400" dirty="0" err="1" smtClean="0"/>
              <a:t>Thorugh</a:t>
            </a:r>
            <a:r>
              <a:rPr lang="sv-SE" sz="1400" dirty="0" smtClean="0"/>
              <a:t> the </a:t>
            </a:r>
            <a:r>
              <a:rPr lang="sv-SE" sz="1400" dirty="0" err="1" smtClean="0"/>
              <a:t>enriched</a:t>
            </a:r>
            <a:r>
              <a:rPr lang="sv-SE" sz="1400" dirty="0" smtClean="0"/>
              <a:t> </a:t>
            </a:r>
            <a:r>
              <a:rPr lang="sv-SE" sz="1400" dirty="0" err="1" smtClean="0"/>
              <a:t>picture</a:t>
            </a:r>
            <a:r>
              <a:rPr lang="sv-SE" sz="1400" dirty="0" smtClean="0"/>
              <a:t> </a:t>
            </a:r>
            <a:r>
              <a:rPr lang="sv-SE" sz="1400" dirty="0" err="1" smtClean="0"/>
              <a:t>of</a:t>
            </a:r>
            <a:r>
              <a:rPr lang="sv-SE" sz="1400" dirty="0" smtClean="0"/>
              <a:t> the </a:t>
            </a:r>
            <a:r>
              <a:rPr lang="sv-SE" sz="1400" dirty="0" err="1" smtClean="0"/>
              <a:t>spheres</a:t>
            </a:r>
            <a:r>
              <a:rPr lang="sv-SE" sz="1400" dirty="0" smtClean="0"/>
              <a:t> </a:t>
            </a:r>
            <a:r>
              <a:rPr lang="sv-SE" sz="1400" dirty="0" err="1" smtClean="0"/>
              <a:t>of</a:t>
            </a:r>
            <a:r>
              <a:rPr lang="sv-SE" sz="1400" dirty="0" smtClean="0"/>
              <a:t> </a:t>
            </a:r>
            <a:r>
              <a:rPr lang="sv-SE" sz="1400" dirty="0" err="1" smtClean="0"/>
              <a:t>knowledge</a:t>
            </a:r>
            <a:r>
              <a:rPr lang="sv-SE" sz="1400" dirty="0" smtClean="0"/>
              <a:t> </a:t>
            </a:r>
            <a:r>
              <a:rPr lang="sv-SE" sz="1400" dirty="0" err="1" smtClean="0"/>
              <a:t>about</a:t>
            </a:r>
            <a:r>
              <a:rPr lang="sv-SE" sz="1400" dirty="0" smtClean="0"/>
              <a:t> </a:t>
            </a:r>
            <a:r>
              <a:rPr lang="sv-SE" sz="1400" dirty="0" err="1" smtClean="0"/>
              <a:t>reindeer</a:t>
            </a:r>
            <a:r>
              <a:rPr lang="sv-SE" sz="1400" dirty="0" smtClean="0"/>
              <a:t> and </a:t>
            </a:r>
            <a:r>
              <a:rPr lang="sv-SE" sz="1400" dirty="0" err="1" smtClean="0"/>
              <a:t>landscape,we</a:t>
            </a:r>
            <a:r>
              <a:rPr lang="sv-SE" sz="1400" dirty="0" smtClean="0"/>
              <a:t> got </a:t>
            </a:r>
            <a:r>
              <a:rPr lang="sv-SE" sz="1400" dirty="0"/>
              <a:t>a new and </a:t>
            </a:r>
            <a:r>
              <a:rPr lang="sv-SE" sz="1400" dirty="0" err="1"/>
              <a:t>more</a:t>
            </a:r>
            <a:r>
              <a:rPr lang="sv-SE" sz="1400" dirty="0"/>
              <a:t> </a:t>
            </a:r>
            <a:r>
              <a:rPr lang="sv-SE" sz="1400" dirty="0" err="1" smtClean="0"/>
              <a:t>nuanced</a:t>
            </a:r>
            <a:r>
              <a:rPr lang="sv-SE" sz="1400" dirty="0" smtClean="0"/>
              <a:t> </a:t>
            </a:r>
            <a:r>
              <a:rPr lang="sv-SE" sz="1400" dirty="0" err="1"/>
              <a:t>picture</a:t>
            </a:r>
            <a:r>
              <a:rPr lang="sv-SE" sz="1400" dirty="0"/>
              <a:t>, </a:t>
            </a:r>
            <a:r>
              <a:rPr lang="sv-SE" sz="1400" dirty="0" err="1"/>
              <a:t>thorugh</a:t>
            </a:r>
            <a:r>
              <a:rPr lang="sv-SE" sz="1400" dirty="0"/>
              <a:t> information </a:t>
            </a:r>
            <a:r>
              <a:rPr lang="sv-SE" sz="1400" dirty="0" err="1"/>
              <a:t>that</a:t>
            </a:r>
            <a:r>
              <a:rPr lang="sv-SE" sz="1400" dirty="0"/>
              <a:t> </a:t>
            </a:r>
            <a:r>
              <a:rPr lang="sv-SE" sz="1400" dirty="0" err="1" smtClean="0"/>
              <a:t>did</a:t>
            </a:r>
            <a:r>
              <a:rPr lang="sv-SE" sz="1400" dirty="0" smtClean="0"/>
              <a:t> </a:t>
            </a:r>
            <a:r>
              <a:rPr lang="sv-SE" sz="1400" dirty="0" err="1" smtClean="0"/>
              <a:t>exist</a:t>
            </a:r>
            <a:r>
              <a:rPr lang="sv-SE" sz="1400" dirty="0" smtClean="0"/>
              <a:t>, </a:t>
            </a:r>
            <a:r>
              <a:rPr lang="sv-SE" sz="1400" dirty="0" err="1" smtClean="0"/>
              <a:t>but</a:t>
            </a:r>
            <a:r>
              <a:rPr lang="sv-SE" sz="1400" dirty="0" smtClean="0"/>
              <a:t> </a:t>
            </a:r>
            <a:r>
              <a:rPr lang="sv-SE" sz="1400" dirty="0" err="1" smtClean="0"/>
              <a:t>was</a:t>
            </a:r>
            <a:r>
              <a:rPr lang="sv-SE" sz="1400" dirty="0" smtClean="0"/>
              <a:t> not </a:t>
            </a:r>
            <a:r>
              <a:rPr lang="sv-SE" sz="1400" dirty="0" err="1"/>
              <a:t>brought</a:t>
            </a:r>
            <a:r>
              <a:rPr lang="sv-SE" sz="1400" dirty="0"/>
              <a:t> </a:t>
            </a:r>
            <a:r>
              <a:rPr lang="sv-SE" sz="1400" dirty="0" err="1" smtClean="0"/>
              <a:t>together</a:t>
            </a:r>
            <a:r>
              <a:rPr lang="sv-SE" sz="1400" dirty="0" smtClean="0"/>
              <a:t> </a:t>
            </a:r>
            <a:r>
              <a:rPr lang="sv-SE" sz="1400" dirty="0" err="1" smtClean="0"/>
              <a:t>before</a:t>
            </a:r>
            <a:r>
              <a:rPr lang="sv-SE" sz="140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endParaRPr>
          </a:p>
          <a:p>
            <a:endParaRPr lang="en-US" dirty="0"/>
          </a:p>
        </p:txBody>
      </p:sp>
      <p:sp>
        <p:nvSpPr>
          <p:cNvPr id="4" name="Platshållare för bildnummer 3"/>
          <p:cNvSpPr>
            <a:spLocks noGrp="1"/>
          </p:cNvSpPr>
          <p:nvPr>
            <p:ph type="sldNum" sz="quarter" idx="10"/>
          </p:nvPr>
        </p:nvSpPr>
        <p:spPr/>
        <p:txBody>
          <a:bodyPr/>
          <a:lstStyle/>
          <a:p>
            <a:fld id="{D917806B-60F1-4BE8-BDBF-C6129386BC55}" type="slidenum">
              <a:rPr lang="sv-SE" smtClean="0"/>
              <a:pPr/>
              <a:t>9</a:t>
            </a:fld>
            <a:endParaRPr lang="sv-SE"/>
          </a:p>
        </p:txBody>
      </p:sp>
    </p:spTree>
    <p:extLst>
      <p:ext uri="{BB962C8B-B14F-4D97-AF65-F5344CB8AC3E}">
        <p14:creationId xmlns:p14="http://schemas.microsoft.com/office/powerpoint/2010/main" val="191308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Master" Target="../slideMasters/slideMaster1.xml"/><Relationship Id="rId6" Type="http://schemas.openxmlformats.org/officeDocument/2006/relationships/image" Target="../media/image1.emf"/><Relationship Id="rId7" Type="http://schemas.openxmlformats.org/officeDocument/2006/relationships/image" Target="../media/image2.emf"/><Relationship Id="rId8" Type="http://schemas.openxmlformats.org/officeDocument/2006/relationships/image" Target="../media/image3.emf"/><Relationship Id="rId1" Type="http://schemas.openxmlformats.org/officeDocument/2006/relationships/tags" Target="../tags/tag2.xml"/><Relationship Id="rId2"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slideMaster" Target="../slideMasters/slideMaster1.xml"/><Relationship Id="rId6" Type="http://schemas.openxmlformats.org/officeDocument/2006/relationships/image" Target="../media/image1.emf"/><Relationship Id="rId7" Type="http://schemas.openxmlformats.org/officeDocument/2006/relationships/image" Target="../media/image2.emf"/><Relationship Id="rId8" Type="http://schemas.openxmlformats.org/officeDocument/2006/relationships/image" Target="../media/image3.emf"/><Relationship Id="rId1" Type="http://schemas.openxmlformats.org/officeDocument/2006/relationships/tags" Target="../tags/tag7.xml"/><Relationship Id="rId2"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60400" y="2219325"/>
            <a:ext cx="7835900" cy="1176338"/>
          </a:xfrm>
        </p:spPr>
        <p:txBody>
          <a:bodyPr anchor="b">
            <a:no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60400" y="3439274"/>
            <a:ext cx="7835900" cy="553571"/>
          </a:xfrm>
        </p:spPr>
        <p:txBody>
          <a:bodyPr>
            <a:noAutofit/>
          </a:bodyPr>
          <a:lstStyle>
            <a:lvl1pPr marL="0" indent="0" algn="ctr">
              <a:buNone/>
              <a:defRPr sz="240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cxnSp>
        <p:nvCxnSpPr>
          <p:cNvPr id="567" name="Straight Connector 566"/>
          <p:cNvCxnSpPr>
            <a:cxnSpLocks noGrp="1" noRot="1" noMove="1" noResize="1" noEditPoints="1" noAdjustHandles="1" noChangeArrowheads="1" noChangeShapeType="1"/>
          </p:cNvCxnSpPr>
          <p:nvPr userDrawn="1">
            <p:custDataLst>
              <p:tags r:id="rId1"/>
            </p:custDataLst>
          </p:nvPr>
        </p:nvCxnSpPr>
        <p:spPr>
          <a:xfrm>
            <a:off x="660400" y="5573488"/>
            <a:ext cx="7823200" cy="0"/>
          </a:xfrm>
          <a:prstGeom prst="line">
            <a:avLst/>
          </a:prstGeom>
          <a:ln w="19050">
            <a:solidFill>
              <a:srgbClr val="EF7038"/>
            </a:solidFill>
          </a:ln>
        </p:spPr>
        <p:style>
          <a:lnRef idx="1">
            <a:schemeClr val="accent1"/>
          </a:lnRef>
          <a:fillRef idx="0">
            <a:schemeClr val="accent1"/>
          </a:fillRef>
          <a:effectRef idx="0">
            <a:schemeClr val="accent1"/>
          </a:effectRef>
          <a:fontRef idx="minor">
            <a:schemeClr val="tx1"/>
          </a:fontRef>
        </p:style>
      </p:cxnSp>
      <p:pic>
        <p:nvPicPr>
          <p:cNvPr id="559" name="Picture 558"/>
          <p:cNvPicPr>
            <a:picLocks noMove="1" noResize="1"/>
          </p:cNvPicPr>
          <p:nvPr userDrawn="1">
            <p:custDataLst>
              <p:tags r:id="rId2"/>
            </p:custDataLst>
          </p:nvPr>
        </p:nvPicPr>
        <p:blipFill>
          <a:blip r:embed="rId6"/>
          <a:stretch>
            <a:fillRect/>
          </a:stretch>
        </p:blipFill>
        <p:spPr>
          <a:xfrm>
            <a:off x="886975" y="5721968"/>
            <a:ext cx="2360245" cy="540246"/>
          </a:xfrm>
          <a:prstGeom prst="rect">
            <a:avLst/>
          </a:prstGeom>
        </p:spPr>
      </p:pic>
      <p:pic>
        <p:nvPicPr>
          <p:cNvPr id="10" name="Picture 9"/>
          <p:cNvPicPr>
            <a:picLocks noGrp="1" noRot="1" noMove="1" noResize="1"/>
          </p:cNvPicPr>
          <p:nvPr userDrawn="1">
            <p:custDataLst>
              <p:tags r:id="rId3"/>
            </p:custDataLst>
          </p:nvPr>
        </p:nvPicPr>
        <p:blipFill>
          <a:blip r:embed="rId7"/>
          <a:stretch>
            <a:fillRect/>
          </a:stretch>
        </p:blipFill>
        <p:spPr>
          <a:xfrm>
            <a:off x="6273363" y="5915332"/>
            <a:ext cx="1108270" cy="328972"/>
          </a:xfrm>
          <a:prstGeom prst="rect">
            <a:avLst/>
          </a:prstGeom>
        </p:spPr>
      </p:pic>
      <p:pic>
        <p:nvPicPr>
          <p:cNvPr id="11" name="Picture 10"/>
          <p:cNvPicPr>
            <a:picLocks noGrp="1" noRot="1" noMove="1" noResize="1"/>
          </p:cNvPicPr>
          <p:nvPr userDrawn="1">
            <p:custDataLst>
              <p:tags r:id="rId4"/>
            </p:custDataLst>
          </p:nvPr>
        </p:nvPicPr>
        <p:blipFill>
          <a:blip r:embed="rId8"/>
          <a:stretch>
            <a:fillRect/>
          </a:stretch>
        </p:blipFill>
        <p:spPr>
          <a:xfrm>
            <a:off x="7638052" y="5915544"/>
            <a:ext cx="617994" cy="328972"/>
          </a:xfrm>
          <a:prstGeom prst="rect">
            <a:avLst/>
          </a:prstGeom>
        </p:spPr>
      </p:pic>
    </p:spTree>
    <p:extLst>
      <p:ext uri="{BB962C8B-B14F-4D97-AF65-F5344CB8AC3E}">
        <p14:creationId xmlns:p14="http://schemas.microsoft.com/office/powerpoint/2010/main" val="125028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24736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314135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590888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182962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325216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41873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87055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7988060" y="6446579"/>
            <a:ext cx="508240" cy="184666"/>
          </a:xfrm>
          <a:prstGeom prst="rect">
            <a:avLst/>
          </a:prstGeom>
        </p:spPr>
        <p:txBody>
          <a:bodyPr vert="horz" lIns="0" tIns="0" rIns="0" bIns="0" rtlCol="0" anchor="ctr"/>
          <a:lstStyle>
            <a:lvl1pPr algn="r">
              <a:defRPr sz="1200">
                <a:solidFill>
                  <a:srgbClr val="7F7F7F"/>
                </a:solidFill>
              </a:defRPr>
            </a:lvl1pPr>
          </a:lstStyle>
          <a:p>
            <a:fld id="{968C11D0-E579-478E-907E-E8F229A2DE8D}" type="slidenum">
              <a:rPr lang="en-US" smtClean="0"/>
              <a:pPr/>
              <a:t>‹Nr.›</a:t>
            </a:fld>
            <a:endParaRPr lang="en-US"/>
          </a:p>
        </p:txBody>
      </p:sp>
    </p:spTree>
    <p:extLst>
      <p:ext uri="{BB962C8B-B14F-4D97-AF65-F5344CB8AC3E}">
        <p14:creationId xmlns:p14="http://schemas.microsoft.com/office/powerpoint/2010/main" val="417683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p:cNvCxnSpPr>
            <a:cxnSpLocks noGrp="1" noRot="1" noMove="1" noResize="1" noEditPoints="1" noAdjustHandles="1" noChangeArrowheads="1" noChangeShapeType="1"/>
          </p:cNvCxnSpPr>
          <p:nvPr userDrawn="1">
            <p:custDataLst>
              <p:tags r:id="rId1"/>
            </p:custDataLst>
          </p:nvPr>
        </p:nvCxnSpPr>
        <p:spPr>
          <a:xfrm>
            <a:off x="654050" y="6343471"/>
            <a:ext cx="7823200" cy="0"/>
          </a:xfrm>
          <a:prstGeom prst="line">
            <a:avLst/>
          </a:prstGeom>
          <a:ln w="34925">
            <a:solidFill>
              <a:srgbClr val="EF70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32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1536" name="Straight Connector 1535"/>
          <p:cNvCxnSpPr>
            <a:cxnSpLocks noGrp="1" noRot="1" noMove="1" noResize="1" noEditPoints="1" noAdjustHandles="1" noChangeArrowheads="1" noChangeShapeType="1"/>
          </p:cNvCxnSpPr>
          <p:nvPr userDrawn="1">
            <p:custDataLst>
              <p:tags r:id="rId1"/>
            </p:custDataLst>
          </p:nvPr>
        </p:nvCxnSpPr>
        <p:spPr>
          <a:xfrm>
            <a:off x="660400" y="5573488"/>
            <a:ext cx="7823200" cy="0"/>
          </a:xfrm>
          <a:prstGeom prst="line">
            <a:avLst/>
          </a:prstGeom>
          <a:ln w="19050">
            <a:solidFill>
              <a:srgbClr val="EF7038"/>
            </a:solidFill>
          </a:ln>
        </p:spPr>
        <p:style>
          <a:lnRef idx="1">
            <a:schemeClr val="accent1"/>
          </a:lnRef>
          <a:fillRef idx="0">
            <a:schemeClr val="accent1"/>
          </a:fillRef>
          <a:effectRef idx="0">
            <a:schemeClr val="accent1"/>
          </a:effectRef>
          <a:fontRef idx="minor">
            <a:schemeClr val="tx1"/>
          </a:fontRef>
        </p:style>
      </p:cxnSp>
      <p:sp>
        <p:nvSpPr>
          <p:cNvPr id="1538" name="Title 1537"/>
          <p:cNvSpPr>
            <a:spLocks noGrp="1"/>
          </p:cNvSpPr>
          <p:nvPr userDrawn="1">
            <p:ph type="title" hasCustomPrompt="1"/>
          </p:nvPr>
        </p:nvSpPr>
        <p:spPr>
          <a:xfrm>
            <a:off x="660400" y="2085975"/>
            <a:ext cx="7823200" cy="1143000"/>
          </a:xfrm>
        </p:spPr>
        <p:txBody>
          <a:bodyPr>
            <a:normAutofit/>
          </a:bodyPr>
          <a:lstStyle>
            <a:lvl1pPr algn="ctr">
              <a:defRPr sz="4600">
                <a:solidFill>
                  <a:srgbClr val="7F7F7F"/>
                </a:solidFill>
              </a:defRPr>
            </a:lvl1pPr>
          </a:lstStyle>
          <a:p>
            <a:r>
              <a:rPr lang="en-US" dirty="0" smtClean="0"/>
              <a:t>Thank You</a:t>
            </a:r>
            <a:endParaRPr lang="en-US" dirty="0"/>
          </a:p>
        </p:txBody>
      </p:sp>
      <p:pic>
        <p:nvPicPr>
          <p:cNvPr id="557" name="Picture 556"/>
          <p:cNvPicPr>
            <a:picLocks noMove="1" noResize="1"/>
          </p:cNvPicPr>
          <p:nvPr userDrawn="1">
            <p:custDataLst>
              <p:tags r:id="rId2"/>
            </p:custDataLst>
          </p:nvPr>
        </p:nvPicPr>
        <p:blipFill>
          <a:blip r:embed="rId6"/>
          <a:stretch>
            <a:fillRect/>
          </a:stretch>
        </p:blipFill>
        <p:spPr>
          <a:xfrm>
            <a:off x="886975" y="5721968"/>
            <a:ext cx="2360245" cy="540246"/>
          </a:xfrm>
          <a:prstGeom prst="rect">
            <a:avLst/>
          </a:prstGeom>
        </p:spPr>
      </p:pic>
      <p:pic>
        <p:nvPicPr>
          <p:cNvPr id="7" name="Picture 6"/>
          <p:cNvPicPr>
            <a:picLocks noGrp="1" noRot="1" noMove="1" noResize="1"/>
          </p:cNvPicPr>
          <p:nvPr userDrawn="1">
            <p:custDataLst>
              <p:tags r:id="rId3"/>
            </p:custDataLst>
          </p:nvPr>
        </p:nvPicPr>
        <p:blipFill>
          <a:blip r:embed="rId7"/>
          <a:stretch>
            <a:fillRect/>
          </a:stretch>
        </p:blipFill>
        <p:spPr>
          <a:xfrm>
            <a:off x="6273363" y="5915332"/>
            <a:ext cx="1108270" cy="328972"/>
          </a:xfrm>
          <a:prstGeom prst="rect">
            <a:avLst/>
          </a:prstGeom>
        </p:spPr>
      </p:pic>
      <p:pic>
        <p:nvPicPr>
          <p:cNvPr id="8" name="Picture 7"/>
          <p:cNvPicPr>
            <a:picLocks noGrp="1" noRot="1" noMove="1" noResize="1"/>
          </p:cNvPicPr>
          <p:nvPr userDrawn="1">
            <p:custDataLst>
              <p:tags r:id="rId4"/>
            </p:custDataLst>
          </p:nvPr>
        </p:nvPicPr>
        <p:blipFill>
          <a:blip r:embed="rId8"/>
          <a:stretch>
            <a:fillRect/>
          </a:stretch>
        </p:blipFill>
        <p:spPr>
          <a:xfrm>
            <a:off x="7638052" y="5915544"/>
            <a:ext cx="617994" cy="328972"/>
          </a:xfrm>
          <a:prstGeom prst="rect">
            <a:avLst/>
          </a:prstGeom>
        </p:spPr>
      </p:pic>
    </p:spTree>
    <p:extLst>
      <p:ext uri="{BB962C8B-B14F-4D97-AF65-F5344CB8AC3E}">
        <p14:creationId xmlns:p14="http://schemas.microsoft.com/office/powerpoint/2010/main" val="247380506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408">
          <p15:clr>
            <a:srgbClr val="FBAE40"/>
          </p15:clr>
        </p15:guide>
        <p15:guide id="3" pos="53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A02F400-6AB8-3242-99AD-CF4C38E3D44B}" type="datetimeFigureOut">
              <a:rPr lang="en-US" smtClean="0"/>
              <a:pPr/>
              <a:t>2015-06-12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4A86F9F-3E02-2A48-BAE2-2B1FF32661CD}" type="slidenum">
              <a:rPr lang="en-US" smtClean="0"/>
              <a:pPr/>
              <a:t>‹Nr.›</a:t>
            </a:fld>
            <a:endParaRPr lang="en-US"/>
          </a:p>
        </p:txBody>
      </p:sp>
      <p:cxnSp>
        <p:nvCxnSpPr>
          <p:cNvPr id="8" name="Straight Connector 11"/>
          <p:cNvCxnSpPr/>
          <p:nvPr userDrawn="1"/>
        </p:nvCxnSpPr>
        <p:spPr>
          <a:xfrm>
            <a:off x="-14630" y="6872678"/>
            <a:ext cx="9234000" cy="0"/>
          </a:xfrm>
          <a:prstGeom prst="line">
            <a:avLst/>
          </a:prstGeom>
          <a:ln w="114300">
            <a:solidFill>
              <a:srgbClr val="ED55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1455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2274438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34228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9B652C5-7B9E-F148-A2E8-337A798C946F}" type="datetimeFigureOut">
              <a:rPr lang="sv-SE" smtClean="0">
                <a:solidFill>
                  <a:prstClr val="black">
                    <a:tint val="75000"/>
                  </a:prstClr>
                </a:solidFill>
                <a:latin typeface="Calibri"/>
              </a:rPr>
              <a:pPr/>
              <a:t>2015-06-12</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6204B8A-5D3A-1846-A73F-CE29B6E3E344}" type="slidenum">
              <a:rPr lang="sv-SE" smtClean="0">
                <a:solidFill>
                  <a:prstClr val="black">
                    <a:tint val="75000"/>
                  </a:prstClr>
                </a:solidFill>
                <a:latin typeface="Calibri"/>
              </a:rPr>
              <a:pPr/>
              <a:t>‹Nr.›</a:t>
            </a:fld>
            <a:endParaRPr lang="sv-SE">
              <a:solidFill>
                <a:prstClr val="black">
                  <a:tint val="75000"/>
                </a:prstClr>
              </a:solidFill>
              <a:latin typeface="Calibri"/>
            </a:endParaRPr>
          </a:p>
        </p:txBody>
      </p:sp>
    </p:spTree>
    <p:extLst>
      <p:ext uri="{BB962C8B-B14F-4D97-AF65-F5344CB8AC3E}">
        <p14:creationId xmlns:p14="http://schemas.microsoft.com/office/powerpoint/2010/main" val="1266658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tags" Target="../tags/tag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4050" y="114300"/>
            <a:ext cx="7842250" cy="914400"/>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4050" y="1295400"/>
            <a:ext cx="7842250" cy="49149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68" name="Straight Connector 567"/>
          <p:cNvCxnSpPr>
            <a:cxnSpLocks noGrp="1" noRot="1" noMove="1" noResize="1" noEditPoints="1" noAdjustHandles="1" noChangeArrowheads="1" noChangeShapeType="1"/>
          </p:cNvCxnSpPr>
          <p:nvPr userDrawn="1">
            <p:custDataLst>
              <p:tags r:id="rId7"/>
            </p:custDataLst>
          </p:nvPr>
        </p:nvCxnSpPr>
        <p:spPr>
          <a:xfrm>
            <a:off x="654050" y="6343471"/>
            <a:ext cx="7842250" cy="0"/>
          </a:xfrm>
          <a:prstGeom prst="line">
            <a:avLst/>
          </a:prstGeom>
          <a:ln w="34925">
            <a:solidFill>
              <a:srgbClr val="EF7038"/>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7988060" y="6446579"/>
            <a:ext cx="508240" cy="184666"/>
          </a:xfrm>
          <a:prstGeom prst="rect">
            <a:avLst/>
          </a:prstGeom>
        </p:spPr>
        <p:txBody>
          <a:bodyPr vert="horz" lIns="0" tIns="0" rIns="0" bIns="0" rtlCol="0" anchor="ctr">
            <a:spAutoFit/>
          </a:bodyPr>
          <a:lstStyle>
            <a:lvl1pPr algn="r">
              <a:defRPr sz="1200">
                <a:solidFill>
                  <a:srgbClr val="7F7F7F"/>
                </a:solidFill>
              </a:defRPr>
            </a:lvl1pPr>
          </a:lstStyle>
          <a:p>
            <a:fld id="{968C11D0-E579-478E-907E-E8F229A2DE8D}" type="slidenum">
              <a:rPr lang="en-US" smtClean="0"/>
              <a:pPr/>
              <a:t>‹Nr.›</a:t>
            </a:fld>
            <a:endParaRPr lang="en-US"/>
          </a:p>
        </p:txBody>
      </p:sp>
    </p:spTree>
    <p:extLst>
      <p:ext uri="{BB962C8B-B14F-4D97-AF65-F5344CB8AC3E}">
        <p14:creationId xmlns:p14="http://schemas.microsoft.com/office/powerpoint/2010/main" val="2668099002"/>
      </p:ext>
    </p:extLst>
  </p:cSld>
  <p:clrMap bg1="lt1" tx1="dk1" bg2="lt2" tx2="dk2" accent1="accent1" accent2="accent2" accent3="accent3" accent4="accent4" accent5="accent5" accent6="accent6" hlink="hlink" folHlink="folHlink"/>
  <p:sldLayoutIdLst>
    <p:sldLayoutId id="2147483657" r:id="rId1"/>
    <p:sldLayoutId id="2147483650" r:id="rId2"/>
    <p:sldLayoutId id="2147483655" r:id="rId3"/>
    <p:sldLayoutId id="2147483656" r:id="rId4"/>
    <p:sldLayoutId id="2147483658" r:id="rId5"/>
  </p:sldLayoutIdLst>
  <p:hf hdr="0" ftr="0" dt="0"/>
  <p:txStyles>
    <p:titleStyle>
      <a:lvl1pPr algn="l" defTabSz="914400" rtl="0" eaLnBrk="1" latinLnBrk="0" hangingPunct="1">
        <a:lnSpc>
          <a:spcPct val="90000"/>
        </a:lnSpc>
        <a:spcBef>
          <a:spcPct val="0"/>
        </a:spcBef>
        <a:buNone/>
        <a:defRPr sz="3600" kern="1200">
          <a:solidFill>
            <a:srgbClr val="7F7F7F"/>
          </a:solidFill>
          <a:latin typeface="+mj-lt"/>
          <a:ea typeface="+mj-ea"/>
          <a:cs typeface="+mj-cs"/>
        </a:defRPr>
      </a:lvl1pPr>
    </p:titleStyle>
    <p:bodyStyle>
      <a:lvl1pPr marL="342900" indent="-342900" algn="l" defTabSz="914400" rtl="0" eaLnBrk="1" latinLnBrk="0" hangingPunct="1">
        <a:spcBef>
          <a:spcPts val="200"/>
        </a:spcBef>
        <a:spcAft>
          <a:spcPts val="400"/>
        </a:spcAft>
        <a:buFont typeface="Arial" panose="020B0604020202020204" pitchFamily="34" charset="0"/>
        <a:buChar char="•"/>
        <a:defRPr sz="2800" kern="1200">
          <a:solidFill>
            <a:schemeClr val="tx1">
              <a:lumMod val="85000"/>
              <a:lumOff val="15000"/>
            </a:schemeClr>
          </a:solidFill>
          <a:latin typeface="+mn-lt"/>
          <a:ea typeface="+mn-ea"/>
          <a:cs typeface="+mn-cs"/>
        </a:defRPr>
      </a:lvl1pPr>
      <a:lvl2pPr marL="800100" indent="-342900" algn="l" defTabSz="914400" rtl="0" eaLnBrk="1" latinLnBrk="0" hangingPunct="1">
        <a:spcBef>
          <a:spcPts val="200"/>
        </a:spcBef>
        <a:spcAft>
          <a:spcPts val="400"/>
        </a:spcAft>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spcBef>
          <a:spcPts val="200"/>
        </a:spcBef>
        <a:spcAft>
          <a:spcPts val="400"/>
        </a:spcAft>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spcBef>
          <a:spcPts val="200"/>
        </a:spcBef>
        <a:spcAft>
          <a:spcPts val="400"/>
        </a:spcAft>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spcBef>
          <a:spcPts val="200"/>
        </a:spcBef>
        <a:spcAft>
          <a:spcPts val="400"/>
        </a:spcAft>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648" userDrawn="1">
          <p15:clr>
            <a:srgbClr val="F26B43"/>
          </p15:clr>
        </p15:guide>
        <p15:guide id="2" pos="408" userDrawn="1">
          <p15:clr>
            <a:srgbClr val="F26B43"/>
          </p15:clr>
        </p15:guide>
        <p15:guide id="4" orient="horz" pos="816" userDrawn="1">
          <p15:clr>
            <a:srgbClr val="F26B43"/>
          </p15:clr>
        </p15:guide>
        <p15:guide id="5" orient="horz" pos="3912" userDrawn="1">
          <p15:clr>
            <a:srgbClr val="F26B43"/>
          </p15:clr>
        </p15:guide>
        <p15:guide id="6" pos="53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B652C5-7B9E-F148-A2E8-337A798C946F}" type="datetimeFigureOut">
              <a:rPr lang="sv-SE" smtClean="0">
                <a:solidFill>
                  <a:prstClr val="black">
                    <a:tint val="75000"/>
                  </a:prstClr>
                </a:solidFill>
                <a:latin typeface="Calibri"/>
              </a:rPr>
              <a:pPr defTabSz="457200"/>
              <a:t>2015-06-12</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6204B8A-5D3A-1846-A73F-CE29B6E3E344}" type="slidenum">
              <a:rPr lang="sv-SE" smtClean="0">
                <a:solidFill>
                  <a:prstClr val="black">
                    <a:tint val="75000"/>
                  </a:prstClr>
                </a:solidFill>
                <a:latin typeface="Calibri"/>
              </a:rPr>
              <a:pPr defTabSz="457200"/>
              <a:t>‹Nr.›</a:t>
            </a:fld>
            <a:endParaRPr lang="sv-SE">
              <a:solidFill>
                <a:prstClr val="black">
                  <a:tint val="75000"/>
                </a:prstClr>
              </a:solidFill>
              <a:latin typeface="Calibri"/>
            </a:endParaRPr>
          </a:p>
        </p:txBody>
      </p:sp>
    </p:spTree>
    <p:extLst>
      <p:ext uri="{BB962C8B-B14F-4D97-AF65-F5344CB8AC3E}">
        <p14:creationId xmlns:p14="http://schemas.microsoft.com/office/powerpoint/2010/main" val="2374589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jpeg"/><Relationship Id="rId5" Type="http://schemas.openxmlformats.org/officeDocument/2006/relationships/hyperlink" Target="http://www.stockholmresilience.org/21/policy--practice/swedbio/dialogues/guna-yala-dialogue/multiple-evidence-base.html" TargetMode="External"/><Relationship Id="rId6" Type="http://schemas.openxmlformats.org/officeDocument/2006/relationships/hyperlink" Target="http://www.stockholmresilience.org/download/18.3110ee8c1495db744321641/1415346253123/meb+fact+sheet+140916.pdf" TargetMode="External"/><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5" descr="DSCN0163.JPG"/>
          <p:cNvPicPr>
            <a:picLocks noChangeAspect="1"/>
          </p:cNvPicPr>
          <p:nvPr/>
        </p:nvPicPr>
        <p:blipFill>
          <a:blip r:embed="rId3">
            <a:extLst>
              <a:ext uri="{28A0092B-C50C-407E-A947-70E740481C1C}">
                <a14:useLocalDpi xmlns:a14="http://schemas.microsoft.com/office/drawing/2010/main" val="0"/>
              </a:ext>
            </a:extLst>
          </a:blip>
          <a:srcRect t="1523" b="1523"/>
          <a:stretch>
            <a:fillRect/>
          </a:stretch>
        </p:blipFill>
        <p:spPr>
          <a:xfrm>
            <a:off x="0" y="0"/>
            <a:ext cx="9431338" cy="6858000"/>
          </a:xfrm>
          <a:prstGeom prst="rect">
            <a:avLst/>
          </a:prstGeom>
        </p:spPr>
      </p:pic>
      <p:sp>
        <p:nvSpPr>
          <p:cNvPr id="2" name="Rubrik 1"/>
          <p:cNvSpPr>
            <a:spLocks noGrp="1"/>
          </p:cNvSpPr>
          <p:nvPr>
            <p:ph type="ctrTitle"/>
          </p:nvPr>
        </p:nvSpPr>
        <p:spPr/>
        <p:txBody>
          <a:bodyPr/>
          <a:lstStyle/>
          <a:p>
            <a:r>
              <a:rPr lang="en-GB" sz="3600" b="1" dirty="0">
                <a:solidFill>
                  <a:schemeClr val="accent6"/>
                </a:solidFill>
              </a:rPr>
              <a:t>SESSION IV: Panel dialogue: </a:t>
            </a:r>
            <a:r>
              <a:rPr lang="en-GB" dirty="0">
                <a:solidFill>
                  <a:schemeClr val="accent6"/>
                </a:solidFill>
              </a:rPr>
              <a:t/>
            </a:r>
            <a:br>
              <a:rPr lang="en-GB" dirty="0">
                <a:solidFill>
                  <a:schemeClr val="accent6"/>
                </a:solidFill>
              </a:rPr>
            </a:br>
            <a:endParaRPr lang="sv-SE" dirty="0">
              <a:solidFill>
                <a:schemeClr val="accent6"/>
              </a:solidFill>
            </a:endParaRPr>
          </a:p>
        </p:txBody>
      </p:sp>
      <p:sp>
        <p:nvSpPr>
          <p:cNvPr id="3" name="Underrubrik 2"/>
          <p:cNvSpPr>
            <a:spLocks noGrp="1"/>
          </p:cNvSpPr>
          <p:nvPr>
            <p:ph type="subTitle" idx="1"/>
          </p:nvPr>
        </p:nvSpPr>
        <p:spPr>
          <a:xfrm>
            <a:off x="660400" y="3066144"/>
            <a:ext cx="7835900" cy="926702"/>
          </a:xfrm>
        </p:spPr>
        <p:txBody>
          <a:bodyPr/>
          <a:lstStyle/>
          <a:p>
            <a:r>
              <a:rPr lang="en-GB" sz="2800" b="1" dirty="0">
                <a:solidFill>
                  <a:srgbClr val="F79646"/>
                </a:solidFill>
              </a:rPr>
              <a:t>Methods for measuring and aggregating data related to collective action </a:t>
            </a:r>
            <a:endParaRPr lang="sv-SE" sz="2800" dirty="0">
              <a:solidFill>
                <a:srgbClr val="F79646"/>
              </a:solidFill>
            </a:endParaRPr>
          </a:p>
        </p:txBody>
      </p:sp>
      <p:sp>
        <p:nvSpPr>
          <p:cNvPr id="6" name="Rektangel 5"/>
          <p:cNvSpPr/>
          <p:nvPr/>
        </p:nvSpPr>
        <p:spPr>
          <a:xfrm>
            <a:off x="-254000" y="0"/>
            <a:ext cx="9398000" cy="923330"/>
          </a:xfrm>
          <a:prstGeom prst="rect">
            <a:avLst/>
          </a:prstGeom>
        </p:spPr>
        <p:txBody>
          <a:bodyPr wrap="square">
            <a:spAutoFit/>
          </a:bodyPr>
          <a:lstStyle/>
          <a:p>
            <a:pPr algn="ctr"/>
            <a:r>
              <a:rPr lang="en-GB" b="1" dirty="0">
                <a:solidFill>
                  <a:schemeClr val="bg1">
                    <a:lumMod val="50000"/>
                  </a:schemeClr>
                </a:solidFill>
              </a:rPr>
              <a:t>Dialogue Workshop on Assessment of Collective Action </a:t>
            </a:r>
            <a:r>
              <a:rPr lang="en-GB" b="1" dirty="0" smtClean="0">
                <a:solidFill>
                  <a:schemeClr val="bg1">
                    <a:lumMod val="50000"/>
                  </a:schemeClr>
                </a:solidFill>
              </a:rPr>
              <a:t>by </a:t>
            </a:r>
            <a:r>
              <a:rPr lang="en-GB" b="1" dirty="0">
                <a:solidFill>
                  <a:schemeClr val="bg1">
                    <a:lumMod val="50000"/>
                  </a:schemeClr>
                </a:solidFill>
              </a:rPr>
              <a:t>Indigenous Peoples and Local Communities in Biodiversity Conservation and Resource Mobilization </a:t>
            </a:r>
            <a:endParaRPr lang="en-GB" dirty="0">
              <a:solidFill>
                <a:schemeClr val="bg1">
                  <a:lumMod val="50000"/>
                </a:schemeClr>
              </a:solidFill>
            </a:endParaRPr>
          </a:p>
          <a:p>
            <a:pPr algn="ctr"/>
            <a:r>
              <a:rPr lang="en-GB" dirty="0">
                <a:solidFill>
                  <a:schemeClr val="bg1">
                    <a:lumMod val="50000"/>
                  </a:schemeClr>
                </a:solidFill>
              </a:rPr>
              <a:t>11-13 June 2015, </a:t>
            </a:r>
            <a:r>
              <a:rPr lang="en-GB" dirty="0" err="1">
                <a:solidFill>
                  <a:schemeClr val="bg1">
                    <a:lumMod val="50000"/>
                  </a:schemeClr>
                </a:solidFill>
              </a:rPr>
              <a:t>Panajachel</a:t>
            </a:r>
            <a:r>
              <a:rPr lang="en-GB" dirty="0">
                <a:solidFill>
                  <a:schemeClr val="bg1">
                    <a:lumMod val="50000"/>
                  </a:schemeClr>
                </a:solidFill>
              </a:rPr>
              <a:t>, Guatemala </a:t>
            </a:r>
          </a:p>
        </p:txBody>
      </p:sp>
    </p:spTree>
    <p:extLst>
      <p:ext uri="{BB962C8B-B14F-4D97-AF65-F5344CB8AC3E}">
        <p14:creationId xmlns:p14="http://schemas.microsoft.com/office/powerpoint/2010/main" val="40079469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4294967295"/>
          </p:nvPr>
        </p:nvSpPr>
        <p:spPr>
          <a:xfrm>
            <a:off x="7988060" y="6446579"/>
            <a:ext cx="508240" cy="184666"/>
          </a:xfrm>
          <a:prstGeom prst="rect">
            <a:avLst/>
          </a:prstGeom>
        </p:spPr>
        <p:txBody>
          <a:bodyPr/>
          <a:lstStyle/>
          <a:p>
            <a:fld id="{968C11D0-E579-478E-907E-E8F229A2DE8D}" type="slidenum">
              <a:rPr lang="en-US" smtClean="0"/>
              <a:pPr/>
              <a:t>10</a:t>
            </a:fld>
            <a:endParaRPr lang="en-US"/>
          </a:p>
        </p:txBody>
      </p:sp>
      <p:pic>
        <p:nvPicPr>
          <p:cNvPr id="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159" y="197701"/>
            <a:ext cx="3040038" cy="2185755"/>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3577" y="197702"/>
            <a:ext cx="2994227" cy="2185754"/>
          </a:xfrm>
          <a:prstGeom prst="rect">
            <a:avLst/>
          </a:prstGeom>
          <a:noFill/>
          <a:ln w="9525">
            <a:noFill/>
            <a:miter lim="800000"/>
            <a:headEnd/>
            <a:tailEnd/>
          </a:ln>
          <a:effectLst/>
        </p:spPr>
      </p:pic>
      <p:pic>
        <p:nvPicPr>
          <p:cNvPr id="7" name="Platshållare för innehåll 12" descr="Birdwatcher in Guna biodiversity.jpg"/>
          <p:cNvPicPr>
            <a:picLocks noChangeAspect="1"/>
          </p:cNvPicPr>
          <p:nvPr/>
        </p:nvPicPr>
        <p:blipFill>
          <a:blip r:embed="rId4"/>
          <a:stretch>
            <a:fillRect/>
          </a:stretch>
        </p:blipFill>
        <p:spPr>
          <a:xfrm>
            <a:off x="6017804" y="197700"/>
            <a:ext cx="3133344" cy="2185755"/>
          </a:xfrm>
          <a:prstGeom prst="rect">
            <a:avLst/>
          </a:prstGeom>
        </p:spPr>
      </p:pic>
      <p:sp>
        <p:nvSpPr>
          <p:cNvPr id="8" name="Rektangel 15"/>
          <p:cNvSpPr/>
          <p:nvPr/>
        </p:nvSpPr>
        <p:spPr>
          <a:xfrm>
            <a:off x="435429" y="2536448"/>
            <a:ext cx="8363857" cy="3447098"/>
          </a:xfrm>
          <a:prstGeom prst="rect">
            <a:avLst/>
          </a:prstGeom>
        </p:spPr>
        <p:txBody>
          <a:bodyPr wrap="square" anchor="t">
            <a:spAutoFit/>
          </a:bodyPr>
          <a:lstStyle/>
          <a:p>
            <a:pPr algn="ctr"/>
            <a:endParaRPr lang="sv-SE" sz="2000" dirty="0" smtClean="0">
              <a:latin typeface="Verdana" pitchFamily="34" charset="0"/>
            </a:endParaRPr>
          </a:p>
          <a:p>
            <a:pPr algn="ctr"/>
            <a:endParaRPr lang="sv-SE" dirty="0" smtClean="0">
              <a:latin typeface="Verdana" pitchFamily="34" charset="0"/>
            </a:endParaRPr>
          </a:p>
          <a:p>
            <a:pPr algn="ctr"/>
            <a:r>
              <a:rPr lang="sv-SE" dirty="0" smtClean="0">
                <a:latin typeface="Verdana" pitchFamily="34" charset="0"/>
              </a:rPr>
              <a:t>For </a:t>
            </a:r>
            <a:r>
              <a:rPr lang="sv-SE" dirty="0" err="1" smtClean="0">
                <a:latin typeface="Verdana" pitchFamily="34" charset="0"/>
              </a:rPr>
              <a:t>more</a:t>
            </a:r>
            <a:r>
              <a:rPr lang="sv-SE" dirty="0" smtClean="0">
                <a:latin typeface="Verdana" pitchFamily="34" charset="0"/>
              </a:rPr>
              <a:t> information on: </a:t>
            </a:r>
          </a:p>
          <a:p>
            <a:pPr algn="ctr"/>
            <a:endParaRPr lang="sv-SE" dirty="0" smtClean="0">
              <a:latin typeface="Verdana" pitchFamily="34" charset="0"/>
            </a:endParaRPr>
          </a:p>
          <a:p>
            <a:pPr algn="ctr"/>
            <a:r>
              <a:rPr lang="sv-SE" dirty="0" smtClean="0">
                <a:latin typeface="Verdana" pitchFamily="34" charset="0"/>
              </a:rPr>
              <a:t>The </a:t>
            </a:r>
            <a:r>
              <a:rPr lang="sv-SE" dirty="0" err="1" smtClean="0">
                <a:latin typeface="Verdana" pitchFamily="34" charset="0"/>
              </a:rPr>
              <a:t>Guna</a:t>
            </a:r>
            <a:r>
              <a:rPr lang="sv-SE" dirty="0" smtClean="0">
                <a:latin typeface="Verdana" pitchFamily="34" charset="0"/>
              </a:rPr>
              <a:t> Yala </a:t>
            </a:r>
            <a:r>
              <a:rPr lang="sv-SE" dirty="0" err="1" smtClean="0">
                <a:latin typeface="Verdana" pitchFamily="34" charset="0"/>
              </a:rPr>
              <a:t>Dialogue</a:t>
            </a:r>
            <a:r>
              <a:rPr lang="sv-SE" dirty="0" smtClean="0">
                <a:latin typeface="Verdana" pitchFamily="34" charset="0"/>
              </a:rPr>
              <a:t> </a:t>
            </a:r>
            <a:r>
              <a:rPr lang="sv-SE" dirty="0" err="1" smtClean="0">
                <a:latin typeface="Verdana" pitchFamily="34" charset="0"/>
              </a:rPr>
              <a:t>please</a:t>
            </a:r>
            <a:r>
              <a:rPr lang="sv-SE" dirty="0" smtClean="0">
                <a:latin typeface="Verdana" pitchFamily="34" charset="0"/>
              </a:rPr>
              <a:t> visit:</a:t>
            </a:r>
          </a:p>
          <a:p>
            <a:pPr algn="ctr"/>
            <a:r>
              <a:rPr lang="en-GB" u="sng" dirty="0">
                <a:hlinkClick r:id="rId5"/>
              </a:rPr>
              <a:t>http://www.stockholmresilience.org/21/policy--practice/swedbio/dialogues/guna-yala-dialogue/multiple-evidence-base.html</a:t>
            </a:r>
          </a:p>
          <a:p>
            <a:pPr algn="ctr"/>
            <a:endParaRPr lang="sv-SE" dirty="0" smtClean="0">
              <a:latin typeface="Verdana" pitchFamily="34" charset="0"/>
            </a:endParaRPr>
          </a:p>
          <a:p>
            <a:pPr algn="ctr"/>
            <a:r>
              <a:rPr lang="sv-SE" dirty="0" smtClean="0">
                <a:latin typeface="Verdana" pitchFamily="34" charset="0"/>
              </a:rPr>
              <a:t>For a </a:t>
            </a:r>
            <a:r>
              <a:rPr lang="sv-SE" dirty="0" err="1" smtClean="0">
                <a:latin typeface="Verdana" pitchFamily="34" charset="0"/>
              </a:rPr>
              <a:t>fact</a:t>
            </a:r>
            <a:r>
              <a:rPr lang="sv-SE" dirty="0" smtClean="0">
                <a:latin typeface="Verdana" pitchFamily="34" charset="0"/>
              </a:rPr>
              <a:t> </a:t>
            </a:r>
            <a:r>
              <a:rPr lang="sv-SE" dirty="0" err="1" smtClean="0">
                <a:latin typeface="Verdana" pitchFamily="34" charset="0"/>
              </a:rPr>
              <a:t>sheet</a:t>
            </a:r>
            <a:r>
              <a:rPr lang="sv-SE" dirty="0" smtClean="0">
                <a:latin typeface="Verdana" pitchFamily="34" charset="0"/>
              </a:rPr>
              <a:t> on the MEB </a:t>
            </a:r>
            <a:r>
              <a:rPr lang="sv-SE" dirty="0" err="1" smtClean="0">
                <a:latin typeface="Verdana" pitchFamily="34" charset="0"/>
              </a:rPr>
              <a:t>please</a:t>
            </a:r>
            <a:r>
              <a:rPr lang="sv-SE" dirty="0" smtClean="0">
                <a:latin typeface="Verdana" pitchFamily="34" charset="0"/>
              </a:rPr>
              <a:t> visit:</a:t>
            </a:r>
          </a:p>
          <a:p>
            <a:pPr algn="ctr"/>
            <a:r>
              <a:rPr lang="en-GB" u="sng" dirty="0">
                <a:hlinkClick r:id="rId6"/>
              </a:rPr>
              <a:t>http://www.stockholmresilience.org/download/18.3110ee8c1495db744321641/1415346253123/meb+fact+sheet+140916.pdf</a:t>
            </a:r>
            <a:endParaRPr lang="sv-SE" dirty="0" smtClean="0">
              <a:latin typeface="Verdana" pitchFamily="34" charset="0"/>
            </a:endParaRPr>
          </a:p>
          <a:p>
            <a:pPr algn="ctr"/>
            <a:endParaRPr lang="sv-SE" dirty="0" smtClean="0">
              <a:latin typeface="Verdana" pitchFamily="34" charset="0"/>
            </a:endParaRPr>
          </a:p>
        </p:txBody>
      </p:sp>
    </p:spTree>
    <p:extLst>
      <p:ext uri="{BB962C8B-B14F-4D97-AF65-F5344CB8AC3E}">
        <p14:creationId xmlns:p14="http://schemas.microsoft.com/office/powerpoint/2010/main" val="1242437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 y="12700"/>
            <a:ext cx="9330267" cy="6997700"/>
          </a:xfrm>
          <a:prstGeom prst="rect">
            <a:avLst/>
          </a:prstGeom>
        </p:spPr>
      </p:pic>
      <p:sp>
        <p:nvSpPr>
          <p:cNvPr id="2" name="Rubrik 1"/>
          <p:cNvSpPr>
            <a:spLocks noGrp="1"/>
          </p:cNvSpPr>
          <p:nvPr>
            <p:ph type="title"/>
          </p:nvPr>
        </p:nvSpPr>
        <p:spPr/>
        <p:txBody>
          <a:bodyPr>
            <a:normAutofit fontScale="90000"/>
          </a:bodyPr>
          <a:lstStyle/>
          <a:p>
            <a:r>
              <a:rPr lang="sv-SE" b="1" dirty="0" smtClean="0">
                <a:solidFill>
                  <a:schemeClr val="accent6"/>
                </a:solidFill>
              </a:rPr>
              <a:t>Aggregation </a:t>
            </a:r>
            <a:r>
              <a:rPr lang="sv-SE" b="1" dirty="0" err="1" smtClean="0">
                <a:solidFill>
                  <a:schemeClr val="accent6"/>
                </a:solidFill>
              </a:rPr>
              <a:t>of</a:t>
            </a:r>
            <a:r>
              <a:rPr lang="sv-SE" b="1" dirty="0" smtClean="0">
                <a:solidFill>
                  <a:schemeClr val="accent6"/>
                </a:solidFill>
              </a:rPr>
              <a:t> data </a:t>
            </a:r>
            <a:r>
              <a:rPr lang="sv-SE" b="1" dirty="0" err="1" smtClean="0">
                <a:solidFill>
                  <a:schemeClr val="accent6"/>
                </a:solidFill>
              </a:rPr>
              <a:t>about</a:t>
            </a:r>
            <a:r>
              <a:rPr lang="sv-SE" b="1" dirty="0" smtClean="0">
                <a:solidFill>
                  <a:schemeClr val="accent6"/>
                </a:solidFill>
              </a:rPr>
              <a:t> </a:t>
            </a:r>
            <a:r>
              <a:rPr lang="sv-SE" b="1" dirty="0" err="1" smtClean="0">
                <a:solidFill>
                  <a:schemeClr val="accent6"/>
                </a:solidFill>
              </a:rPr>
              <a:t>collective</a:t>
            </a:r>
            <a:r>
              <a:rPr lang="sv-SE" b="1" dirty="0" smtClean="0">
                <a:solidFill>
                  <a:schemeClr val="accent6"/>
                </a:solidFill>
              </a:rPr>
              <a:t> action </a:t>
            </a:r>
            <a:r>
              <a:rPr lang="sv-SE" b="1" dirty="0" err="1" smtClean="0">
                <a:solidFill>
                  <a:schemeClr val="accent6"/>
                </a:solidFill>
              </a:rPr>
              <a:t>across</a:t>
            </a:r>
            <a:r>
              <a:rPr lang="sv-SE" b="1" dirty="0" smtClean="0">
                <a:solidFill>
                  <a:schemeClr val="accent6"/>
                </a:solidFill>
              </a:rPr>
              <a:t> </a:t>
            </a:r>
            <a:r>
              <a:rPr lang="sv-SE" b="1" dirty="0" err="1" smtClean="0">
                <a:solidFill>
                  <a:schemeClr val="accent6"/>
                </a:solidFill>
              </a:rPr>
              <a:t>scales</a:t>
            </a:r>
            <a:r>
              <a:rPr lang="sv-SE" b="1" dirty="0" smtClean="0">
                <a:solidFill>
                  <a:schemeClr val="accent6"/>
                </a:solidFill>
              </a:rPr>
              <a:t> </a:t>
            </a:r>
            <a:endParaRPr lang="sv-SE" b="1" dirty="0">
              <a:solidFill>
                <a:schemeClr val="accent6"/>
              </a:solidFill>
            </a:endParaRPr>
          </a:p>
        </p:txBody>
      </p:sp>
      <p:sp>
        <p:nvSpPr>
          <p:cNvPr id="3" name="Platshållare för innehåll 2"/>
          <p:cNvSpPr>
            <a:spLocks noGrp="1"/>
          </p:cNvSpPr>
          <p:nvPr>
            <p:ph idx="1"/>
          </p:nvPr>
        </p:nvSpPr>
        <p:spPr/>
        <p:txBody>
          <a:bodyPr>
            <a:normAutofit fontScale="92500" lnSpcReduction="20000"/>
          </a:bodyPr>
          <a:lstStyle/>
          <a:p>
            <a:endParaRPr lang="en-US" dirty="0" smtClean="0">
              <a:solidFill>
                <a:srgbClr val="F79646"/>
              </a:solidFill>
            </a:endParaRPr>
          </a:p>
          <a:p>
            <a:endParaRPr lang="en-US" dirty="0">
              <a:solidFill>
                <a:srgbClr val="F79646"/>
              </a:solidFill>
            </a:endParaRPr>
          </a:p>
          <a:p>
            <a:r>
              <a:rPr lang="en-US" dirty="0" smtClean="0">
                <a:solidFill>
                  <a:srgbClr val="F79646"/>
                </a:solidFill>
              </a:rPr>
              <a:t>Why ?</a:t>
            </a:r>
          </a:p>
          <a:p>
            <a:r>
              <a:rPr lang="en-US" dirty="0" smtClean="0">
                <a:solidFill>
                  <a:srgbClr val="F79646"/>
                </a:solidFill>
              </a:rPr>
              <a:t>Who?</a:t>
            </a:r>
            <a:endParaRPr lang="en-US" dirty="0">
              <a:solidFill>
                <a:srgbClr val="F79646"/>
              </a:solidFill>
            </a:endParaRPr>
          </a:p>
          <a:p>
            <a:r>
              <a:rPr lang="en-US" dirty="0">
                <a:solidFill>
                  <a:srgbClr val="F79646"/>
                </a:solidFill>
              </a:rPr>
              <a:t>What methods?</a:t>
            </a:r>
          </a:p>
          <a:p>
            <a:r>
              <a:rPr lang="en-US" dirty="0">
                <a:solidFill>
                  <a:srgbClr val="F79646"/>
                </a:solidFill>
              </a:rPr>
              <a:t>Risks and opportunities?</a:t>
            </a:r>
          </a:p>
          <a:p>
            <a:pPr marL="0" indent="0">
              <a:buNone/>
            </a:pPr>
            <a:endParaRPr lang="sv-SE" dirty="0" smtClean="0">
              <a:solidFill>
                <a:srgbClr val="F79646"/>
              </a:solidFill>
            </a:endParaRPr>
          </a:p>
          <a:p>
            <a:pPr marL="0" indent="0">
              <a:buNone/>
            </a:pPr>
            <a:r>
              <a:rPr lang="sv-SE" dirty="0" err="1" smtClean="0">
                <a:solidFill>
                  <a:srgbClr val="F79646"/>
                </a:solidFill>
              </a:rPr>
              <a:t>How</a:t>
            </a:r>
            <a:r>
              <a:rPr lang="sv-SE" dirty="0" smtClean="0">
                <a:solidFill>
                  <a:srgbClr val="F79646"/>
                </a:solidFill>
              </a:rPr>
              <a:t> </a:t>
            </a:r>
            <a:r>
              <a:rPr lang="sv-SE" dirty="0" err="1" smtClean="0">
                <a:solidFill>
                  <a:srgbClr val="F79646"/>
                </a:solidFill>
              </a:rPr>
              <a:t>can</a:t>
            </a:r>
            <a:r>
              <a:rPr lang="sv-SE" dirty="0">
                <a:solidFill>
                  <a:srgbClr val="F79646"/>
                </a:solidFill>
              </a:rPr>
              <a:t> </a:t>
            </a:r>
            <a:r>
              <a:rPr lang="sv-SE" dirty="0" smtClean="0">
                <a:solidFill>
                  <a:srgbClr val="F79646"/>
                </a:solidFill>
              </a:rPr>
              <a:t>positive </a:t>
            </a:r>
            <a:r>
              <a:rPr lang="sv-SE" dirty="0" err="1" smtClean="0">
                <a:solidFill>
                  <a:srgbClr val="F79646"/>
                </a:solidFill>
              </a:rPr>
              <a:t>impact</a:t>
            </a:r>
            <a:r>
              <a:rPr lang="sv-SE" dirty="0" smtClean="0">
                <a:solidFill>
                  <a:srgbClr val="F79646"/>
                </a:solidFill>
              </a:rPr>
              <a:t> </a:t>
            </a:r>
            <a:r>
              <a:rPr lang="sv-SE" dirty="0" smtClean="0">
                <a:solidFill>
                  <a:srgbClr val="F79646"/>
                </a:solidFill>
              </a:rPr>
              <a:t>from</a:t>
            </a:r>
          </a:p>
          <a:p>
            <a:pPr marL="0" indent="0">
              <a:buNone/>
            </a:pPr>
            <a:r>
              <a:rPr lang="sv-SE" dirty="0" err="1" smtClean="0">
                <a:solidFill>
                  <a:srgbClr val="F79646"/>
                </a:solidFill>
              </a:rPr>
              <a:t>Customary</a:t>
            </a:r>
            <a:r>
              <a:rPr lang="sv-SE" dirty="0" smtClean="0">
                <a:solidFill>
                  <a:srgbClr val="F79646"/>
                </a:solidFill>
              </a:rPr>
              <a:t> </a:t>
            </a:r>
            <a:r>
              <a:rPr lang="sv-SE" dirty="0" err="1" smtClean="0">
                <a:solidFill>
                  <a:srgbClr val="F79646"/>
                </a:solidFill>
              </a:rPr>
              <a:t>sustaina</a:t>
            </a:r>
            <a:r>
              <a:rPr lang="sv-SE" dirty="0" err="1" smtClean="0">
                <a:solidFill>
                  <a:srgbClr val="F79646"/>
                </a:solidFill>
              </a:rPr>
              <a:t>ble</a:t>
            </a:r>
            <a:r>
              <a:rPr lang="sv-SE" dirty="0" smtClean="0">
                <a:solidFill>
                  <a:srgbClr val="F79646"/>
                </a:solidFill>
              </a:rPr>
              <a:t> </a:t>
            </a:r>
            <a:r>
              <a:rPr lang="sv-SE" dirty="0" err="1" smtClean="0">
                <a:solidFill>
                  <a:srgbClr val="F79646"/>
                </a:solidFill>
              </a:rPr>
              <a:t>use</a:t>
            </a:r>
            <a:r>
              <a:rPr lang="sv-SE" dirty="0" smtClean="0">
                <a:solidFill>
                  <a:srgbClr val="F79646"/>
                </a:solidFill>
              </a:rPr>
              <a:t> be </a:t>
            </a:r>
          </a:p>
          <a:p>
            <a:pPr marL="0" indent="0">
              <a:buNone/>
            </a:pPr>
            <a:r>
              <a:rPr lang="sv-SE" dirty="0" err="1" smtClean="0">
                <a:solidFill>
                  <a:srgbClr val="F79646"/>
                </a:solidFill>
              </a:rPr>
              <a:t>Aggregated</a:t>
            </a:r>
            <a:r>
              <a:rPr lang="sv-SE" dirty="0" smtClean="0">
                <a:solidFill>
                  <a:srgbClr val="F79646"/>
                </a:solidFill>
              </a:rPr>
              <a:t> </a:t>
            </a:r>
            <a:r>
              <a:rPr lang="sv-SE" dirty="0" err="1" smtClean="0">
                <a:solidFill>
                  <a:srgbClr val="F79646"/>
                </a:solidFill>
              </a:rPr>
              <a:t>across</a:t>
            </a:r>
            <a:r>
              <a:rPr lang="sv-SE" dirty="0" smtClean="0">
                <a:solidFill>
                  <a:srgbClr val="F79646"/>
                </a:solidFill>
              </a:rPr>
              <a:t> </a:t>
            </a:r>
            <a:r>
              <a:rPr lang="sv-SE" dirty="0" err="1" smtClean="0">
                <a:solidFill>
                  <a:srgbClr val="F79646"/>
                </a:solidFill>
              </a:rPr>
              <a:t>scales</a:t>
            </a:r>
            <a:r>
              <a:rPr lang="sv-SE" dirty="0" smtClean="0">
                <a:solidFill>
                  <a:srgbClr val="F79646"/>
                </a:solidFill>
              </a:rPr>
              <a:t> </a:t>
            </a:r>
            <a:r>
              <a:rPr lang="sv-SE" dirty="0" smtClean="0">
                <a:solidFill>
                  <a:srgbClr val="F79646"/>
                </a:solidFill>
              </a:rPr>
              <a:t>in </a:t>
            </a:r>
            <a:r>
              <a:rPr lang="sv-SE" dirty="0" err="1" smtClean="0">
                <a:solidFill>
                  <a:srgbClr val="F79646"/>
                </a:solidFill>
              </a:rPr>
              <a:t>ways</a:t>
            </a:r>
            <a:r>
              <a:rPr lang="sv-SE" dirty="0" smtClean="0">
                <a:solidFill>
                  <a:srgbClr val="F79646"/>
                </a:solidFill>
              </a:rPr>
              <a:t> </a:t>
            </a:r>
            <a:r>
              <a:rPr lang="sv-SE" dirty="0" err="1" smtClean="0">
                <a:solidFill>
                  <a:srgbClr val="F79646"/>
                </a:solidFill>
              </a:rPr>
              <a:t>that</a:t>
            </a:r>
            <a:r>
              <a:rPr lang="sv-SE" dirty="0" smtClean="0">
                <a:solidFill>
                  <a:srgbClr val="F79646"/>
                </a:solidFill>
              </a:rPr>
              <a:t> </a:t>
            </a:r>
            <a:r>
              <a:rPr lang="en-US" dirty="0" smtClean="0">
                <a:solidFill>
                  <a:srgbClr val="F79646"/>
                </a:solidFill>
              </a:rPr>
              <a:t>are </a:t>
            </a:r>
          </a:p>
          <a:p>
            <a:pPr marL="0" indent="0">
              <a:buNone/>
            </a:pPr>
            <a:r>
              <a:rPr lang="en-US" sz="3500" b="1" i="1" dirty="0">
                <a:solidFill>
                  <a:schemeClr val="accent2"/>
                </a:solidFill>
              </a:rPr>
              <a:t>l</a:t>
            </a:r>
            <a:r>
              <a:rPr lang="en-US" sz="3500" b="1" i="1" dirty="0" smtClean="0">
                <a:solidFill>
                  <a:schemeClr val="accent2"/>
                </a:solidFill>
              </a:rPr>
              <a:t>egitimate credible and useful </a:t>
            </a:r>
          </a:p>
          <a:p>
            <a:pPr marL="0" indent="0">
              <a:buNone/>
            </a:pPr>
            <a:r>
              <a:rPr lang="en-US" dirty="0">
                <a:solidFill>
                  <a:srgbClr val="F79646"/>
                </a:solidFill>
              </a:rPr>
              <a:t>f</a:t>
            </a:r>
            <a:r>
              <a:rPr lang="en-US" dirty="0" smtClean="0">
                <a:solidFill>
                  <a:srgbClr val="F79646"/>
                </a:solidFill>
              </a:rPr>
              <a:t>or IPLCs  </a:t>
            </a:r>
            <a:r>
              <a:rPr lang="en-US" dirty="0">
                <a:solidFill>
                  <a:srgbClr val="F79646"/>
                </a:solidFill>
              </a:rPr>
              <a:t>and </a:t>
            </a:r>
            <a:r>
              <a:rPr lang="en-US" dirty="0" smtClean="0">
                <a:solidFill>
                  <a:srgbClr val="F79646"/>
                </a:solidFill>
              </a:rPr>
              <a:t>policy alike?</a:t>
            </a:r>
          </a:p>
          <a:p>
            <a:endParaRPr lang="en-US" dirty="0"/>
          </a:p>
          <a:p>
            <a:endParaRPr lang="en-US" dirty="0"/>
          </a:p>
          <a:p>
            <a:endParaRPr lang="sv-SE" dirty="0"/>
          </a:p>
        </p:txBody>
      </p:sp>
      <p:sp>
        <p:nvSpPr>
          <p:cNvPr id="4" name="Platshållare för bildnummer 3"/>
          <p:cNvSpPr>
            <a:spLocks noGrp="1"/>
          </p:cNvSpPr>
          <p:nvPr>
            <p:ph type="sldNum" sz="quarter" idx="4"/>
          </p:nvPr>
        </p:nvSpPr>
        <p:spPr/>
        <p:txBody>
          <a:bodyPr/>
          <a:lstStyle/>
          <a:p>
            <a:fld id="{968C11D0-E579-478E-907E-E8F229A2DE8D}" type="slidenum">
              <a:rPr lang="en-US" smtClean="0"/>
              <a:pPr/>
              <a:t>2</a:t>
            </a:fld>
            <a:endParaRPr lang="en-US"/>
          </a:p>
        </p:txBody>
      </p:sp>
    </p:spTree>
    <p:extLst>
      <p:ext uri="{BB962C8B-B14F-4D97-AF65-F5344CB8AC3E}">
        <p14:creationId xmlns:p14="http://schemas.microsoft.com/office/powerpoint/2010/main" val="22182312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4300"/>
            <a:ext cx="9144000" cy="914400"/>
          </a:xfrm>
        </p:spPr>
        <p:txBody>
          <a:bodyPr>
            <a:normAutofit/>
          </a:bodyPr>
          <a:lstStyle/>
          <a:p>
            <a:pPr algn="ctr"/>
            <a:r>
              <a:rPr lang="en-GB" b="1" dirty="0">
                <a:solidFill>
                  <a:schemeClr val="accent6"/>
                </a:solidFill>
              </a:rPr>
              <a:t>Top down and bottom up approaches</a:t>
            </a:r>
            <a:endParaRPr lang="en-US" b="1" dirty="0">
              <a:solidFill>
                <a:schemeClr val="accent6"/>
              </a:solidFill>
            </a:endParaRPr>
          </a:p>
        </p:txBody>
      </p:sp>
      <p:sp>
        <p:nvSpPr>
          <p:cNvPr id="8" name="TextBox 7"/>
          <p:cNvSpPr txBox="1"/>
          <p:nvPr/>
        </p:nvSpPr>
        <p:spPr>
          <a:xfrm>
            <a:off x="49115" y="2214692"/>
            <a:ext cx="1416524" cy="523220"/>
          </a:xfrm>
          <a:prstGeom prst="rect">
            <a:avLst/>
          </a:prstGeom>
          <a:noFill/>
        </p:spPr>
        <p:txBody>
          <a:bodyPr wrap="none" rtlCol="0">
            <a:spAutoFit/>
          </a:bodyPr>
          <a:lstStyle/>
          <a:p>
            <a:pPr algn="ctr"/>
            <a:r>
              <a:rPr lang="en-US" sz="1400" b="1" dirty="0" smtClean="0">
                <a:solidFill>
                  <a:srgbClr val="595959"/>
                </a:solidFill>
              </a:rPr>
              <a:t>INTERNATIONAL</a:t>
            </a:r>
          </a:p>
          <a:p>
            <a:pPr algn="ctr"/>
            <a:endParaRPr lang="en-US" sz="1400" b="1" dirty="0">
              <a:solidFill>
                <a:srgbClr val="595959"/>
              </a:solidFill>
            </a:endParaRPr>
          </a:p>
        </p:txBody>
      </p:sp>
      <p:sp>
        <p:nvSpPr>
          <p:cNvPr id="9" name="Rectangle 8"/>
          <p:cNvSpPr/>
          <p:nvPr/>
        </p:nvSpPr>
        <p:spPr>
          <a:xfrm>
            <a:off x="-354835" y="3600910"/>
            <a:ext cx="2241062" cy="523220"/>
          </a:xfrm>
          <a:prstGeom prst="rect">
            <a:avLst/>
          </a:prstGeom>
        </p:spPr>
        <p:txBody>
          <a:bodyPr wrap="square">
            <a:spAutoFit/>
          </a:bodyPr>
          <a:lstStyle/>
          <a:p>
            <a:pPr algn="ctr"/>
            <a:r>
              <a:rPr lang="en-US" sz="1400" b="1" dirty="0" smtClean="0">
                <a:solidFill>
                  <a:srgbClr val="595959"/>
                </a:solidFill>
              </a:rPr>
              <a:t>NATIONAL</a:t>
            </a:r>
          </a:p>
          <a:p>
            <a:pPr algn="ctr"/>
            <a:endParaRPr lang="en-US" sz="1400" b="1" dirty="0">
              <a:solidFill>
                <a:srgbClr val="595959"/>
              </a:solidFill>
            </a:endParaRPr>
          </a:p>
        </p:txBody>
      </p:sp>
      <p:sp>
        <p:nvSpPr>
          <p:cNvPr id="11" name="TextBox 10"/>
          <p:cNvSpPr txBox="1"/>
          <p:nvPr/>
        </p:nvSpPr>
        <p:spPr>
          <a:xfrm>
            <a:off x="373513" y="5052158"/>
            <a:ext cx="661735" cy="523220"/>
          </a:xfrm>
          <a:prstGeom prst="rect">
            <a:avLst/>
          </a:prstGeom>
          <a:noFill/>
        </p:spPr>
        <p:txBody>
          <a:bodyPr wrap="none" rtlCol="0">
            <a:spAutoFit/>
          </a:bodyPr>
          <a:lstStyle/>
          <a:p>
            <a:r>
              <a:rPr lang="en-US" sz="1400" b="1" dirty="0" smtClean="0">
                <a:solidFill>
                  <a:srgbClr val="595959"/>
                </a:solidFill>
              </a:rPr>
              <a:t>LOCAL</a:t>
            </a:r>
          </a:p>
          <a:p>
            <a:endParaRPr lang="en-US" sz="1400" b="1" dirty="0">
              <a:solidFill>
                <a:srgbClr val="595959"/>
              </a:solidFill>
            </a:endParaRPr>
          </a:p>
        </p:txBody>
      </p:sp>
      <p:cxnSp>
        <p:nvCxnSpPr>
          <p:cNvPr id="4" name="Straight Arrow Connector 3"/>
          <p:cNvCxnSpPr/>
          <p:nvPr/>
        </p:nvCxnSpPr>
        <p:spPr>
          <a:xfrm>
            <a:off x="3505200" y="2777067"/>
            <a:ext cx="5797" cy="236847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7274114" y="4846421"/>
            <a:ext cx="1615432"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171450" indent="-171450">
              <a:buFontTx/>
              <a:buChar char="-"/>
            </a:pPr>
            <a:r>
              <a:rPr lang="en-US" sz="1200" dirty="0" smtClean="0"/>
              <a:t>Bottom-up</a:t>
            </a:r>
          </a:p>
          <a:p>
            <a:r>
              <a:rPr lang="en-US" sz="1200" dirty="0" smtClean="0"/>
              <a:t>-    Diversity of CBMIS</a:t>
            </a:r>
          </a:p>
          <a:p>
            <a:pPr marL="171450" indent="-171450">
              <a:buFontTx/>
              <a:buChar char="-"/>
            </a:pPr>
            <a:r>
              <a:rPr lang="en-US" sz="1200" dirty="0" smtClean="0"/>
              <a:t>Cultural/holistic indicators</a:t>
            </a:r>
            <a:endParaRPr lang="en-US" sz="1200" dirty="0"/>
          </a:p>
        </p:txBody>
      </p:sp>
      <p:sp>
        <p:nvSpPr>
          <p:cNvPr id="80" name="TextBox 79"/>
          <p:cNvSpPr txBox="1"/>
          <p:nvPr/>
        </p:nvSpPr>
        <p:spPr>
          <a:xfrm>
            <a:off x="7281332" y="2116667"/>
            <a:ext cx="1608213"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171450" indent="-171450">
              <a:buFontTx/>
              <a:buChar char="-"/>
            </a:pPr>
            <a:r>
              <a:rPr lang="en-US" sz="1200" dirty="0" smtClean="0"/>
              <a:t>Top down</a:t>
            </a:r>
          </a:p>
          <a:p>
            <a:pPr marL="171450" indent="-171450">
              <a:buFontTx/>
              <a:buChar char="-"/>
            </a:pPr>
            <a:r>
              <a:rPr lang="en-US" sz="1200" dirty="0" smtClean="0"/>
              <a:t>Statistical indicator</a:t>
            </a:r>
            <a:endParaRPr lang="en-US" sz="1200" dirty="0"/>
          </a:p>
        </p:txBody>
      </p:sp>
      <p:sp>
        <p:nvSpPr>
          <p:cNvPr id="92" name="Rectangle 91"/>
          <p:cNvSpPr/>
          <p:nvPr/>
        </p:nvSpPr>
        <p:spPr>
          <a:xfrm>
            <a:off x="1794934" y="2184399"/>
            <a:ext cx="1185333" cy="508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smtClean="0">
                <a:solidFill>
                  <a:schemeClr val="tx1">
                    <a:lumMod val="95000"/>
                    <a:lumOff val="5000"/>
                  </a:schemeClr>
                </a:solidFill>
              </a:rPr>
              <a:t>Linguistic diversity</a:t>
            </a:r>
            <a:endParaRPr lang="en-US" sz="1000" dirty="0">
              <a:solidFill>
                <a:schemeClr val="tx1">
                  <a:lumMod val="95000"/>
                  <a:lumOff val="5000"/>
                </a:schemeClr>
              </a:solidFill>
            </a:endParaRPr>
          </a:p>
        </p:txBody>
      </p:sp>
      <p:sp>
        <p:nvSpPr>
          <p:cNvPr id="95" name="Rectangle 94"/>
          <p:cNvSpPr/>
          <p:nvPr/>
        </p:nvSpPr>
        <p:spPr>
          <a:xfrm>
            <a:off x="4351867" y="2048934"/>
            <a:ext cx="931333" cy="72813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70000"/>
              </a:lnSpc>
            </a:pPr>
            <a:r>
              <a:rPr lang="en-US" sz="1000" dirty="0" smtClean="0">
                <a:solidFill>
                  <a:srgbClr val="0D0D0D"/>
                </a:solidFill>
              </a:rPr>
              <a:t>Land use change</a:t>
            </a:r>
          </a:p>
          <a:p>
            <a:pPr>
              <a:lnSpc>
                <a:spcPct val="70000"/>
              </a:lnSpc>
            </a:pPr>
            <a:endParaRPr lang="en-US" sz="1000" dirty="0">
              <a:solidFill>
                <a:srgbClr val="0D0D0D"/>
              </a:solidFill>
            </a:endParaRPr>
          </a:p>
          <a:p>
            <a:pPr>
              <a:lnSpc>
                <a:spcPct val="70000"/>
              </a:lnSpc>
            </a:pPr>
            <a:r>
              <a:rPr lang="en-US" sz="1000" dirty="0" smtClean="0">
                <a:solidFill>
                  <a:srgbClr val="0D0D0D"/>
                </a:solidFill>
              </a:rPr>
              <a:t>Traditional occupations</a:t>
            </a:r>
            <a:endParaRPr lang="en-US" sz="1000" dirty="0">
              <a:solidFill>
                <a:srgbClr val="0D0D0D"/>
              </a:solidFill>
            </a:endParaRPr>
          </a:p>
        </p:txBody>
      </p:sp>
      <p:cxnSp>
        <p:nvCxnSpPr>
          <p:cNvPr id="15" name="Rak pil 14"/>
          <p:cNvCxnSpPr/>
          <p:nvPr/>
        </p:nvCxnSpPr>
        <p:spPr>
          <a:xfrm flipH="1" flipV="1">
            <a:off x="6079067" y="2760134"/>
            <a:ext cx="67733" cy="252306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2" name="Regelbunden femhörning 21"/>
          <p:cNvSpPr/>
          <p:nvPr/>
        </p:nvSpPr>
        <p:spPr>
          <a:xfrm>
            <a:off x="1557867" y="5300133"/>
            <a:ext cx="508000" cy="64346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gelbunden femhörning 64"/>
          <p:cNvSpPr/>
          <p:nvPr/>
        </p:nvSpPr>
        <p:spPr>
          <a:xfrm>
            <a:off x="2489200" y="5317067"/>
            <a:ext cx="965200" cy="931333"/>
          </a:xfrm>
          <a:prstGeom prst="pent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sv-SE" sz="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CBMIS</a:t>
            </a:r>
            <a:endParaRPr lang="sv-SE" sz="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6" name="Regelbunden femhörning 65"/>
          <p:cNvSpPr/>
          <p:nvPr/>
        </p:nvSpPr>
        <p:spPr>
          <a:xfrm flipH="1">
            <a:off x="3957320" y="4927601"/>
            <a:ext cx="1529080" cy="541866"/>
          </a:xfrm>
          <a:prstGeom prst="pent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v-SE" dirty="0" smtClean="0">
                <a:solidFill>
                  <a:schemeClr val="accent2"/>
                </a:solidFill>
              </a:rPr>
              <a:t>CBMIS</a:t>
            </a:r>
            <a:endParaRPr lang="sv-SE" dirty="0">
              <a:solidFill>
                <a:schemeClr val="accent2"/>
              </a:solidFill>
            </a:endParaRPr>
          </a:p>
        </p:txBody>
      </p:sp>
      <p:sp>
        <p:nvSpPr>
          <p:cNvPr id="73" name="Regelbunden femhörning 72"/>
          <p:cNvSpPr/>
          <p:nvPr/>
        </p:nvSpPr>
        <p:spPr>
          <a:xfrm>
            <a:off x="1049867" y="5334000"/>
            <a:ext cx="372533" cy="609600"/>
          </a:xfrm>
          <a:prstGeom prst="pent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dirty="0"/>
          </a:p>
        </p:txBody>
      </p:sp>
      <p:sp>
        <p:nvSpPr>
          <p:cNvPr id="74" name="Regelbunden femhörning 73"/>
          <p:cNvSpPr/>
          <p:nvPr/>
        </p:nvSpPr>
        <p:spPr>
          <a:xfrm>
            <a:off x="6028267" y="5435600"/>
            <a:ext cx="880533" cy="508000"/>
          </a:xfrm>
          <a:prstGeom prst="pent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v-SE" sz="800" dirty="0" smtClean="0">
                <a:solidFill>
                  <a:schemeClr val="tx2"/>
                </a:solidFill>
              </a:rPr>
              <a:t>CBMIS</a:t>
            </a:r>
            <a:endParaRPr lang="sv-SE" sz="800" dirty="0">
              <a:solidFill>
                <a:schemeClr val="tx2"/>
              </a:solidFill>
            </a:endParaRPr>
          </a:p>
        </p:txBody>
      </p:sp>
      <p:sp>
        <p:nvSpPr>
          <p:cNvPr id="76" name="Regelbunden femhörning 75"/>
          <p:cNvSpPr/>
          <p:nvPr/>
        </p:nvSpPr>
        <p:spPr>
          <a:xfrm>
            <a:off x="3657599" y="5892800"/>
            <a:ext cx="587587" cy="406400"/>
          </a:xfrm>
          <a:prstGeom prst="pent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77" name="Regelbunden femhörning 76"/>
          <p:cNvSpPr/>
          <p:nvPr/>
        </p:nvSpPr>
        <p:spPr>
          <a:xfrm>
            <a:off x="5418667" y="5892800"/>
            <a:ext cx="519854" cy="40640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p:cNvSpPr txBox="1"/>
          <p:nvPr/>
        </p:nvSpPr>
        <p:spPr>
          <a:xfrm>
            <a:off x="4250267" y="5655733"/>
            <a:ext cx="1168400" cy="369332"/>
          </a:xfrm>
          <a:prstGeom prst="rect">
            <a:avLst/>
          </a:prstGeom>
          <a:noFill/>
        </p:spPr>
        <p:txBody>
          <a:bodyPr wrap="square" rtlCol="0">
            <a:spAutoFit/>
          </a:bodyPr>
          <a:lstStyle/>
          <a:p>
            <a:r>
              <a:rPr lang="sv-SE" b="1" dirty="0" smtClean="0">
                <a:solidFill>
                  <a:schemeClr val="tx2">
                    <a:lumMod val="60000"/>
                    <a:lumOff val="40000"/>
                  </a:schemeClr>
                </a:solidFill>
              </a:rPr>
              <a:t>USEFUL</a:t>
            </a:r>
            <a:endParaRPr lang="sv-SE" b="1" dirty="0">
              <a:solidFill>
                <a:schemeClr val="tx2">
                  <a:lumMod val="60000"/>
                  <a:lumOff val="40000"/>
                </a:schemeClr>
              </a:solidFill>
            </a:endParaRPr>
          </a:p>
        </p:txBody>
      </p:sp>
      <p:sp>
        <p:nvSpPr>
          <p:cNvPr id="25" name="textruta 24"/>
          <p:cNvSpPr txBox="1"/>
          <p:nvPr/>
        </p:nvSpPr>
        <p:spPr>
          <a:xfrm>
            <a:off x="6502399" y="2912533"/>
            <a:ext cx="1096048" cy="369332"/>
          </a:xfrm>
          <a:prstGeom prst="rect">
            <a:avLst/>
          </a:prstGeom>
          <a:noFill/>
        </p:spPr>
        <p:txBody>
          <a:bodyPr wrap="none" rtlCol="0">
            <a:spAutoFit/>
          </a:bodyPr>
          <a:lstStyle/>
          <a:p>
            <a:r>
              <a:rPr lang="sv-SE" b="1" dirty="0" smtClean="0">
                <a:solidFill>
                  <a:srgbClr val="558ED5"/>
                </a:solidFill>
              </a:rPr>
              <a:t>CREDIBLE</a:t>
            </a:r>
            <a:endParaRPr lang="sv-SE" b="1" dirty="0">
              <a:solidFill>
                <a:srgbClr val="558ED5"/>
              </a:solidFill>
            </a:endParaRPr>
          </a:p>
        </p:txBody>
      </p:sp>
      <p:sp>
        <p:nvSpPr>
          <p:cNvPr id="26" name="textruta 25"/>
          <p:cNvSpPr txBox="1"/>
          <p:nvPr/>
        </p:nvSpPr>
        <p:spPr>
          <a:xfrm>
            <a:off x="1981200" y="3691467"/>
            <a:ext cx="1347845" cy="369332"/>
          </a:xfrm>
          <a:prstGeom prst="rect">
            <a:avLst/>
          </a:prstGeom>
          <a:noFill/>
        </p:spPr>
        <p:txBody>
          <a:bodyPr wrap="none" rtlCol="0">
            <a:spAutoFit/>
          </a:bodyPr>
          <a:lstStyle/>
          <a:p>
            <a:r>
              <a:rPr lang="sv-SE" b="1" dirty="0" smtClean="0">
                <a:solidFill>
                  <a:srgbClr val="558ED5"/>
                </a:solidFill>
              </a:rPr>
              <a:t>LEGITIMATE</a:t>
            </a:r>
            <a:endParaRPr lang="sv-SE" b="1" dirty="0">
              <a:solidFill>
                <a:srgbClr val="558ED5"/>
              </a:solidFill>
            </a:endParaRPr>
          </a:p>
        </p:txBody>
      </p:sp>
      <p:sp>
        <p:nvSpPr>
          <p:cNvPr id="31" name="Rektangel 30"/>
          <p:cNvSpPr/>
          <p:nvPr/>
        </p:nvSpPr>
        <p:spPr>
          <a:xfrm>
            <a:off x="7230533" y="3403601"/>
            <a:ext cx="1659467" cy="6942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indent="-171450">
              <a:lnSpc>
                <a:spcPct val="90000"/>
              </a:lnSpc>
              <a:buFontTx/>
              <a:buChar char="-"/>
            </a:pPr>
            <a:r>
              <a:rPr lang="en-US" sz="1200" dirty="0"/>
              <a:t>Intercultural </a:t>
            </a:r>
            <a:r>
              <a:rPr lang="en-US" sz="1200" dirty="0" smtClean="0"/>
              <a:t>dialogue</a:t>
            </a:r>
            <a:endParaRPr lang="en-US" sz="1200" dirty="0"/>
          </a:p>
          <a:p>
            <a:pPr marL="171450" indent="-171450">
              <a:buFontTx/>
              <a:buChar char="-"/>
            </a:pPr>
            <a:r>
              <a:rPr lang="en-US" sz="1200" dirty="0"/>
              <a:t>Parallel validation</a:t>
            </a:r>
          </a:p>
        </p:txBody>
      </p:sp>
      <p:sp>
        <p:nvSpPr>
          <p:cNvPr id="32" name="textruta 31"/>
          <p:cNvSpPr txBox="1"/>
          <p:nvPr/>
        </p:nvSpPr>
        <p:spPr>
          <a:xfrm>
            <a:off x="1202266" y="1303866"/>
            <a:ext cx="6773334" cy="646331"/>
          </a:xfrm>
          <a:prstGeom prst="rect">
            <a:avLst/>
          </a:prstGeom>
          <a:noFill/>
        </p:spPr>
        <p:txBody>
          <a:bodyPr wrap="square" rtlCol="0">
            <a:spAutoFit/>
          </a:bodyPr>
          <a:lstStyle/>
          <a:p>
            <a:r>
              <a:rPr lang="sv-SE" dirty="0" smtClean="0">
                <a:solidFill>
                  <a:schemeClr val="accent6"/>
                </a:solidFill>
              </a:rPr>
              <a:t>	</a:t>
            </a:r>
            <a:r>
              <a:rPr lang="sv-SE" b="1" dirty="0" smtClean="0">
                <a:solidFill>
                  <a:schemeClr val="accent6"/>
                </a:solidFill>
              </a:rPr>
              <a:t>CBD       				UNESCO </a:t>
            </a:r>
          </a:p>
          <a:p>
            <a:r>
              <a:rPr lang="sv-SE" b="1" dirty="0" smtClean="0">
                <a:solidFill>
                  <a:schemeClr val="accent6"/>
                </a:solidFill>
              </a:rPr>
              <a:t> Aichi </a:t>
            </a:r>
            <a:r>
              <a:rPr lang="sv-SE" b="1" dirty="0" err="1" smtClean="0">
                <a:solidFill>
                  <a:schemeClr val="accent6"/>
                </a:solidFill>
              </a:rPr>
              <a:t>targets</a:t>
            </a:r>
            <a:r>
              <a:rPr lang="sv-SE" b="1" dirty="0" smtClean="0">
                <a:solidFill>
                  <a:schemeClr val="accent6"/>
                </a:solidFill>
              </a:rPr>
              <a:t>              IPBES             ILO    </a:t>
            </a:r>
            <a:r>
              <a:rPr lang="sv-SE" b="1" dirty="0">
                <a:solidFill>
                  <a:schemeClr val="accent6"/>
                </a:solidFill>
              </a:rPr>
              <a:t>	</a:t>
            </a:r>
            <a:r>
              <a:rPr lang="sv-SE" b="1" dirty="0" smtClean="0">
                <a:solidFill>
                  <a:schemeClr val="accent6"/>
                </a:solidFill>
              </a:rPr>
              <a:t>FAO</a:t>
            </a:r>
            <a:endParaRPr lang="sv-SE" b="1" dirty="0">
              <a:solidFill>
                <a:schemeClr val="accent6"/>
              </a:solidFill>
            </a:endParaRPr>
          </a:p>
        </p:txBody>
      </p:sp>
    </p:spTree>
    <p:extLst>
      <p:ext uri="{BB962C8B-B14F-4D97-AF65-F5344CB8AC3E}">
        <p14:creationId xmlns:p14="http://schemas.microsoft.com/office/powerpoint/2010/main" val="1758575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12" descr="Birdwatcher in Guna biodiversity.jpg"/>
          <p:cNvPicPr>
            <a:picLocks noChangeAspect="1"/>
          </p:cNvPicPr>
          <p:nvPr/>
        </p:nvPicPr>
        <p:blipFill>
          <a:blip r:embed="rId3"/>
          <a:stretch>
            <a:fillRect/>
          </a:stretch>
        </p:blipFill>
        <p:spPr>
          <a:xfrm>
            <a:off x="-358625" y="33866"/>
            <a:ext cx="9831144" cy="6858000"/>
          </a:xfrm>
          <a:prstGeom prst="rect">
            <a:avLst/>
          </a:prstGeom>
        </p:spPr>
      </p:pic>
      <p:sp>
        <p:nvSpPr>
          <p:cNvPr id="2" name="Rubrik 1"/>
          <p:cNvSpPr>
            <a:spLocks noGrp="1"/>
          </p:cNvSpPr>
          <p:nvPr>
            <p:ph type="title"/>
          </p:nvPr>
        </p:nvSpPr>
        <p:spPr>
          <a:xfrm>
            <a:off x="654050" y="114300"/>
            <a:ext cx="7842250" cy="1131176"/>
          </a:xfrm>
        </p:spPr>
        <p:txBody>
          <a:bodyPr>
            <a:noAutofit/>
          </a:bodyPr>
          <a:lstStyle/>
          <a:p>
            <a:pPr algn="ctr"/>
            <a:r>
              <a:rPr lang="en-US" b="1" dirty="0" smtClean="0">
                <a:solidFill>
                  <a:srgbClr val="EEECE1"/>
                </a:solidFill>
              </a:rPr>
              <a:t/>
            </a:r>
            <a:br>
              <a:rPr lang="en-US" b="1" dirty="0" smtClean="0">
                <a:solidFill>
                  <a:srgbClr val="EEECE1"/>
                </a:solidFill>
              </a:rPr>
            </a:br>
            <a:r>
              <a:rPr lang="en-US" b="1" dirty="0">
                <a:solidFill>
                  <a:srgbClr val="EEECE1"/>
                </a:solidFill>
              </a:rPr>
              <a:t/>
            </a:r>
            <a:br>
              <a:rPr lang="en-US" b="1" dirty="0">
                <a:solidFill>
                  <a:srgbClr val="EEECE1"/>
                </a:solidFill>
              </a:rPr>
            </a:br>
            <a:r>
              <a:rPr lang="en-US" b="1" dirty="0" smtClean="0">
                <a:solidFill>
                  <a:srgbClr val="F79646"/>
                </a:solidFill>
              </a:rPr>
              <a:t/>
            </a:r>
            <a:br>
              <a:rPr lang="en-US" b="1" dirty="0" smtClean="0">
                <a:solidFill>
                  <a:srgbClr val="F79646"/>
                </a:solidFill>
              </a:rPr>
            </a:br>
            <a:r>
              <a:rPr lang="en-US" b="1" dirty="0" smtClean="0">
                <a:solidFill>
                  <a:srgbClr val="F79646"/>
                </a:solidFill>
              </a:rPr>
              <a:t>Multiple Evidence Base (MEB) approach – </a:t>
            </a:r>
            <a:r>
              <a:rPr lang="en-US" b="1" dirty="0">
                <a:solidFill>
                  <a:srgbClr val="F79646"/>
                </a:solidFill>
              </a:rPr>
              <a:t>a</a:t>
            </a:r>
            <a:r>
              <a:rPr lang="en-US" b="1" dirty="0" smtClean="0">
                <a:solidFill>
                  <a:srgbClr val="F79646"/>
                </a:solidFill>
              </a:rPr>
              <a:t> point </a:t>
            </a:r>
            <a:r>
              <a:rPr lang="en-US" b="1" dirty="0">
                <a:solidFill>
                  <a:srgbClr val="F79646"/>
                </a:solidFill>
              </a:rPr>
              <a:t>of </a:t>
            </a:r>
            <a:r>
              <a:rPr lang="en-US" b="1" dirty="0" smtClean="0">
                <a:solidFill>
                  <a:srgbClr val="F79646"/>
                </a:solidFill>
              </a:rPr>
              <a:t>departure</a:t>
            </a:r>
            <a:endParaRPr lang="en-US" b="1" dirty="0">
              <a:solidFill>
                <a:srgbClr val="F79646"/>
              </a:solidFill>
            </a:endParaRPr>
          </a:p>
        </p:txBody>
      </p:sp>
      <p:sp>
        <p:nvSpPr>
          <p:cNvPr id="5" name="Platshållare för innehåll 4"/>
          <p:cNvSpPr>
            <a:spLocks noGrp="1"/>
          </p:cNvSpPr>
          <p:nvPr>
            <p:ph sz="half" idx="1"/>
          </p:nvPr>
        </p:nvSpPr>
        <p:spPr>
          <a:xfrm>
            <a:off x="0" y="3183467"/>
            <a:ext cx="3247571" cy="2031999"/>
          </a:xfrm>
        </p:spPr>
        <p:txBody>
          <a:bodyPr>
            <a:noAutofit/>
          </a:bodyPr>
          <a:lstStyle/>
          <a:p>
            <a:r>
              <a:rPr lang="en-US" sz="2400" dirty="0">
                <a:solidFill>
                  <a:schemeClr val="bg2"/>
                </a:solidFill>
              </a:rPr>
              <a:t>Indigenous, </a:t>
            </a:r>
            <a:r>
              <a:rPr lang="en-US" sz="2400" dirty="0" smtClean="0">
                <a:solidFill>
                  <a:schemeClr val="bg2"/>
                </a:solidFill>
              </a:rPr>
              <a:t>local </a:t>
            </a:r>
            <a:r>
              <a:rPr lang="en-US" sz="2400" dirty="0">
                <a:solidFill>
                  <a:schemeClr val="bg2"/>
                </a:solidFill>
              </a:rPr>
              <a:t>and scientific knowledge systems are different manifestations of valid and useful </a:t>
            </a:r>
            <a:r>
              <a:rPr lang="en-US" sz="2400" dirty="0" smtClean="0">
                <a:solidFill>
                  <a:schemeClr val="bg2"/>
                </a:solidFill>
              </a:rPr>
              <a:t>knowledge systems…</a:t>
            </a:r>
          </a:p>
        </p:txBody>
      </p:sp>
      <p:sp>
        <p:nvSpPr>
          <p:cNvPr id="7" name="textruta 6"/>
          <p:cNvSpPr txBox="1"/>
          <p:nvPr/>
        </p:nvSpPr>
        <p:spPr>
          <a:xfrm>
            <a:off x="6023429" y="4535714"/>
            <a:ext cx="3429000" cy="2215991"/>
          </a:xfrm>
          <a:prstGeom prst="rect">
            <a:avLst/>
          </a:prstGeom>
          <a:noFill/>
        </p:spPr>
        <p:txBody>
          <a:bodyPr wrap="square" rtlCol="0">
            <a:spAutoFit/>
          </a:bodyPr>
          <a:lstStyle/>
          <a:p>
            <a:r>
              <a:rPr lang="en-US" sz="2400" dirty="0" smtClean="0">
                <a:solidFill>
                  <a:srgbClr val="EEECE1"/>
                </a:solidFill>
              </a:rPr>
              <a:t>…which </a:t>
            </a:r>
            <a:r>
              <a:rPr lang="en-US" sz="2400" dirty="0">
                <a:solidFill>
                  <a:srgbClr val="EEECE1"/>
                </a:solidFill>
              </a:rPr>
              <a:t>generate complementary evidence for interpreting conditions, </a:t>
            </a:r>
            <a:r>
              <a:rPr lang="en-US" sz="2400" dirty="0" smtClean="0">
                <a:solidFill>
                  <a:srgbClr val="EEECE1"/>
                </a:solidFill>
              </a:rPr>
              <a:t>change</a:t>
            </a:r>
            <a:r>
              <a:rPr lang="en-US" sz="2400" dirty="0">
                <a:solidFill>
                  <a:srgbClr val="EEECE1"/>
                </a:solidFill>
              </a:rPr>
              <a:t> </a:t>
            </a:r>
            <a:r>
              <a:rPr lang="en-US" sz="2400" dirty="0" smtClean="0">
                <a:solidFill>
                  <a:srgbClr val="EEECE1"/>
                </a:solidFill>
              </a:rPr>
              <a:t>and </a:t>
            </a:r>
            <a:r>
              <a:rPr lang="en-US" sz="2400" dirty="0">
                <a:solidFill>
                  <a:srgbClr val="EEECE1"/>
                </a:solidFill>
              </a:rPr>
              <a:t>causal </a:t>
            </a:r>
            <a:r>
              <a:rPr lang="en-US" sz="2400" dirty="0" smtClean="0">
                <a:solidFill>
                  <a:srgbClr val="EEECE1"/>
                </a:solidFill>
              </a:rPr>
              <a:t>relationships</a:t>
            </a:r>
            <a:endParaRPr lang="en-US" sz="2400" dirty="0"/>
          </a:p>
          <a:p>
            <a:endParaRPr lang="sv-SE" dirty="0"/>
          </a:p>
        </p:txBody>
      </p:sp>
    </p:spTree>
    <p:extLst>
      <p:ext uri="{BB962C8B-B14F-4D97-AF65-F5344CB8AC3E}">
        <p14:creationId xmlns:p14="http://schemas.microsoft.com/office/powerpoint/2010/main" val="9676440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descr="large piragua.jpg"/>
          <p:cNvPicPr>
            <a:picLocks noGrp="1" noChangeAspect="1"/>
          </p:cNvPicPr>
          <p:nvPr>
            <p:ph idx="1"/>
          </p:nvPr>
        </p:nvPicPr>
        <p:blipFill>
          <a:blip r:embed="rId3"/>
          <a:stretch>
            <a:fillRect/>
          </a:stretch>
        </p:blipFill>
        <p:spPr>
          <a:xfrm>
            <a:off x="2846" y="15766"/>
            <a:ext cx="9386818" cy="6814446"/>
          </a:xfrm>
        </p:spPr>
      </p:pic>
      <p:sp>
        <p:nvSpPr>
          <p:cNvPr id="2" name="Rubrik 1"/>
          <p:cNvSpPr>
            <a:spLocks noGrp="1"/>
          </p:cNvSpPr>
          <p:nvPr>
            <p:ph type="title"/>
          </p:nvPr>
        </p:nvSpPr>
        <p:spPr>
          <a:xfrm>
            <a:off x="457200" y="274638"/>
            <a:ext cx="8407400" cy="3294062"/>
          </a:xfrm>
        </p:spPr>
        <p:txBody>
          <a:bodyPr>
            <a:noAutofit/>
          </a:bodyPr>
          <a:lstStyle/>
          <a:p>
            <a:r>
              <a:rPr lang="en-GB" sz="4000" b="1" smtClean="0">
                <a:solidFill>
                  <a:srgbClr val="FFFFFF"/>
                </a:solidFill>
              </a:rPr>
              <a:t>Knowledge for the 21st Century</a:t>
            </a:r>
            <a:r>
              <a:rPr lang="en-GB" sz="4000" smtClean="0">
                <a:solidFill>
                  <a:srgbClr val="FFFFFF"/>
                </a:solidFill>
              </a:rPr>
              <a:t/>
            </a:r>
            <a:br>
              <a:rPr lang="en-GB" sz="4000" smtClean="0">
                <a:solidFill>
                  <a:srgbClr val="FFFFFF"/>
                </a:solidFill>
              </a:rPr>
            </a:br>
            <a:r>
              <a:rPr lang="en-GB" sz="2400" smtClean="0">
                <a:solidFill>
                  <a:srgbClr val="FFFFFF"/>
                </a:solidFill>
              </a:rPr>
              <a:t>Indigenous knowledge, traditional knowledge, science and </a:t>
            </a:r>
            <a:br>
              <a:rPr lang="en-GB" sz="2400" smtClean="0">
                <a:solidFill>
                  <a:srgbClr val="FFFFFF"/>
                </a:solidFill>
              </a:rPr>
            </a:br>
            <a:r>
              <a:rPr lang="en-GB" sz="2400" smtClean="0">
                <a:solidFill>
                  <a:srgbClr val="FFFFFF"/>
                </a:solidFill>
              </a:rPr>
              <a:t>connecting diverse knowledge systems </a:t>
            </a:r>
            <a:br>
              <a:rPr lang="en-GB" sz="2400" smtClean="0">
                <a:solidFill>
                  <a:srgbClr val="FFFFFF"/>
                </a:solidFill>
              </a:rPr>
            </a:br>
            <a:r>
              <a:rPr lang="en-GB" sz="2400" smtClean="0">
                <a:solidFill>
                  <a:srgbClr val="FFFFFF"/>
                </a:solidFill>
              </a:rPr>
              <a:t>Usdub, Guna Yala, Panama 10 – 13 April 2012 </a:t>
            </a:r>
            <a:endParaRPr lang="en-GB" sz="2400">
              <a:solidFill>
                <a:srgbClr val="FFFFFF"/>
              </a:solidFill>
            </a:endParaRPr>
          </a:p>
        </p:txBody>
      </p:sp>
      <p:sp>
        <p:nvSpPr>
          <p:cNvPr id="3" name="TextBox 2"/>
          <p:cNvSpPr txBox="1"/>
          <p:nvPr/>
        </p:nvSpPr>
        <p:spPr>
          <a:xfrm>
            <a:off x="6660108" y="4162564"/>
            <a:ext cx="2947921" cy="2954655"/>
          </a:xfrm>
          <a:prstGeom prst="rect">
            <a:avLst/>
          </a:prstGeom>
          <a:solidFill>
            <a:srgbClr val="E0E0E0">
              <a:alpha val="34902"/>
            </a:srgbClr>
          </a:solidFill>
        </p:spPr>
        <p:txBody>
          <a:bodyPr wrap="square" rtlCol="0">
            <a:spAutoFit/>
          </a:bodyPr>
          <a:lstStyle/>
          <a:p>
            <a:r>
              <a:rPr lang="en-GB" sz="2400" smtClean="0">
                <a:solidFill>
                  <a:schemeClr val="bg1"/>
                </a:solidFill>
              </a:rPr>
              <a:t>Topics: </a:t>
            </a:r>
          </a:p>
          <a:p>
            <a:pPr marL="285750" indent="-285750">
              <a:buFont typeface="Arial" panose="020B0604020202020204" pitchFamily="34" charset="0"/>
              <a:buChar char="•"/>
            </a:pPr>
            <a:r>
              <a:rPr lang="en-GB" sz="2400" smtClean="0">
                <a:solidFill>
                  <a:schemeClr val="bg1"/>
                </a:solidFill>
              </a:rPr>
              <a:t>Validation</a:t>
            </a:r>
          </a:p>
          <a:p>
            <a:pPr marL="285750" indent="-285750">
              <a:buFont typeface="Arial" panose="020B0604020202020204" pitchFamily="34" charset="0"/>
              <a:buChar char="•"/>
            </a:pPr>
            <a:r>
              <a:rPr lang="en-GB" sz="2400" smtClean="0">
                <a:solidFill>
                  <a:schemeClr val="bg1"/>
                </a:solidFill>
              </a:rPr>
              <a:t>Documentation</a:t>
            </a:r>
          </a:p>
          <a:p>
            <a:pPr marL="285750" indent="-285750">
              <a:buFont typeface="Arial" panose="020B0604020202020204" pitchFamily="34" charset="0"/>
              <a:buChar char="•"/>
            </a:pPr>
            <a:r>
              <a:rPr lang="en-GB" sz="2400" smtClean="0">
                <a:solidFill>
                  <a:schemeClr val="bg1"/>
                </a:solidFill>
              </a:rPr>
              <a:t>Sharing of knowledge</a:t>
            </a:r>
          </a:p>
          <a:p>
            <a:pPr marL="285750" indent="-285750">
              <a:buFont typeface="Arial" panose="020B0604020202020204" pitchFamily="34" charset="0"/>
              <a:buChar char="•"/>
            </a:pPr>
            <a:r>
              <a:rPr lang="en-GB" sz="2400" smtClean="0">
                <a:solidFill>
                  <a:schemeClr val="bg1"/>
                </a:solidFill>
              </a:rPr>
              <a:t>Co-production of knowledge</a:t>
            </a:r>
          </a:p>
          <a:p>
            <a:endParaRPr lang="en-GB"/>
          </a:p>
        </p:txBody>
      </p:sp>
      <p:sp>
        <p:nvSpPr>
          <p:cNvPr id="5" name="TextBox 4"/>
          <p:cNvSpPr txBox="1"/>
          <p:nvPr/>
        </p:nvSpPr>
        <p:spPr>
          <a:xfrm>
            <a:off x="488732" y="409903"/>
            <a:ext cx="6448096" cy="584775"/>
          </a:xfrm>
          <a:prstGeom prst="rect">
            <a:avLst/>
          </a:prstGeom>
          <a:noFill/>
        </p:spPr>
        <p:txBody>
          <a:bodyPr wrap="square" rtlCol="0">
            <a:spAutoFit/>
          </a:bodyPr>
          <a:lstStyle/>
          <a:p>
            <a:r>
              <a:rPr lang="en-GB" sz="3200" smtClean="0">
                <a:solidFill>
                  <a:schemeClr val="bg1"/>
                </a:solidFill>
              </a:rPr>
              <a:t>”The Guna Yala dialogue”</a:t>
            </a:r>
            <a:endParaRPr lang="en-GB" sz="3200">
              <a:solidFill>
                <a:schemeClr val="bg1"/>
              </a:solidFill>
            </a:endParaRPr>
          </a:p>
        </p:txBody>
      </p:sp>
    </p:spTree>
    <p:extLst>
      <p:ext uri="{BB962C8B-B14F-4D97-AF65-F5344CB8AC3E}">
        <p14:creationId xmlns:p14="http://schemas.microsoft.com/office/powerpoint/2010/main" val="35373875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5668" y="263781"/>
            <a:ext cx="8575827" cy="1143000"/>
          </a:xfrm>
        </p:spPr>
        <p:txBody>
          <a:bodyPr>
            <a:noAutofit/>
          </a:bodyPr>
          <a:lstStyle/>
          <a:p>
            <a:pPr>
              <a:defRPr/>
            </a:pPr>
            <a:r>
              <a:rPr lang="en-GB" smtClean="0">
                <a:ea typeface="ＭＳ Ｐゴシック" charset="-128"/>
              </a:rPr>
              <a:t>Three general approaches to exchange between knowledge systems</a:t>
            </a:r>
            <a:endParaRPr lang="en-GB">
              <a:ea typeface="ＭＳ Ｐゴシック" charset="-128"/>
            </a:endParaRPr>
          </a:p>
        </p:txBody>
      </p:sp>
      <p:sp>
        <p:nvSpPr>
          <p:cNvPr id="9219" name="Platshållare för innehåll 2"/>
          <p:cNvSpPr>
            <a:spLocks noGrp="1"/>
          </p:cNvSpPr>
          <p:nvPr>
            <p:ph sz="half" idx="1"/>
          </p:nvPr>
        </p:nvSpPr>
        <p:spPr>
          <a:xfrm>
            <a:off x="457200" y="1665055"/>
            <a:ext cx="5284066" cy="4525963"/>
          </a:xfrm>
        </p:spPr>
        <p:txBody>
          <a:bodyPr>
            <a:normAutofit/>
          </a:bodyPr>
          <a:lstStyle/>
          <a:p>
            <a:pPr>
              <a:buNone/>
            </a:pPr>
            <a:r>
              <a:rPr lang="en-GB" sz="2400" b="1" dirty="0" smtClean="0"/>
              <a:t>“Integration”:</a:t>
            </a:r>
          </a:p>
          <a:p>
            <a:pPr>
              <a:spcBef>
                <a:spcPts val="0"/>
              </a:spcBef>
              <a:buNone/>
            </a:pPr>
            <a:r>
              <a:rPr lang="en-GB" sz="2400" dirty="0" smtClean="0"/>
              <a:t>Components of one knowledge system is incorporated into another through a validation process</a:t>
            </a:r>
          </a:p>
          <a:p>
            <a:pPr>
              <a:buNone/>
            </a:pPr>
            <a:r>
              <a:rPr lang="en-GB" sz="2400" b="1" dirty="0" smtClean="0"/>
              <a:t>Parallel approaches:</a:t>
            </a:r>
          </a:p>
          <a:p>
            <a:pPr>
              <a:spcBef>
                <a:spcPts val="0"/>
              </a:spcBef>
              <a:buNone/>
            </a:pPr>
            <a:r>
              <a:rPr lang="en-GB" sz="2400" dirty="0" smtClean="0"/>
              <a:t>Placing knowledge systems next to each other, using separate validation mechanisms and assessing insights </a:t>
            </a:r>
          </a:p>
          <a:p>
            <a:pPr>
              <a:buNone/>
            </a:pPr>
            <a:r>
              <a:rPr lang="en-GB" sz="2400" b="1" dirty="0" smtClean="0"/>
              <a:t>Co-production of knowledge: </a:t>
            </a:r>
          </a:p>
          <a:p>
            <a:pPr>
              <a:spcBef>
                <a:spcPts val="0"/>
              </a:spcBef>
              <a:buNone/>
            </a:pPr>
            <a:r>
              <a:rPr lang="en-GB" sz="2400" dirty="0" smtClean="0"/>
              <a:t>Engaging in mutual processes of knowledge generation</a:t>
            </a:r>
            <a:endParaRPr lang="en-GB" sz="2400" b="1" dirty="0" smtClean="0"/>
          </a:p>
          <a:p>
            <a:endParaRPr lang="en-GB" dirty="0" smtClean="0"/>
          </a:p>
        </p:txBody>
      </p:sp>
      <p:pic>
        <p:nvPicPr>
          <p:cNvPr id="9220" name="Picture 2"/>
          <p:cNvPicPr>
            <a:picLocks noGrp="1" noChangeAspect="1" noChangeArrowheads="1"/>
          </p:cNvPicPr>
          <p:nvPr>
            <p:ph sz="half" idx="2"/>
          </p:nvPr>
        </p:nvPicPr>
        <p:blipFill>
          <a:blip r:embed="rId3"/>
          <a:srcRect/>
          <a:stretch>
            <a:fillRect/>
          </a:stretch>
        </p:blipFill>
        <p:spPr>
          <a:xfrm>
            <a:off x="5741266" y="1665055"/>
            <a:ext cx="3016250" cy="4525963"/>
          </a:xfrm>
        </p:spPr>
      </p:pic>
    </p:spTree>
    <p:extLst>
      <p:ext uri="{BB962C8B-B14F-4D97-AF65-F5344CB8AC3E}">
        <p14:creationId xmlns:p14="http://schemas.microsoft.com/office/powerpoint/2010/main" val="9348427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056" y="1102226"/>
            <a:ext cx="8461610" cy="5529023"/>
          </a:xfrm>
          <a:prstGeom prst="rect">
            <a:avLst/>
          </a:prstGeom>
          <a:noFill/>
          <a:ln>
            <a:noFill/>
          </a:ln>
        </p:spPr>
      </p:pic>
      <p:sp>
        <p:nvSpPr>
          <p:cNvPr id="13" name="Rubrik 12"/>
          <p:cNvSpPr>
            <a:spLocks noGrp="1"/>
          </p:cNvSpPr>
          <p:nvPr>
            <p:ph type="title"/>
          </p:nvPr>
        </p:nvSpPr>
        <p:spPr>
          <a:xfrm>
            <a:off x="297740" y="-866697"/>
            <a:ext cx="8229600" cy="2862118"/>
          </a:xfrm>
        </p:spPr>
        <p:txBody>
          <a:bodyPr>
            <a:normAutofit fontScale="90000"/>
          </a:bodyPr>
          <a:lstStyle/>
          <a:p>
            <a:r>
              <a:rPr lang="sv-SE" sz="2200" dirty="0" smtClean="0"/>
              <a:t/>
            </a:r>
            <a:br>
              <a:rPr lang="sv-SE" sz="2200" dirty="0" smtClean="0"/>
            </a:br>
            <a:r>
              <a:rPr lang="sv-SE" sz="2200" dirty="0"/>
              <a:t/>
            </a:r>
            <a:br>
              <a:rPr lang="sv-SE" sz="2200" dirty="0"/>
            </a:br>
            <a:r>
              <a:rPr lang="sv-SE" sz="2700" dirty="0" smtClean="0"/>
              <a:t/>
            </a:r>
            <a:br>
              <a:rPr lang="sv-SE" sz="2700" dirty="0" smtClean="0"/>
            </a:br>
            <a:r>
              <a:rPr lang="sv-SE" sz="2700" dirty="0" smtClean="0"/>
              <a:t/>
            </a:r>
            <a:br>
              <a:rPr lang="sv-SE" sz="2700" dirty="0" smtClean="0"/>
            </a:br>
            <a:r>
              <a:rPr lang="sv-SE" sz="2700" dirty="0"/>
              <a:t/>
            </a:r>
            <a:br>
              <a:rPr lang="sv-SE" sz="2700" dirty="0"/>
            </a:br>
            <a:r>
              <a:rPr lang="sv-SE" sz="2700" dirty="0" smtClean="0"/>
              <a:t/>
            </a:r>
            <a:br>
              <a:rPr lang="sv-SE" sz="2700" dirty="0" smtClean="0"/>
            </a:br>
            <a:r>
              <a:rPr lang="sv-SE" sz="2700" dirty="0"/>
              <a:t/>
            </a:r>
            <a:br>
              <a:rPr lang="sv-SE" sz="2700" dirty="0"/>
            </a:br>
            <a:r>
              <a:rPr lang="sv-SE" sz="2700" dirty="0" smtClean="0">
                <a:latin typeface="+mn-lt"/>
              </a:rPr>
              <a:t>The </a:t>
            </a:r>
            <a:r>
              <a:rPr lang="sv-SE" sz="2700" dirty="0" err="1">
                <a:latin typeface="+mn-lt"/>
              </a:rPr>
              <a:t>Multiple</a:t>
            </a:r>
            <a:r>
              <a:rPr lang="sv-SE" sz="2700" dirty="0">
                <a:latin typeface="+mn-lt"/>
              </a:rPr>
              <a:t> </a:t>
            </a:r>
            <a:r>
              <a:rPr lang="sv-SE" sz="2700" dirty="0" err="1">
                <a:latin typeface="+mn-lt"/>
              </a:rPr>
              <a:t>Evidence</a:t>
            </a:r>
            <a:r>
              <a:rPr lang="sv-SE" sz="2700" dirty="0">
                <a:latin typeface="+mn-lt"/>
              </a:rPr>
              <a:t> </a:t>
            </a:r>
            <a:r>
              <a:rPr lang="sv-SE" sz="2700" dirty="0" err="1">
                <a:latin typeface="+mn-lt"/>
              </a:rPr>
              <a:t>Base</a:t>
            </a:r>
            <a:r>
              <a:rPr lang="sv-SE" sz="2700" dirty="0">
                <a:latin typeface="+mn-lt"/>
              </a:rPr>
              <a:t> </a:t>
            </a:r>
            <a:r>
              <a:rPr lang="sv-SE" sz="2700" dirty="0" smtClean="0">
                <a:latin typeface="+mn-lt"/>
              </a:rPr>
              <a:t>in an </a:t>
            </a:r>
            <a:r>
              <a:rPr lang="sv-SE" sz="2700" dirty="0" err="1" smtClean="0">
                <a:latin typeface="+mn-lt"/>
              </a:rPr>
              <a:t>assessment</a:t>
            </a:r>
            <a:r>
              <a:rPr lang="sv-SE" sz="2700" dirty="0" smtClean="0">
                <a:latin typeface="+mn-lt"/>
              </a:rPr>
              <a:t> process </a:t>
            </a:r>
            <a:br>
              <a:rPr lang="sv-SE" sz="2700" dirty="0" smtClean="0">
                <a:latin typeface="+mn-lt"/>
              </a:rPr>
            </a:br>
            <a:r>
              <a:rPr lang="sv-SE" sz="2700" dirty="0" err="1" smtClean="0">
                <a:latin typeface="+mn-lt"/>
              </a:rPr>
              <a:t>connecting</a:t>
            </a:r>
            <a:r>
              <a:rPr lang="sv-SE" sz="2700" dirty="0" smtClean="0">
                <a:latin typeface="+mn-lt"/>
              </a:rPr>
              <a:t> </a:t>
            </a:r>
            <a:r>
              <a:rPr lang="sv-SE" sz="2700" dirty="0" err="1" smtClean="0">
                <a:latin typeface="+mn-lt"/>
              </a:rPr>
              <a:t>indigenous</a:t>
            </a:r>
            <a:r>
              <a:rPr lang="sv-SE" sz="2700" dirty="0" smtClean="0">
                <a:latin typeface="+mn-lt"/>
              </a:rPr>
              <a:t>, </a:t>
            </a:r>
            <a:r>
              <a:rPr lang="sv-SE" sz="2700" dirty="0" err="1">
                <a:latin typeface="+mn-lt"/>
              </a:rPr>
              <a:t>local</a:t>
            </a:r>
            <a:r>
              <a:rPr lang="sv-SE" sz="2700" dirty="0">
                <a:latin typeface="+mn-lt"/>
              </a:rPr>
              <a:t> </a:t>
            </a:r>
            <a:r>
              <a:rPr lang="sv-SE" sz="2700" dirty="0" smtClean="0">
                <a:latin typeface="+mn-lt"/>
              </a:rPr>
              <a:t>and </a:t>
            </a:r>
            <a:r>
              <a:rPr lang="sv-SE" sz="2700" dirty="0" err="1" smtClean="0">
                <a:latin typeface="+mn-lt"/>
              </a:rPr>
              <a:t>scientific</a:t>
            </a:r>
            <a:r>
              <a:rPr lang="sv-SE" sz="2700" dirty="0" smtClean="0">
                <a:latin typeface="+mn-lt"/>
              </a:rPr>
              <a:t> </a:t>
            </a:r>
            <a:r>
              <a:rPr lang="sv-SE" sz="2700" dirty="0" err="1">
                <a:latin typeface="+mn-lt"/>
              </a:rPr>
              <a:t>knowledge</a:t>
            </a:r>
            <a:r>
              <a:rPr lang="sv-SE" sz="2700" dirty="0">
                <a:latin typeface="+mn-lt"/>
              </a:rPr>
              <a:t> </a:t>
            </a:r>
            <a:r>
              <a:rPr lang="sv-SE" sz="2700" dirty="0" smtClean="0">
                <a:latin typeface="+mn-lt"/>
              </a:rPr>
              <a:t>systems   </a:t>
            </a:r>
            <a:r>
              <a:rPr lang="sv-SE" sz="2700" b="1" dirty="0" smtClean="0">
                <a:latin typeface="+mn-lt"/>
              </a:rPr>
              <a:t/>
            </a:r>
            <a:br>
              <a:rPr lang="sv-SE" sz="2700" b="1" dirty="0" smtClean="0">
                <a:latin typeface="+mn-lt"/>
              </a:rPr>
            </a:br>
            <a:r>
              <a:rPr lang="sv-SE" sz="2700" b="1" dirty="0" smtClean="0">
                <a:latin typeface="+mn-lt"/>
              </a:rPr>
              <a:t> </a:t>
            </a:r>
            <a:r>
              <a:rPr lang="sv-SE" sz="2000" dirty="0" err="1" smtClean="0"/>
              <a:t>Phase</a:t>
            </a:r>
            <a:r>
              <a:rPr lang="sv-SE" sz="2000" dirty="0" smtClean="0"/>
              <a:t> 1                                   </a:t>
            </a:r>
            <a:r>
              <a:rPr lang="sv-SE" sz="2000" dirty="0" err="1" smtClean="0"/>
              <a:t>Phase</a:t>
            </a:r>
            <a:r>
              <a:rPr lang="sv-SE" sz="2000" dirty="0" smtClean="0"/>
              <a:t> 2                                        </a:t>
            </a:r>
            <a:r>
              <a:rPr lang="sv-SE" sz="2000" dirty="0" err="1" smtClean="0"/>
              <a:t>Phase</a:t>
            </a:r>
            <a:r>
              <a:rPr lang="sv-SE" sz="2000" dirty="0" smtClean="0"/>
              <a:t> 3  </a:t>
            </a:r>
            <a:r>
              <a:rPr lang="sv-SE" sz="2700" dirty="0"/>
              <a:t/>
            </a:r>
            <a:br>
              <a:rPr lang="sv-SE" sz="2700" dirty="0"/>
            </a:br>
            <a:r>
              <a:rPr lang="sv-SE" sz="2700" dirty="0" smtClean="0"/>
              <a:t>    </a:t>
            </a:r>
            <a:r>
              <a:rPr lang="sv-SE" dirty="0" smtClean="0"/>
              <a:t/>
            </a:r>
            <a:br>
              <a:rPr lang="sv-SE" dirty="0" smtClean="0"/>
            </a:br>
            <a:r>
              <a:rPr lang="sv-SE" dirty="0"/>
              <a:t/>
            </a:r>
            <a:br>
              <a:rPr lang="sv-SE" dirty="0"/>
            </a:br>
            <a:r>
              <a:rPr lang="sv-SE" dirty="0" smtClean="0"/>
              <a:t/>
            </a:r>
            <a:br>
              <a:rPr lang="sv-SE" dirty="0" smtClean="0"/>
            </a:br>
            <a:endParaRPr lang="sv-SE" dirty="0"/>
          </a:p>
        </p:txBody>
      </p:sp>
    </p:spTree>
    <p:extLst>
      <p:ext uri="{BB962C8B-B14F-4D97-AF65-F5344CB8AC3E}">
        <p14:creationId xmlns:p14="http://schemas.microsoft.com/office/powerpoint/2010/main" val="26206613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4"/>
          <p:cNvGrpSpPr>
            <a:grpSpLocks/>
          </p:cNvGrpSpPr>
          <p:nvPr/>
        </p:nvGrpSpPr>
        <p:grpSpPr bwMode="auto">
          <a:xfrm>
            <a:off x="-1588" y="3844925"/>
            <a:ext cx="9326563" cy="5451475"/>
            <a:chOff x="-47" y="-698"/>
            <a:chExt cx="5875" cy="3434"/>
          </a:xfrm>
        </p:grpSpPr>
        <p:pic>
          <p:nvPicPr>
            <p:cNvPr id="4102" name="Picture 5" descr="CuritibaoFilippinerna 0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 y="-698"/>
              <a:ext cx="5856" cy="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6"/>
            <p:cNvSpPr>
              <a:spLocks noChangeArrowheads="1"/>
            </p:cNvSpPr>
            <p:nvPr/>
          </p:nvSpPr>
          <p:spPr bwMode="auto">
            <a:xfrm>
              <a:off x="-46" y="1103"/>
              <a:ext cx="5874" cy="1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sv-SE"/>
            </a:p>
          </p:txBody>
        </p:sp>
      </p:grpSp>
      <p:sp>
        <p:nvSpPr>
          <p:cNvPr id="4101" name="Rectangle 10"/>
          <p:cNvSpPr>
            <a:spLocks noChangeArrowheads="1"/>
          </p:cNvSpPr>
          <p:nvPr/>
        </p:nvSpPr>
        <p:spPr bwMode="auto">
          <a:xfrm>
            <a:off x="0" y="6742113"/>
            <a:ext cx="9324975" cy="171450"/>
          </a:xfrm>
          <a:prstGeom prst="rect">
            <a:avLst/>
          </a:prstGeom>
          <a:solidFill>
            <a:srgbClr val="D84D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sv-SE"/>
          </a:p>
        </p:txBody>
      </p:sp>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738" y="558707"/>
            <a:ext cx="192405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17695" y="112712"/>
            <a:ext cx="4977117"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88" y="112712"/>
            <a:ext cx="4976992"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p:cNvSpPr txBox="1"/>
          <p:nvPr/>
        </p:nvSpPr>
        <p:spPr>
          <a:xfrm>
            <a:off x="304800" y="762000"/>
            <a:ext cx="10752699" cy="1323439"/>
          </a:xfrm>
          <a:prstGeom prst="rect">
            <a:avLst/>
          </a:prstGeom>
          <a:noFill/>
        </p:spPr>
        <p:txBody>
          <a:bodyPr wrap="square" rtlCol="0">
            <a:spAutoFit/>
          </a:bodyPr>
          <a:lstStyle/>
          <a:p>
            <a:r>
              <a:rPr lang="sv-SE" sz="4000" dirty="0">
                <a:solidFill>
                  <a:schemeClr val="bg1"/>
                </a:solidFill>
                <a:latin typeface="Verdana" charset="0"/>
                <a:ea typeface="ＭＳ Ｐゴシック" charset="0"/>
                <a:cs typeface="ＭＳ Ｐゴシック" charset="0"/>
              </a:rPr>
              <a:t/>
            </a:r>
            <a:br>
              <a:rPr lang="sv-SE" sz="4000" dirty="0">
                <a:solidFill>
                  <a:schemeClr val="bg1"/>
                </a:solidFill>
                <a:latin typeface="Verdana" charset="0"/>
                <a:ea typeface="ＭＳ Ｐゴシック" charset="0"/>
                <a:cs typeface="ＭＳ Ｐゴシック" charset="0"/>
              </a:rPr>
            </a:br>
            <a:r>
              <a:rPr lang="sv-SE" sz="4000" dirty="0" smtClean="0">
                <a:solidFill>
                  <a:schemeClr val="bg1"/>
                </a:solidFill>
                <a:latin typeface="Verdana" charset="0"/>
                <a:ea typeface="ＭＳ Ｐゴシック" charset="0"/>
                <a:cs typeface="ＭＳ Ｐゴシック" charset="0"/>
              </a:rPr>
              <a:t>	  </a:t>
            </a:r>
            <a:r>
              <a:rPr lang="sv-SE" sz="4000" dirty="0" err="1" smtClean="0">
                <a:solidFill>
                  <a:schemeClr val="bg1"/>
                </a:solidFill>
                <a:latin typeface="Verdana" charset="0"/>
                <a:ea typeface="ＭＳ Ｐゴシック" charset="0"/>
                <a:cs typeface="ＭＳ Ｐゴシック" charset="0"/>
              </a:rPr>
              <a:t>Participatory</a:t>
            </a:r>
            <a:r>
              <a:rPr lang="sv-SE" sz="4000" dirty="0" smtClean="0">
                <a:solidFill>
                  <a:schemeClr val="bg1"/>
                </a:solidFill>
                <a:latin typeface="Verdana" charset="0"/>
                <a:ea typeface="ＭＳ Ｐゴシック" charset="0"/>
                <a:cs typeface="ＭＳ Ｐゴシック" charset="0"/>
              </a:rPr>
              <a:t> </a:t>
            </a:r>
            <a:r>
              <a:rPr lang="sv-SE" sz="4000" dirty="0" err="1">
                <a:solidFill>
                  <a:schemeClr val="bg1"/>
                </a:solidFill>
                <a:latin typeface="Verdana" charset="0"/>
                <a:ea typeface="ＭＳ Ｐゴシック" charset="0"/>
                <a:cs typeface="ＭＳ Ｐゴシック" charset="0"/>
              </a:rPr>
              <a:t>plantbreeding</a:t>
            </a:r>
            <a:endParaRPr lang="sv-SE" dirty="0">
              <a:solidFill>
                <a:schemeClr val="bg1"/>
              </a:solidFill>
            </a:endParaRPr>
          </a:p>
        </p:txBody>
      </p:sp>
    </p:spTree>
    <p:extLst>
      <p:ext uri="{BB962C8B-B14F-4D97-AF65-F5344CB8AC3E}">
        <p14:creationId xmlns:p14="http://schemas.microsoft.com/office/powerpoint/2010/main" val="16360587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55003" y="274637"/>
            <a:ext cx="8229600" cy="1513211"/>
          </a:xfrm>
        </p:spPr>
        <p:txBody>
          <a:bodyPr>
            <a:normAutofit/>
          </a:bodyPr>
          <a:lstStyle/>
          <a:p>
            <a:r>
              <a:rPr lang="en-US" sz="3200" dirty="0"/>
              <a:t>S</a:t>
            </a:r>
            <a:r>
              <a:rPr lang="en-US" sz="3200" dirty="0" smtClean="0"/>
              <a:t>pheres of knowledge about agricultural biodiversity  and food security</a:t>
            </a:r>
            <a:endParaRPr lang="en-US" sz="3200" dirty="0"/>
          </a:p>
        </p:txBody>
      </p:sp>
      <p:sp>
        <p:nvSpPr>
          <p:cNvPr id="3" name="Platshållare för innehåll 2"/>
          <p:cNvSpPr>
            <a:spLocks noGrp="1"/>
          </p:cNvSpPr>
          <p:nvPr>
            <p:ph idx="1"/>
          </p:nvPr>
        </p:nvSpPr>
        <p:spPr/>
        <p:txBody>
          <a:bodyPr/>
          <a:lstStyle/>
          <a:p>
            <a:endParaRPr lang="en-US" dirty="0"/>
          </a:p>
        </p:txBody>
      </p:sp>
      <p:sp>
        <p:nvSpPr>
          <p:cNvPr id="4" name="Ellips 3"/>
          <p:cNvSpPr/>
          <p:nvPr/>
        </p:nvSpPr>
        <p:spPr>
          <a:xfrm>
            <a:off x="5848062" y="1421720"/>
            <a:ext cx="2702257" cy="256577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Ellips 4"/>
          <p:cNvSpPr/>
          <p:nvPr/>
        </p:nvSpPr>
        <p:spPr>
          <a:xfrm>
            <a:off x="288872" y="1417638"/>
            <a:ext cx="2756849" cy="267669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Ellips 5"/>
          <p:cNvSpPr/>
          <p:nvPr/>
        </p:nvSpPr>
        <p:spPr>
          <a:xfrm>
            <a:off x="3305028" y="3452886"/>
            <a:ext cx="2756849" cy="2673277"/>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8" name="textruta 7"/>
          <p:cNvSpPr txBox="1"/>
          <p:nvPr/>
        </p:nvSpPr>
        <p:spPr>
          <a:xfrm>
            <a:off x="555003" y="2526512"/>
            <a:ext cx="2224585" cy="830997"/>
          </a:xfrm>
          <a:prstGeom prst="rect">
            <a:avLst/>
          </a:prstGeom>
          <a:noFill/>
        </p:spPr>
        <p:txBody>
          <a:bodyPr wrap="square" rtlCol="0">
            <a:spAutoFit/>
          </a:bodyPr>
          <a:lstStyle/>
          <a:p>
            <a:r>
              <a:rPr lang="en-US" sz="2400" dirty="0" smtClean="0"/>
              <a:t>Academics and Universities</a:t>
            </a:r>
            <a:endParaRPr lang="en-US" sz="2400" dirty="0"/>
          </a:p>
        </p:txBody>
      </p:sp>
      <p:sp>
        <p:nvSpPr>
          <p:cNvPr id="9" name="textruta 8"/>
          <p:cNvSpPr txBox="1"/>
          <p:nvPr/>
        </p:nvSpPr>
        <p:spPr>
          <a:xfrm>
            <a:off x="6277969" y="1787849"/>
            <a:ext cx="1924334" cy="1938992"/>
          </a:xfrm>
          <a:prstGeom prst="rect">
            <a:avLst/>
          </a:prstGeom>
          <a:noFill/>
        </p:spPr>
        <p:txBody>
          <a:bodyPr wrap="square" rtlCol="0">
            <a:spAutoFit/>
          </a:bodyPr>
          <a:lstStyle/>
          <a:p>
            <a:pPr algn="ctr"/>
            <a:r>
              <a:rPr lang="en-US" sz="2400" dirty="0" smtClean="0"/>
              <a:t>Farming communities and  knowledge holders </a:t>
            </a:r>
            <a:endParaRPr lang="en-US" sz="2400" dirty="0"/>
          </a:p>
        </p:txBody>
      </p:sp>
      <p:sp>
        <p:nvSpPr>
          <p:cNvPr id="10" name="textruta 9"/>
          <p:cNvSpPr txBox="1"/>
          <p:nvPr/>
        </p:nvSpPr>
        <p:spPr>
          <a:xfrm>
            <a:off x="3776133" y="4339988"/>
            <a:ext cx="2071929" cy="1569660"/>
          </a:xfrm>
          <a:prstGeom prst="rect">
            <a:avLst/>
          </a:prstGeom>
          <a:noFill/>
        </p:spPr>
        <p:txBody>
          <a:bodyPr wrap="square" rtlCol="0">
            <a:spAutoFit/>
          </a:bodyPr>
          <a:lstStyle/>
          <a:p>
            <a:r>
              <a:rPr lang="en-US" sz="2400" dirty="0" err="1" smtClean="0"/>
              <a:t>Plantbreeding</a:t>
            </a:r>
            <a:endParaRPr lang="en-US" sz="2400" dirty="0" smtClean="0"/>
          </a:p>
          <a:p>
            <a:r>
              <a:rPr lang="en-US" sz="2400" dirty="0" smtClean="0"/>
              <a:t>Companies </a:t>
            </a:r>
          </a:p>
          <a:p>
            <a:r>
              <a:rPr lang="en-US" sz="2400" dirty="0" smtClean="0"/>
              <a:t>Institutes</a:t>
            </a:r>
          </a:p>
          <a:p>
            <a:r>
              <a:rPr lang="en-US" sz="2400" dirty="0" smtClean="0"/>
              <a:t>Gene banks</a:t>
            </a:r>
          </a:p>
        </p:txBody>
      </p:sp>
    </p:spTree>
    <p:extLst>
      <p:ext uri="{BB962C8B-B14F-4D97-AF65-F5344CB8AC3E}">
        <p14:creationId xmlns:p14="http://schemas.microsoft.com/office/powerpoint/2010/main" val="33155064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35"/>
</p:tagLst>
</file>

<file path=ppt/tags/tag10.xml><?xml version="1.0" encoding="utf-8"?>
<p:tagLst xmlns:a="http://schemas.openxmlformats.org/drawingml/2006/main" xmlns:r="http://schemas.openxmlformats.org/officeDocument/2006/relationships" xmlns:p="http://schemas.openxmlformats.org/presentationml/2006/main">
  <p:tag name="SHAPE_LOCKS" val="15"/>
</p:tagLst>
</file>

<file path=ppt/tags/tag2.xml><?xml version="1.0" encoding="utf-8"?>
<p:tagLst xmlns:a="http://schemas.openxmlformats.org/drawingml/2006/main" xmlns:r="http://schemas.openxmlformats.org/officeDocument/2006/relationships" xmlns:p="http://schemas.openxmlformats.org/presentationml/2006/main">
  <p:tag name="SHAPE_LOCKS" val="1935"/>
</p:tagLst>
</file>

<file path=ppt/tags/tag3.xml><?xml version="1.0" encoding="utf-8"?>
<p:tagLst xmlns:a="http://schemas.openxmlformats.org/drawingml/2006/main" xmlns:r="http://schemas.openxmlformats.org/officeDocument/2006/relationships" xmlns:p="http://schemas.openxmlformats.org/presentationml/2006/main">
  <p:tag name="SHAPE_LOCKS" val="3"/>
</p:tagLst>
</file>

<file path=ppt/tags/tag4.xml><?xml version="1.0" encoding="utf-8"?>
<p:tagLst xmlns:a="http://schemas.openxmlformats.org/drawingml/2006/main" xmlns:r="http://schemas.openxmlformats.org/officeDocument/2006/relationships" xmlns:p="http://schemas.openxmlformats.org/presentationml/2006/main">
  <p:tag name="SHAPE_LOCKS" val="15"/>
</p:tagLst>
</file>

<file path=ppt/tags/tag5.xml><?xml version="1.0" encoding="utf-8"?>
<p:tagLst xmlns:a="http://schemas.openxmlformats.org/drawingml/2006/main" xmlns:r="http://schemas.openxmlformats.org/officeDocument/2006/relationships" xmlns:p="http://schemas.openxmlformats.org/presentationml/2006/main">
  <p:tag name="SHAPE_LOCKS" val="15"/>
</p:tagLst>
</file>

<file path=ppt/tags/tag6.xml><?xml version="1.0" encoding="utf-8"?>
<p:tagLst xmlns:a="http://schemas.openxmlformats.org/drawingml/2006/main" xmlns:r="http://schemas.openxmlformats.org/officeDocument/2006/relationships" xmlns:p="http://schemas.openxmlformats.org/presentationml/2006/main">
  <p:tag name="SHAPE_LOCKS" val="1935"/>
</p:tagLst>
</file>

<file path=ppt/tags/tag7.xml><?xml version="1.0" encoding="utf-8"?>
<p:tagLst xmlns:a="http://schemas.openxmlformats.org/drawingml/2006/main" xmlns:r="http://schemas.openxmlformats.org/officeDocument/2006/relationships" xmlns:p="http://schemas.openxmlformats.org/presentationml/2006/main">
  <p:tag name="SHAPE_LOCKS" val="1935"/>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owInWebPart xmlns="b3bc1c76-e465-444b-b370-e602d6b30003">true</ShowInWebPar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4CD3C19011D249AD866DE6DD5463AB" ma:contentTypeVersion="0" ma:contentTypeDescription="Create a new document." ma:contentTypeScope="" ma:versionID="5d394581b7c105e5ae5dee360363dc80">
  <xsd:schema xmlns:xsd="http://www.w3.org/2001/XMLSchema" xmlns:xs="http://www.w3.org/2001/XMLSchema" xmlns:p="http://schemas.microsoft.com/office/2006/metadata/properties" xmlns:ns2="b3bc1c76-e465-444b-b370-e602d6b30003" targetNamespace="http://schemas.microsoft.com/office/2006/metadata/properties" ma:root="true" ma:fieldsID="543e05a685ca6f568c2080f056828b87" ns2:_="">
    <xsd:import namespace="b3bc1c76-e465-444b-b370-e602d6b30003"/>
    <xsd:element name="properties">
      <xsd:complexType>
        <xsd:sequence>
          <xsd:element name="documentManagement">
            <xsd:complexType>
              <xsd:all>
                <xsd:element ref="ns2:ShowInWebPar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bc1c76-e465-444b-b370-e602d6b30003" elementFormDefault="qualified">
    <xsd:import namespace="http://schemas.microsoft.com/office/2006/documentManagement/types"/>
    <xsd:import namespace="http://schemas.microsoft.com/office/infopath/2007/PartnerControls"/>
    <xsd:element name="ShowInWebPart" ma:index="8" nillable="true" ma:displayName="ShowInWebPart" ma:default="1" ma:internalName="ShowInWebPar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95AD2A-F199-4E8D-B9E5-2BFEB99D1820}">
  <ds:schemaRef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terms/"/>
    <ds:schemaRef ds:uri="b3bc1c76-e465-444b-b370-e602d6b3000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AF2CEC-E67B-4216-A1F7-9CFDCD7201BA}">
  <ds:schemaRefs>
    <ds:schemaRef ds:uri="http://schemas.microsoft.com/sharepoint/v3/contenttype/forms"/>
  </ds:schemaRefs>
</ds:datastoreItem>
</file>

<file path=customXml/itemProps3.xml><?xml version="1.0" encoding="utf-8"?>
<ds:datastoreItem xmlns:ds="http://schemas.openxmlformats.org/officeDocument/2006/customXml" ds:itemID="{72AA0E76-8F04-4E35-8725-3D278AC72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bc1c76-e465-444b-b370-e602d6b300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7152</TotalTime>
  <Words>933</Words>
  <Application>Microsoft Macintosh PowerPoint</Application>
  <PresentationFormat>Bildspel på skärmen (4:3)</PresentationFormat>
  <Paragraphs>149</Paragraphs>
  <Slides>10</Slides>
  <Notes>8</Notes>
  <HiddenSlides>0</HiddenSlides>
  <MMClips>0</MMClips>
  <ScaleCrop>false</ScaleCrop>
  <HeadingPairs>
    <vt:vector size="4" baseType="variant">
      <vt:variant>
        <vt:lpstr>Tema</vt:lpstr>
      </vt:variant>
      <vt:variant>
        <vt:i4>2</vt:i4>
      </vt:variant>
      <vt:variant>
        <vt:lpstr>Bildrubriker</vt:lpstr>
      </vt:variant>
      <vt:variant>
        <vt:i4>10</vt:i4>
      </vt:variant>
    </vt:vector>
  </HeadingPairs>
  <TitlesOfParts>
    <vt:vector size="12" baseType="lpstr">
      <vt:lpstr>Office Theme</vt:lpstr>
      <vt:lpstr>3_Office-tema</vt:lpstr>
      <vt:lpstr>SESSION IV: Panel dialogue:  </vt:lpstr>
      <vt:lpstr>Aggregation of data about collective action across scales </vt:lpstr>
      <vt:lpstr>Top down and bottom up approaches</vt:lpstr>
      <vt:lpstr>   Multiple Evidence Base (MEB) approach – a point of departure</vt:lpstr>
      <vt:lpstr>Knowledge for the 21st Century Indigenous knowledge, traditional knowledge, science and  connecting diverse knowledge systems  Usdub, Guna Yala, Panama 10 – 13 April 2012 </vt:lpstr>
      <vt:lpstr>Three general approaches to exchange between knowledge systems</vt:lpstr>
      <vt:lpstr>       The Multiple Evidence Base in an assessment process  connecting indigenous, local and scientific knowledge systems     Phase 1                                   Phase 2                                        Phase 3          </vt:lpstr>
      <vt:lpstr>PowerPoint-presentation</vt:lpstr>
      <vt:lpstr>Spheres of knowledge about agricultural biodiversity  and food security</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Pernilla Malmer</cp:lastModifiedBy>
  <cp:revision>158</cp:revision>
  <dcterms:created xsi:type="dcterms:W3CDTF">2013-11-27T08:08:15Z</dcterms:created>
  <dcterms:modified xsi:type="dcterms:W3CDTF">2015-06-12T13:11:44Z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0x010100C54CD3C19011D249AD866DE6DD5463AB</vt:lpwstr>
  </property>
</Properties>
</file>