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"/>
  </p:notesMasterIdLst>
  <p:sldIdLst>
    <p:sldId id="256" r:id="rId2"/>
    <p:sldId id="371" r:id="rId3"/>
    <p:sldId id="464" r:id="rId4"/>
    <p:sldId id="453" r:id="rId5"/>
    <p:sldId id="469" r:id="rId6"/>
    <p:sldId id="471" r:id="rId7"/>
    <p:sldId id="470" r:id="rId8"/>
    <p:sldId id="466" r:id="rId9"/>
    <p:sldId id="467" r:id="rId10"/>
    <p:sldId id="472" r:id="rId11"/>
    <p:sldId id="364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DF"/>
    <a:srgbClr val="009900"/>
    <a:srgbClr val="0000CC"/>
    <a:srgbClr val="9C126E"/>
    <a:srgbClr val="001422"/>
    <a:srgbClr val="FF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77" autoAdjust="0"/>
    <p:restoredTop sz="98257" autoAdjust="0"/>
  </p:normalViewPr>
  <p:slideViewPr>
    <p:cSldViewPr>
      <p:cViewPr>
        <p:scale>
          <a:sx n="100" d="100"/>
          <a:sy n="100" d="100"/>
        </p:scale>
        <p:origin x="-1056" y="-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C7A6987F-95A9-473B-9186-410DFE7C195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45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FB294E-2658-4721-8256-A2A84566F93C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091A34-CDBF-40FE-80C1-F965416B1060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</p:grpSp>
      </p:grpSp>
      <p:sp>
        <p:nvSpPr>
          <p:cNvPr id="621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FB347-DB73-4EB7-8A62-EE3B91E25C1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7A4BB-B620-4615-AFB3-A1DD976E593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AE6E-D298-478B-B99E-69FBFFBAA5E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607BB-D28C-4218-B720-B8ADF274177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9C0E2-9054-47EF-9DB5-08544A04ACB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C9215-3CB8-44B3-BB2E-4B033C71BB3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35550-42F1-4453-BBE0-35830D6846D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CB08C-A230-41C4-AE28-CA3887D1FFB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DDD15-3C73-4B4A-A4E3-354C44F4A01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37D6-B4E8-4BFC-BF41-10D1892BCEE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0C793-CF5B-461B-A032-3AA13D20535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A3A26-9191-44EC-B672-9C6A467EABC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1C7A6-DE2F-4057-80F1-EAA87ABD3FA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3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3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3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2059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55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206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7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2061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80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81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2069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86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</p:grpSp>
      </p:grpSp>
      <p:sp>
        <p:nvSpPr>
          <p:cNvPr id="518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5E107EE-586D-43AC-9381-9D607A453B8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ransition xmlns:p14="http://schemas.microsoft.com/office/powerpoint/2010/main" spd="slow">
    <p:wedg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jpeg"/><Relationship Id="rId6" Type="http://schemas.openxmlformats.org/officeDocument/2006/relationships/hyperlink" Target="http://www.tidebelize.org/" TargetMode="External"/><Relationship Id="rId7" Type="http://schemas.openxmlformats.org/officeDocument/2006/relationships/hyperlink" Target="http://www.facebook.com" TargetMode="External"/><Relationship Id="rId8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debelize.org/" TargetMode="External"/><Relationship Id="rId4" Type="http://schemas.openxmlformats.org/officeDocument/2006/relationships/hyperlink" Target="http://www.facebook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TIDEcolor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9200"/>
            <a:ext cx="3124200" cy="2895600"/>
          </a:xfrm>
          <a:prstGeom prst="ellipse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66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352800" y="1066800"/>
            <a:ext cx="5791200" cy="4455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endParaRPr lang="en-US" dirty="0">
              <a:solidFill>
                <a:srgbClr val="0000CC"/>
              </a:solidFill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smtClean="0">
                <a:solidFill>
                  <a:srgbClr val="800000"/>
                </a:solidFill>
              </a:rPr>
              <a:t>Collective Action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400" dirty="0" smtClean="0">
                <a:solidFill>
                  <a:srgbClr val="800000"/>
                </a:solidFill>
              </a:rPr>
              <a:t>Fisheries Management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dirty="0" smtClean="0">
                <a:solidFill>
                  <a:srgbClr val="800000"/>
                </a:solidFill>
              </a:rPr>
              <a:t>BELIZE, Mesoamerica Region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800000"/>
                </a:solidFill>
              </a:rPr>
              <a:t>Presenter: Celia Mahung 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800000"/>
                </a:solidFill>
              </a:rPr>
              <a:t>Toledo Institute for Development and Environment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00CC"/>
                </a:solidFill>
                <a:hlinkClick r:id="rId6"/>
              </a:rPr>
              <a:t>http://www.tidebelize.org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00CC"/>
                </a:solidFill>
                <a:hlinkClick r:id="rId7"/>
              </a:rPr>
              <a:t>http://www.facebook.com</a:t>
            </a:r>
            <a:endParaRPr lang="en-US" dirty="0" smtClean="0">
              <a:solidFill>
                <a:srgbClr val="0000CC"/>
              </a:solidFill>
            </a:endParaRP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00CC"/>
                </a:solidFill>
              </a:rPr>
              <a:t>Equator Initiative award winner!</a:t>
            </a:r>
            <a:endParaRPr lang="en-GB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Managed Access Fin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edg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rgbClr val="009900"/>
                </a:solidFill>
              </a:rPr>
              <a:t>Results of collective action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267200"/>
          </a:xfrm>
        </p:spPr>
        <p:txBody>
          <a:bodyPr/>
          <a:lstStyle/>
          <a:p>
            <a:r>
              <a:rPr lang="en-US" dirty="0" smtClean="0">
                <a:solidFill>
                  <a:srgbClr val="001422"/>
                </a:solidFill>
              </a:rPr>
              <a:t> legislation </a:t>
            </a:r>
            <a:r>
              <a:rPr lang="en-US" dirty="0">
                <a:solidFill>
                  <a:srgbClr val="001422"/>
                </a:solidFill>
              </a:rPr>
              <a:t>for implementation of Managed Access nationwide in 2016.</a:t>
            </a:r>
          </a:p>
          <a:p>
            <a:r>
              <a:rPr lang="en-US" dirty="0" smtClean="0">
                <a:solidFill>
                  <a:srgbClr val="001422"/>
                </a:solidFill>
              </a:rPr>
              <a:t> to </a:t>
            </a:r>
            <a:r>
              <a:rPr lang="en-US" dirty="0">
                <a:solidFill>
                  <a:srgbClr val="001422"/>
                </a:solidFill>
              </a:rPr>
              <a:t>right of customary use of marine resources while achieving biodiversity conservation in Belize</a:t>
            </a:r>
            <a:r>
              <a:rPr lang="en-US" dirty="0" smtClean="0">
                <a:solidFill>
                  <a:srgbClr val="001422"/>
                </a:solidFill>
              </a:rPr>
              <a:t>!</a:t>
            </a:r>
          </a:p>
          <a:p>
            <a:r>
              <a:rPr lang="en-US" dirty="0" smtClean="0">
                <a:solidFill>
                  <a:srgbClr val="001422"/>
                </a:solidFill>
              </a:rPr>
              <a:t>example of community engagement in resource management as per mission of TIDE!</a:t>
            </a:r>
            <a:endParaRPr lang="en-US" dirty="0">
              <a:solidFill>
                <a:srgbClr val="00142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17399"/>
      </p:ext>
    </p:extLst>
  </p:cSld>
  <p:clrMapOvr>
    <a:masterClrMapping/>
  </p:clrMapOvr>
  <p:transition xmlns:p14="http://schemas.microsoft.com/office/powerpoint/2010/main"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009900"/>
                </a:solidFill>
              </a:rPr>
              <a:t>For more information please contact: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67000"/>
            <a:ext cx="8686800" cy="3810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00CC"/>
                </a:solidFill>
              </a:rPr>
              <a:t>Toledo Institute for Development and Environment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cmahung@tidebelize.org</a:t>
            </a:r>
            <a:r>
              <a:rPr lang="en-US" dirty="0" err="1" smtClean="0">
                <a:solidFill>
                  <a:srgbClr val="0000CC"/>
                </a:solidFill>
                <a:hlinkClick r:id="rId3"/>
              </a:rPr>
              <a:t>http</a:t>
            </a:r>
            <a:r>
              <a:rPr lang="en-US" dirty="0">
                <a:solidFill>
                  <a:srgbClr val="0000CC"/>
                </a:solidFill>
                <a:hlinkClick r:id="rId3"/>
              </a:rPr>
              <a:t>://www.tidebelize.org</a:t>
            </a:r>
            <a:r>
              <a:rPr lang="en-US" dirty="0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lnSpc>
                <a:spcPct val="150000"/>
              </a:lnSpc>
              <a:buNone/>
              <a:defRPr/>
            </a:pPr>
            <a:r>
              <a:rPr lang="en-US" u="sng" dirty="0" smtClean="0">
                <a:solidFill>
                  <a:srgbClr val="0000CC"/>
                </a:solidFill>
                <a:hlinkClick r:id="rId4"/>
              </a:rPr>
              <a:t>http</a:t>
            </a:r>
            <a:r>
              <a:rPr lang="en-US" u="sng" dirty="0">
                <a:solidFill>
                  <a:srgbClr val="0000CC"/>
                </a:solidFill>
                <a:hlinkClick r:id="rId4"/>
              </a:rPr>
              <a:t>://</a:t>
            </a:r>
            <a:r>
              <a:rPr lang="en-US" u="sng" dirty="0" smtClean="0">
                <a:solidFill>
                  <a:srgbClr val="0000CC"/>
                </a:solidFill>
                <a:hlinkClick r:id="rId4"/>
              </a:rPr>
              <a:t>www.facebook.com</a:t>
            </a:r>
            <a:endParaRPr lang="en-US" u="sng" dirty="0" smtClean="0">
              <a:solidFill>
                <a:srgbClr val="0000CC"/>
              </a:solidFill>
            </a:endParaRPr>
          </a:p>
          <a:p>
            <a:pPr algn="ctr" eaLnBrk="1" hangingPunct="1">
              <a:lnSpc>
                <a:spcPct val="150000"/>
              </a:lnSpc>
              <a:buNone/>
              <a:defRPr/>
            </a:pPr>
            <a:r>
              <a:rPr lang="en-US" u="sng" dirty="0" err="1" smtClean="0">
                <a:solidFill>
                  <a:srgbClr val="0000CC"/>
                </a:solidFill>
              </a:rPr>
              <a:t>ridgetoreef.org</a:t>
            </a:r>
            <a:r>
              <a:rPr lang="en-US" u="sng" dirty="0" smtClean="0">
                <a:solidFill>
                  <a:srgbClr val="0000CC"/>
                </a:solidFill>
              </a:rPr>
              <a:t>/</a:t>
            </a:r>
            <a:r>
              <a:rPr lang="en-US" u="sng" dirty="0" err="1" smtClean="0">
                <a:solidFill>
                  <a:srgbClr val="0000CC"/>
                </a:solidFill>
              </a:rPr>
              <a:t>tidetours.org</a:t>
            </a:r>
            <a:endParaRPr lang="en-US" u="sng" dirty="0">
              <a:solidFill>
                <a:srgbClr val="0000CC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Where </a:t>
            </a:r>
            <a:r>
              <a:rPr lang="en-US" dirty="0">
                <a:solidFill>
                  <a:srgbClr val="0000FF"/>
                </a:solidFill>
              </a:rPr>
              <a:t>is Belize?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/>
          </a:p>
        </p:txBody>
      </p:sp>
      <p:pic>
        <p:nvPicPr>
          <p:cNvPr id="4" name="Content Placeholder 3" descr="getmap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0272" b="20272"/>
          <a:stretch>
            <a:fillRect/>
          </a:stretch>
        </p:blipFill>
        <p:spPr>
          <a:xfrm>
            <a:off x="1143000" y="2057400"/>
            <a:ext cx="7162800" cy="4343399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5102225" y="2174875"/>
            <a:ext cx="4041775" cy="395128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600200"/>
          </a:xfrm>
        </p:spPr>
        <p:txBody>
          <a:bodyPr/>
          <a:lstStyle/>
          <a:p>
            <a:r>
              <a:rPr lang="en-GB" sz="3200" dirty="0">
                <a:solidFill>
                  <a:srgbClr val="0000CC"/>
                </a:solidFill>
              </a:rPr>
              <a:t>The Port Honduras Marine </a:t>
            </a:r>
            <a:r>
              <a:rPr lang="en-GB" sz="3200" dirty="0" smtClean="0">
                <a:solidFill>
                  <a:srgbClr val="0000CC"/>
                </a:solidFill>
              </a:rPr>
              <a:t>Reserve</a:t>
            </a:r>
            <a:br>
              <a:rPr lang="en-GB" sz="3200" dirty="0" smtClean="0">
                <a:solidFill>
                  <a:srgbClr val="0000CC"/>
                </a:solidFill>
              </a:rPr>
            </a:br>
            <a:r>
              <a:rPr lang="en-GB" sz="3200" dirty="0" smtClean="0">
                <a:solidFill>
                  <a:srgbClr val="0000CC"/>
                </a:solidFill>
              </a:rPr>
              <a:t>co-mgt. by TIDE and Fisheries Dept.</a:t>
            </a:r>
            <a:endParaRPr lang="en-US" sz="3200" dirty="0"/>
          </a:p>
        </p:txBody>
      </p:sp>
      <p:pic>
        <p:nvPicPr>
          <p:cNvPr id="5" name="Picture 2" descr="DSC004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r="13934"/>
          <a:stretch>
            <a:fillRect/>
          </a:stretch>
        </p:blipFill>
        <p:spPr bwMode="auto">
          <a:xfrm>
            <a:off x="0" y="2666999"/>
            <a:ext cx="4497388" cy="345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ames\Pictures\P10001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57" r="11657"/>
          <a:stretch>
            <a:fillRect/>
          </a:stretch>
        </p:blipFill>
        <p:spPr bwMode="auto">
          <a:xfrm>
            <a:off x="4645025" y="2590799"/>
            <a:ext cx="4498975" cy="35353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867640"/>
      </p:ext>
    </p:extLst>
  </p:cSld>
  <p:clrMapOvr>
    <a:masterClrMapping/>
  </p:clrMapOvr>
  <p:transition xmlns:p14="http://schemas.microsoft.com/office/powerpoint/2010/main" spd="slow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Why there was need for collective action?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0"/>
            <a:ext cx="9067800" cy="4191000"/>
          </a:xfrm>
        </p:spPr>
        <p:txBody>
          <a:bodyPr/>
          <a:lstStyle/>
          <a:p>
            <a:r>
              <a:rPr lang="en-GB" dirty="0" smtClean="0">
                <a:solidFill>
                  <a:srgbClr val="009900"/>
                </a:solidFill>
              </a:rPr>
              <a:t>In 2009, local fishers observed increased fishing pressure – nationally and regionally</a:t>
            </a:r>
          </a:p>
          <a:p>
            <a:r>
              <a:rPr lang="en-GB" dirty="0" smtClean="0">
                <a:solidFill>
                  <a:srgbClr val="009900"/>
                </a:solidFill>
              </a:rPr>
              <a:t>increase demand (markets + protein source</a:t>
            </a:r>
            <a:r>
              <a:rPr lang="en-GB" dirty="0">
                <a:solidFill>
                  <a:srgbClr val="009900"/>
                </a:solidFill>
              </a:rPr>
              <a:t>) </a:t>
            </a:r>
            <a:endParaRPr lang="en-GB" dirty="0" smtClean="0">
              <a:solidFill>
                <a:srgbClr val="009900"/>
              </a:solidFill>
            </a:endParaRPr>
          </a:p>
          <a:p>
            <a:r>
              <a:rPr lang="en-GB" dirty="0">
                <a:solidFill>
                  <a:srgbClr val="009900"/>
                </a:solidFill>
              </a:rPr>
              <a:t>s</a:t>
            </a:r>
            <a:r>
              <a:rPr lang="en-GB" dirty="0" smtClean="0">
                <a:solidFill>
                  <a:srgbClr val="009900"/>
                </a:solidFill>
              </a:rPr>
              <a:t>tatus </a:t>
            </a:r>
            <a:r>
              <a:rPr lang="en-GB" dirty="0">
                <a:solidFill>
                  <a:srgbClr val="009900"/>
                </a:solidFill>
              </a:rPr>
              <a:t>of </a:t>
            </a:r>
            <a:r>
              <a:rPr lang="en-GB" dirty="0" smtClean="0">
                <a:solidFill>
                  <a:srgbClr val="009900"/>
                </a:solidFill>
              </a:rPr>
              <a:t>marine reserve </a:t>
            </a:r>
            <a:r>
              <a:rPr lang="en-GB" dirty="0">
                <a:solidFill>
                  <a:srgbClr val="009900"/>
                </a:solidFill>
              </a:rPr>
              <a:t>report </a:t>
            </a:r>
            <a:r>
              <a:rPr lang="en-GB" dirty="0" smtClean="0">
                <a:solidFill>
                  <a:srgbClr val="009900"/>
                </a:solidFill>
              </a:rPr>
              <a:t>– prepared by TIDE and community researchers showed no significant </a:t>
            </a:r>
            <a:r>
              <a:rPr lang="en-GB" dirty="0">
                <a:solidFill>
                  <a:srgbClr val="009900"/>
                </a:solidFill>
              </a:rPr>
              <a:t>increase in </a:t>
            </a:r>
            <a:r>
              <a:rPr lang="en-GB" dirty="0" smtClean="0">
                <a:solidFill>
                  <a:srgbClr val="009900"/>
                </a:solidFill>
              </a:rPr>
              <a:t>commercial species</a:t>
            </a:r>
          </a:p>
          <a:p>
            <a:r>
              <a:rPr lang="en-GB" dirty="0">
                <a:solidFill>
                  <a:srgbClr val="009900"/>
                </a:solidFill>
              </a:rPr>
              <a:t>a</a:t>
            </a:r>
            <a:r>
              <a:rPr lang="en-GB" dirty="0" smtClean="0">
                <a:solidFill>
                  <a:srgbClr val="009900"/>
                </a:solidFill>
              </a:rPr>
              <a:t>ll partners saw the urgent need to put an end to ‘open access’ to commercial fishing!</a:t>
            </a:r>
            <a:endParaRPr lang="en-GB" dirty="0">
              <a:solidFill>
                <a:srgbClr val="009900"/>
              </a:solidFill>
            </a:endParaRPr>
          </a:p>
          <a:p>
            <a:endParaRPr lang="en-GB" dirty="0" smtClean="0">
              <a:solidFill>
                <a:srgbClr val="009900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rgbClr val="009900"/>
                </a:solidFill>
              </a:rPr>
              <a:t> </a:t>
            </a:r>
            <a:endParaRPr lang="en-GB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Managed Access Committee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457200" y="2057400"/>
            <a:ext cx="8229600" cy="4068763"/>
          </a:xfrm>
        </p:spPr>
      </p:pic>
    </p:spTree>
    <p:extLst>
      <p:ext uri="{BB962C8B-B14F-4D97-AF65-F5344CB8AC3E}">
        <p14:creationId xmlns:p14="http://schemas.microsoft.com/office/powerpoint/2010/main" val="1189812563"/>
      </p:ext>
    </p:extLst>
  </p:cSld>
  <p:clrMapOvr>
    <a:masterClrMapping/>
  </p:clrMapOvr>
  <p:transition xmlns:p14="http://schemas.microsoft.com/office/powerpoint/2010/main" spd="slow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9900"/>
                </a:solidFill>
              </a:rPr>
              <a:t>Role of the committee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343400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/>
              <a:t> </a:t>
            </a:r>
            <a:r>
              <a:rPr lang="en-US" dirty="0" smtClean="0">
                <a:solidFill>
                  <a:srgbClr val="000090"/>
                </a:solidFill>
              </a:rPr>
              <a:t>planned community meetings</a:t>
            </a:r>
          </a:p>
          <a:p>
            <a:pPr>
              <a:buFont typeface="Wingdings" charset="2"/>
              <a:buChar char="ü"/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developed framework/design – criteria for licenses (historical use, catch data, live and sell products in Belize etc.)</a:t>
            </a:r>
          </a:p>
          <a:p>
            <a:pPr>
              <a:buFont typeface="Wingdings" charset="2"/>
              <a:buChar char="ü"/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liaised with relevant partners</a:t>
            </a:r>
          </a:p>
          <a:p>
            <a:pPr>
              <a:buFont typeface="Wingdings" charset="2"/>
              <a:buChar char="ü"/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communication campaigns </a:t>
            </a:r>
          </a:p>
          <a:p>
            <a:pPr>
              <a:buFont typeface="Wingdings" charset="2"/>
              <a:buChar char="ü"/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vetted license applications </a:t>
            </a:r>
          </a:p>
        </p:txBody>
      </p:sp>
    </p:spTree>
    <p:extLst>
      <p:ext uri="{BB962C8B-B14F-4D97-AF65-F5344CB8AC3E}">
        <p14:creationId xmlns:p14="http://schemas.microsoft.com/office/powerpoint/2010/main" val="2774814527"/>
      </p:ext>
    </p:extLst>
  </p:cSld>
  <p:clrMapOvr>
    <a:masterClrMapping/>
  </p:clrMapOvr>
  <p:transition xmlns:p14="http://schemas.microsoft.com/office/powerpoint/2010/main"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Village Meetings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>
          <a:xfrm>
            <a:off x="457200" y="1981200"/>
            <a:ext cx="8229600" cy="4343400"/>
          </a:xfrm>
        </p:spPr>
      </p:pic>
    </p:spTree>
    <p:extLst>
      <p:ext uri="{BB962C8B-B14F-4D97-AF65-F5344CB8AC3E}">
        <p14:creationId xmlns:p14="http://schemas.microsoft.com/office/powerpoint/2010/main" val="1876882375"/>
      </p:ext>
    </p:extLst>
  </p:cSld>
  <p:clrMapOvr>
    <a:masterClrMapping/>
  </p:clrMapOvr>
  <p:transition xmlns:p14="http://schemas.microsoft.com/office/powerpoint/2010/main"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/>
          <a:lstStyle/>
          <a:p>
            <a:r>
              <a:rPr lang="en-US" dirty="0">
                <a:solidFill>
                  <a:srgbClr val="009900"/>
                </a:solidFill>
              </a:rPr>
              <a:t>a</a:t>
            </a:r>
            <a:r>
              <a:rPr lang="en-US" dirty="0" smtClean="0">
                <a:solidFill>
                  <a:srgbClr val="009900"/>
                </a:solidFill>
              </a:rPr>
              <a:t>fter 2 years, framework for MA developed, cabinet paper for implementation in 2 marine reserves approved - criteria</a:t>
            </a:r>
          </a:p>
          <a:p>
            <a:r>
              <a:rPr lang="en-US" dirty="0" smtClean="0">
                <a:solidFill>
                  <a:srgbClr val="009900"/>
                </a:solidFill>
              </a:rPr>
              <a:t>Managed Access versus ‘Open Access’</a:t>
            </a:r>
          </a:p>
          <a:p>
            <a:r>
              <a:rPr lang="en-US" dirty="0">
                <a:solidFill>
                  <a:srgbClr val="009900"/>
                </a:solidFill>
              </a:rPr>
              <a:t>a</a:t>
            </a:r>
            <a:r>
              <a:rPr lang="en-US" dirty="0" smtClean="0">
                <a:solidFill>
                  <a:srgbClr val="009900"/>
                </a:solidFill>
              </a:rPr>
              <a:t>nnual assessment of new concept –licenses, enforcement, catch data, perceptions of fishers, results from benthic surveys and catch data submitted by fishers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487079"/>
      </p:ext>
    </p:extLst>
  </p:cSld>
  <p:clrMapOvr>
    <a:masterClrMapping/>
  </p:clrMapOvr>
  <p:transition xmlns:p14="http://schemas.microsoft.com/office/powerpoint/2010/main" spd="slow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CC"/>
                </a:solidFill>
              </a:rPr>
              <a:t>Partnerships achieved common goal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09800"/>
            <a:ext cx="4495800" cy="4267200"/>
          </a:xfrm>
        </p:spPr>
        <p:txBody>
          <a:bodyPr/>
          <a:lstStyle/>
          <a:p>
            <a:r>
              <a:rPr lang="en-US" dirty="0" smtClean="0">
                <a:solidFill>
                  <a:srgbClr val="9C126E"/>
                </a:solidFill>
              </a:rPr>
              <a:t> use of fishers local knowledge, scientific results to demonstrate that there was need for action!</a:t>
            </a:r>
          </a:p>
          <a:p>
            <a:r>
              <a:rPr lang="en-US" dirty="0">
                <a:solidFill>
                  <a:srgbClr val="9C126E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participation from fishers and partners in the development of framework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495800" cy="42672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1422"/>
                </a:solidFill>
              </a:rPr>
              <a:t>technical and financial support for planning, advocacy and assessment of design and framework of concept</a:t>
            </a:r>
          </a:p>
          <a:p>
            <a:r>
              <a:rPr lang="en-US" dirty="0">
                <a:solidFill>
                  <a:srgbClr val="001422"/>
                </a:solidFill>
              </a:rPr>
              <a:t> </a:t>
            </a:r>
            <a:r>
              <a:rPr lang="en-US" dirty="0" smtClean="0">
                <a:solidFill>
                  <a:srgbClr val="001422"/>
                </a:solidFill>
              </a:rPr>
              <a:t>government ‘buy in’ </a:t>
            </a:r>
          </a:p>
        </p:txBody>
      </p:sp>
    </p:spTree>
    <p:extLst>
      <p:ext uri="{BB962C8B-B14F-4D97-AF65-F5344CB8AC3E}">
        <p14:creationId xmlns:p14="http://schemas.microsoft.com/office/powerpoint/2010/main" val="3002760221"/>
      </p:ext>
    </p:extLst>
  </p:cSld>
  <p:clrMapOvr>
    <a:masterClrMapping/>
  </p:clrMapOvr>
  <p:transition xmlns:p14="http://schemas.microsoft.com/office/powerpoint/2010/main" spd="slow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4182</TotalTime>
  <Words>339</Words>
  <Application>Microsoft Macintosh PowerPoint</Application>
  <PresentationFormat>Bildspel på skärmen (4:3)</PresentationFormat>
  <Paragraphs>46</Paragraphs>
  <Slides>11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2" baseType="lpstr">
      <vt:lpstr>Ripple</vt:lpstr>
      <vt:lpstr>PowerPoint-presentation</vt:lpstr>
      <vt:lpstr> Where is Belize? </vt:lpstr>
      <vt:lpstr>The Port Honduras Marine Reserve co-mgt. by TIDE and Fisheries Dept.</vt:lpstr>
      <vt:lpstr>Why there was need for collective action?</vt:lpstr>
      <vt:lpstr>Managed Access Committee</vt:lpstr>
      <vt:lpstr>Role of the committee</vt:lpstr>
      <vt:lpstr>Village Meetings</vt:lpstr>
      <vt:lpstr>PowerPoint-presentation</vt:lpstr>
      <vt:lpstr>Partnerships achieved common goal</vt:lpstr>
      <vt:lpstr>Results of collective action</vt:lpstr>
      <vt:lpstr>For more information please contact:</vt:lpstr>
    </vt:vector>
  </TitlesOfParts>
  <Company>TIDE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 Garbutt</dc:creator>
  <cp:lastModifiedBy>Pernilla Malmer</cp:lastModifiedBy>
  <cp:revision>178</cp:revision>
  <dcterms:created xsi:type="dcterms:W3CDTF">2006-12-13T02:22:41Z</dcterms:created>
  <dcterms:modified xsi:type="dcterms:W3CDTF">2015-06-12T14:44:50Z</dcterms:modified>
</cp:coreProperties>
</file>