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7" r:id="rId3"/>
    <p:sldId id="276" r:id="rId4"/>
    <p:sldId id="274" r:id="rId5"/>
    <p:sldId id="269" r:id="rId6"/>
    <p:sldId id="258" r:id="rId7"/>
    <p:sldId id="256" r:id="rId8"/>
    <p:sldId id="262" r:id="rId9"/>
    <p:sldId id="263" r:id="rId10"/>
    <p:sldId id="261" r:id="rId11"/>
    <p:sldId id="264" r:id="rId12"/>
    <p:sldId id="265" r:id="rId13"/>
    <p:sldId id="266" r:id="rId14"/>
    <p:sldId id="267" r:id="rId15"/>
    <p:sldId id="268" r:id="rId16"/>
    <p:sldId id="257"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312"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3FDAB68-1A6D-414D-BD2E-728FD5C5D0D2}" type="datetimeFigureOut">
              <a:rPr lang="en-AU" smtClean="0"/>
              <a:t>2015-06-11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262040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FDAB68-1A6D-414D-BD2E-728FD5C5D0D2}" type="datetimeFigureOut">
              <a:rPr lang="en-AU" smtClean="0"/>
              <a:t>2015-06-11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102835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FDAB68-1A6D-414D-BD2E-728FD5C5D0D2}" type="datetimeFigureOut">
              <a:rPr lang="en-AU" smtClean="0"/>
              <a:t>2015-06-11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287264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FDAB68-1A6D-414D-BD2E-728FD5C5D0D2}" type="datetimeFigureOut">
              <a:rPr lang="en-AU" smtClean="0"/>
              <a:t>2015-06-11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333259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FDAB68-1A6D-414D-BD2E-728FD5C5D0D2}" type="datetimeFigureOut">
              <a:rPr lang="en-AU" smtClean="0"/>
              <a:t>2015-06-11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427973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3FDAB68-1A6D-414D-BD2E-728FD5C5D0D2}" type="datetimeFigureOut">
              <a:rPr lang="en-AU" smtClean="0"/>
              <a:t>2015-06-11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308723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3FDAB68-1A6D-414D-BD2E-728FD5C5D0D2}" type="datetimeFigureOut">
              <a:rPr lang="en-AU" smtClean="0"/>
              <a:t>2015-06-11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7679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3FDAB68-1A6D-414D-BD2E-728FD5C5D0D2}" type="datetimeFigureOut">
              <a:rPr lang="en-AU" smtClean="0"/>
              <a:t>2015-06-11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188506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DAB68-1A6D-414D-BD2E-728FD5C5D0D2}" type="datetimeFigureOut">
              <a:rPr lang="en-AU" smtClean="0"/>
              <a:t>2015-06-11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273148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DAB68-1A6D-414D-BD2E-728FD5C5D0D2}" type="datetimeFigureOut">
              <a:rPr lang="en-AU" smtClean="0"/>
              <a:t>2015-06-11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353011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DAB68-1A6D-414D-BD2E-728FD5C5D0D2}" type="datetimeFigureOut">
              <a:rPr lang="en-AU" smtClean="0"/>
              <a:t>2015-06-11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F73A780-2863-43CA-997D-88E5A6DC8B3F}" type="slidenum">
              <a:rPr lang="en-AU" smtClean="0"/>
              <a:t>‹Nr.›</a:t>
            </a:fld>
            <a:endParaRPr lang="en-AU"/>
          </a:p>
        </p:txBody>
      </p:sp>
    </p:spTree>
    <p:extLst>
      <p:ext uri="{BB962C8B-B14F-4D97-AF65-F5344CB8AC3E}">
        <p14:creationId xmlns:p14="http://schemas.microsoft.com/office/powerpoint/2010/main" val="124098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DAB68-1A6D-414D-BD2E-728FD5C5D0D2}" type="datetimeFigureOut">
              <a:rPr lang="en-AU" smtClean="0"/>
              <a:t>2015-06-11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3A780-2863-43CA-997D-88E5A6DC8B3F}" type="slidenum">
              <a:rPr lang="en-AU" smtClean="0"/>
              <a:t>‹Nr.›</a:t>
            </a:fld>
            <a:endParaRPr lang="en-AU"/>
          </a:p>
        </p:txBody>
      </p:sp>
    </p:spTree>
    <p:extLst>
      <p:ext uri="{BB962C8B-B14F-4D97-AF65-F5344CB8AC3E}">
        <p14:creationId xmlns:p14="http://schemas.microsoft.com/office/powerpoint/2010/main" val="146261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hyperlink" Target="mailto:beau.austin@cdu.edu.a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1027" name="Picture 3" descr="C:\Users\baustin\Documents\Integrating measures\Field Work\Malnyangarnak\Photos\DSCF17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6044" y="5547792"/>
            <a:ext cx="9336088" cy="1296144"/>
          </a:xfrm>
          <a:prstGeom prst="rect">
            <a:avLst/>
          </a:prstGeom>
          <a:solidFill>
            <a:schemeClr val="tx1">
              <a:alpha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200" b="1" dirty="0" smtClean="0">
                <a:solidFill>
                  <a:schemeClr val="bg1"/>
                </a:solidFill>
              </a:rPr>
              <a:t>Contributions of Indigenous peoples and local communities to global biodiversity targets</a:t>
            </a:r>
            <a:endParaRPr lang="en-AU" sz="3200" b="1" dirty="0">
              <a:solidFill>
                <a:schemeClr val="bg1"/>
              </a:solidFill>
            </a:endParaRPr>
          </a:p>
        </p:txBody>
      </p:sp>
    </p:spTree>
    <p:extLst>
      <p:ext uri="{BB962C8B-B14F-4D97-AF65-F5344CB8AC3E}">
        <p14:creationId xmlns:p14="http://schemas.microsoft.com/office/powerpoint/2010/main" val="33526075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94639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48680"/>
          </a:xfrm>
        </p:spPr>
        <p:txBody>
          <a:bodyPr>
            <a:noAutofit/>
          </a:bodyPr>
          <a:lstStyle/>
          <a:p>
            <a:pPr algn="l">
              <a:spcBef>
                <a:spcPts val="400"/>
              </a:spcBef>
            </a:pPr>
            <a:r>
              <a:rPr lang="en-AU" sz="3600" b="1" dirty="0" smtClean="0"/>
              <a:t>Example of results – </a:t>
            </a:r>
            <a:r>
              <a:rPr lang="en-AU" sz="3600" b="1" dirty="0" err="1" smtClean="0"/>
              <a:t>anthromes</a:t>
            </a:r>
            <a:r>
              <a:rPr lang="en-AU" sz="3600" b="1" dirty="0" smtClean="0"/>
              <a:t> and WPDA</a:t>
            </a:r>
          </a:p>
        </p:txBody>
      </p:sp>
      <p:graphicFrame>
        <p:nvGraphicFramePr>
          <p:cNvPr id="6" name="Table 5"/>
          <p:cNvGraphicFramePr>
            <a:graphicFrameLocks noGrp="1"/>
          </p:cNvGraphicFramePr>
          <p:nvPr>
            <p:extLst>
              <p:ext uri="{D42A27DB-BD31-4B8C-83A1-F6EECF244321}">
                <p14:modId xmlns:p14="http://schemas.microsoft.com/office/powerpoint/2010/main" val="4287896507"/>
              </p:ext>
            </p:extLst>
          </p:nvPr>
        </p:nvGraphicFramePr>
        <p:xfrm>
          <a:off x="69404" y="501058"/>
          <a:ext cx="9036496" cy="6403873"/>
        </p:xfrm>
        <a:graphic>
          <a:graphicData uri="http://schemas.openxmlformats.org/drawingml/2006/table">
            <a:tbl>
              <a:tblPr firstRow="1" bandRow="1">
                <a:tableStyleId>{5C22544A-7EE6-4342-B048-85BDC9FD1C3A}</a:tableStyleId>
              </a:tblPr>
              <a:tblGrid>
                <a:gridCol w="2808312"/>
                <a:gridCol w="1709936"/>
                <a:gridCol w="2259124"/>
                <a:gridCol w="2259124"/>
              </a:tblGrid>
              <a:tr h="418363">
                <a:tc>
                  <a:txBody>
                    <a:bodyPr/>
                    <a:lstStyle/>
                    <a:p>
                      <a:pPr algn="l" fontAlgn="b"/>
                      <a:r>
                        <a:rPr lang="en-AU" sz="2400" b="1" i="0" u="none" strike="noStrike" dirty="0">
                          <a:solidFill>
                            <a:srgbClr val="000000"/>
                          </a:solidFill>
                          <a:effectLst/>
                          <a:latin typeface="Calibri"/>
                        </a:rPr>
                        <a:t>Sweden</a:t>
                      </a:r>
                    </a:p>
                  </a:txBody>
                  <a:tcPr marL="9525" marR="9525" marT="9525" marB="0" anchor="b">
                    <a:solidFill>
                      <a:schemeClr val="accent6">
                        <a:lumMod val="20000"/>
                        <a:lumOff val="80000"/>
                      </a:schemeClr>
                    </a:solidFill>
                  </a:tcPr>
                </a:tc>
                <a:tc>
                  <a:txBody>
                    <a:bodyPr/>
                    <a:lstStyle/>
                    <a:p>
                      <a:pPr algn="l" fontAlgn="b"/>
                      <a:r>
                        <a:rPr lang="en-AU" sz="2400" b="0" i="0" u="none" strike="noStrike" dirty="0">
                          <a:solidFill>
                            <a:srgbClr val="000000"/>
                          </a:solidFill>
                          <a:effectLst/>
                          <a:latin typeface="Calibri"/>
                        </a:rPr>
                        <a:t>Human use</a:t>
                      </a: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Indigenous/Local community</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State</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dirty="0">
                        <a:solidFill>
                          <a:srgbClr val="000000"/>
                        </a:solidFill>
                        <a:effectLst/>
                        <a:latin typeface="Calibri"/>
                      </a:endParaRPr>
                    </a:p>
                  </a:txBody>
                  <a:tcPr marL="9525" marR="9525" marT="9525" marB="0"/>
                </a:tc>
                <a:tc>
                  <a:txBody>
                    <a:bodyPr/>
                    <a:lstStyle/>
                    <a:p>
                      <a:pPr algn="l" fontAlgn="b"/>
                      <a:r>
                        <a:rPr lang="en-AU" sz="2400" b="0" i="0" u="none" strike="noStrike" dirty="0">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dirty="0">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7.0</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r>
              <a:tr h="331200">
                <a:tc>
                  <a:txBody>
                    <a:bodyPr/>
                    <a:lstStyle/>
                    <a:p>
                      <a:pPr algn="l" fontAlgn="b"/>
                      <a:r>
                        <a:rPr lang="en-AU" sz="2400" b="0" i="0" u="none" strike="noStrike">
                          <a:solidFill>
                            <a:srgbClr val="000000"/>
                          </a:solidFill>
                          <a:effectLst/>
                          <a:latin typeface="Calibri"/>
                        </a:rPr>
                        <a:t>Park categories V + VI</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dirty="0">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1.8</a:t>
                      </a:r>
                    </a:p>
                  </a:txBody>
                  <a:tcPr marL="9525" marR="9525" marT="9525" marB="0"/>
                </a:tc>
                <a:tc>
                  <a:txBody>
                    <a:bodyPr/>
                    <a:lstStyle/>
                    <a:p>
                      <a:pPr algn="ctr" fontAlgn="b"/>
                      <a:r>
                        <a:rPr lang="en-AU" sz="2400" b="0" i="0" u="none" strike="noStrike">
                          <a:solidFill>
                            <a:srgbClr val="000000"/>
                          </a:solidFill>
                          <a:effectLst/>
                          <a:latin typeface="Calibri"/>
                        </a:rPr>
                        <a:t>0.3</a:t>
                      </a:r>
                    </a:p>
                  </a:txBody>
                  <a:tcPr marL="9525" marR="9525" marT="9525" marB="0"/>
                </a:tc>
              </a:tr>
              <a:tr h="555039">
                <a:tc>
                  <a:txBody>
                    <a:bodyPr/>
                    <a:lstStyle/>
                    <a:p>
                      <a:pPr algn="l" fontAlgn="b"/>
                      <a:r>
                        <a:rPr lang="en-AU" sz="2400" b="0" i="0" u="none" strike="noStrike">
                          <a:solidFill>
                            <a:srgbClr val="000000"/>
                          </a:solidFill>
                          <a:effectLst/>
                          <a:latin typeface="Calibri"/>
                        </a:rPr>
                        <a:t>Outside protected areas</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15.5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20.1</a:t>
                      </a:r>
                    </a:p>
                  </a:txBody>
                  <a:tcPr marL="9525" marR="9525" marT="9525" marB="0"/>
                </a:tc>
                <a:tc>
                  <a:txBody>
                    <a:bodyPr/>
                    <a:lstStyle/>
                    <a:p>
                      <a:pPr algn="ctr" fontAlgn="b"/>
                      <a:r>
                        <a:rPr lang="en-AU" sz="2400" b="0" i="0" u="none" strike="noStrike" dirty="0">
                          <a:solidFill>
                            <a:srgbClr val="000000"/>
                          </a:solidFill>
                          <a:effectLst/>
                          <a:latin typeface="Calibri"/>
                        </a:rPr>
                        <a:t>26.6</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r>
              <a:tr h="331200">
                <a:tc>
                  <a:txBody>
                    <a:bodyPr/>
                    <a:lstStyle/>
                    <a:p>
                      <a:pPr algn="l" fontAlgn="b"/>
                      <a:r>
                        <a:rPr lang="en-AU" sz="2400" b="0" i="0" u="none" strike="noStrike">
                          <a:solidFill>
                            <a:srgbClr val="000000"/>
                          </a:solidFill>
                          <a:effectLst/>
                          <a:latin typeface="Calibri"/>
                        </a:rPr>
                        <a:t>Unknown</a:t>
                      </a:r>
                    </a:p>
                  </a:txBody>
                  <a:tcPr marL="9525" marR="9525" marT="9525" marB="0"/>
                </a:tc>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c>
                  <a:txBody>
                    <a:bodyPr/>
                    <a:lstStyle/>
                    <a:p>
                      <a:pPr algn="ctr" fontAlgn="b"/>
                      <a:r>
                        <a:rPr lang="en-AU" sz="2400" b="0" i="0" u="none" strike="noStrike" dirty="0">
                          <a:solidFill>
                            <a:srgbClr val="000000"/>
                          </a:solidFill>
                          <a:effectLst/>
                          <a:latin typeface="Calibri"/>
                        </a:rPr>
                        <a:t>1.4</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endParaRPr lang="en-AU" sz="2400" b="0" i="0" u="none" strike="noStrike" dirty="0">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gridSpan="3">
                  <a:txBody>
                    <a:bodyPr/>
                    <a:lstStyle/>
                    <a:p>
                      <a:pPr algn="l" fontAlgn="b"/>
                      <a:r>
                        <a:rPr lang="en-AU" sz="2400" b="0" i="0" u="none" strike="noStrike" dirty="0">
                          <a:solidFill>
                            <a:srgbClr val="000000"/>
                          </a:solidFill>
                          <a:effectLst/>
                          <a:latin typeface="Calibri"/>
                        </a:rPr>
                        <a:t>% I-IV PA area</a:t>
                      </a: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Intensive</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c>
                  <a:txBody>
                    <a:bodyPr/>
                    <a:lstStyle/>
                    <a:p>
                      <a:pPr algn="ctr" fontAlgn="b"/>
                      <a:r>
                        <a:rPr lang="en-AU" sz="2400" b="0" i="0" u="none" strike="noStrike" dirty="0">
                          <a:solidFill>
                            <a:srgbClr val="000000"/>
                          </a:solidFill>
                          <a:effectLst/>
                          <a:latin typeface="Calibri"/>
                        </a:rPr>
                        <a:t>3.1</a:t>
                      </a:r>
                    </a:p>
                  </a:txBody>
                  <a:tcPr marL="9525" marR="9525" marT="9525" marB="0"/>
                </a:tc>
              </a:tr>
              <a:tr h="418363">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5.3</a:t>
                      </a:r>
                    </a:p>
                  </a:txBody>
                  <a:tcPr marL="9525" marR="9525" marT="9525" marB="0"/>
                </a:tc>
              </a:tr>
            </a:tbl>
          </a:graphicData>
        </a:graphic>
      </p:graphicFrame>
    </p:spTree>
    <p:extLst>
      <p:ext uri="{BB962C8B-B14F-4D97-AF65-F5344CB8AC3E}">
        <p14:creationId xmlns:p14="http://schemas.microsoft.com/office/powerpoint/2010/main" val="6245311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1476"/>
            <a:ext cx="9144000" cy="548680"/>
          </a:xfrm>
        </p:spPr>
        <p:txBody>
          <a:bodyPr>
            <a:noAutofit/>
          </a:bodyPr>
          <a:lstStyle/>
          <a:p>
            <a:pPr algn="l">
              <a:spcBef>
                <a:spcPts val="400"/>
              </a:spcBef>
            </a:pPr>
            <a:r>
              <a:rPr lang="en-AU" sz="3600" b="1" dirty="0" err="1" smtClean="0"/>
              <a:t>Anthromes</a:t>
            </a:r>
            <a:r>
              <a:rPr lang="en-AU" sz="3600" b="1" dirty="0" smtClean="0"/>
              <a:t> </a:t>
            </a:r>
            <a:r>
              <a:rPr lang="en-AU" sz="3600" b="1" dirty="0"/>
              <a:t>and WPDA</a:t>
            </a:r>
            <a:endParaRPr lang="en-AU" sz="3600" b="1" dirty="0" smtClean="0"/>
          </a:p>
        </p:txBody>
      </p:sp>
      <p:graphicFrame>
        <p:nvGraphicFramePr>
          <p:cNvPr id="6" name="Table 5"/>
          <p:cNvGraphicFramePr>
            <a:graphicFrameLocks noGrp="1"/>
          </p:cNvGraphicFramePr>
          <p:nvPr>
            <p:extLst>
              <p:ext uri="{D42A27DB-BD31-4B8C-83A1-F6EECF244321}">
                <p14:modId xmlns:p14="http://schemas.microsoft.com/office/powerpoint/2010/main" val="4165805815"/>
              </p:ext>
            </p:extLst>
          </p:nvPr>
        </p:nvGraphicFramePr>
        <p:xfrm>
          <a:off x="62239" y="440047"/>
          <a:ext cx="9036496" cy="6403873"/>
        </p:xfrm>
        <a:graphic>
          <a:graphicData uri="http://schemas.openxmlformats.org/drawingml/2006/table">
            <a:tbl>
              <a:tblPr firstRow="1" bandRow="1">
                <a:tableStyleId>{5C22544A-7EE6-4342-B048-85BDC9FD1C3A}</a:tableStyleId>
              </a:tblPr>
              <a:tblGrid>
                <a:gridCol w="2808312"/>
                <a:gridCol w="1709936"/>
                <a:gridCol w="2259124"/>
                <a:gridCol w="2259124"/>
              </a:tblGrid>
              <a:tr h="418363">
                <a:tc>
                  <a:txBody>
                    <a:bodyPr/>
                    <a:lstStyle/>
                    <a:p>
                      <a:pPr algn="l" fontAlgn="b"/>
                      <a:r>
                        <a:rPr lang="en-AU" sz="2400" b="1" i="0" u="none" strike="noStrike" dirty="0">
                          <a:solidFill>
                            <a:srgbClr val="000000"/>
                          </a:solidFill>
                          <a:effectLst/>
                          <a:latin typeface="Calibri"/>
                        </a:rPr>
                        <a:t>Sweden</a:t>
                      </a:r>
                    </a:p>
                  </a:txBody>
                  <a:tcPr marL="9525" marR="9525" marT="9525" marB="0" anchor="b">
                    <a:solidFill>
                      <a:schemeClr val="accent6">
                        <a:lumMod val="20000"/>
                        <a:lumOff val="80000"/>
                      </a:schemeClr>
                    </a:solidFill>
                  </a:tcPr>
                </a:tc>
                <a:tc>
                  <a:txBody>
                    <a:bodyPr/>
                    <a:lstStyle/>
                    <a:p>
                      <a:pPr algn="l" fontAlgn="b"/>
                      <a:r>
                        <a:rPr lang="en-AU" sz="2400" b="0" i="0" u="none" strike="noStrike" dirty="0">
                          <a:solidFill>
                            <a:srgbClr val="000000"/>
                          </a:solidFill>
                          <a:effectLst/>
                          <a:latin typeface="Calibri"/>
                        </a:rPr>
                        <a:t>Human use</a:t>
                      </a: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Indigenous/Local community</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State</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dirty="0">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7.0</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r>
              <a:tr h="331200">
                <a:tc>
                  <a:txBody>
                    <a:bodyPr/>
                    <a:lstStyle/>
                    <a:p>
                      <a:pPr algn="l" fontAlgn="b"/>
                      <a:r>
                        <a:rPr lang="en-AU" sz="2400" b="0" i="0" u="none" strike="noStrike">
                          <a:solidFill>
                            <a:srgbClr val="000000"/>
                          </a:solidFill>
                          <a:effectLst/>
                          <a:latin typeface="Calibri"/>
                        </a:rPr>
                        <a:t>Park categories V + VI</a:t>
                      </a:r>
                    </a:p>
                  </a:txBody>
                  <a:tcPr marL="9525" marR="9525" marT="9525" marB="0"/>
                </a:tc>
                <a:tc>
                  <a:txBody>
                    <a:bodyPr/>
                    <a:lstStyle/>
                    <a:p>
                      <a:pPr algn="l" fontAlgn="b"/>
                      <a:r>
                        <a:rPr lang="en-AU" sz="2400" b="0" i="0" u="none" strike="noStrike">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1.8</a:t>
                      </a:r>
                    </a:p>
                  </a:txBody>
                  <a:tcPr marL="9525" marR="9525" marT="9525" marB="0"/>
                </a:tc>
                <a:tc>
                  <a:txBody>
                    <a:bodyPr/>
                    <a:lstStyle/>
                    <a:p>
                      <a:pPr algn="ctr" fontAlgn="b"/>
                      <a:r>
                        <a:rPr lang="en-AU" sz="2400" b="0" i="0" u="none" strike="noStrike">
                          <a:solidFill>
                            <a:srgbClr val="000000"/>
                          </a:solidFill>
                          <a:effectLst/>
                          <a:latin typeface="Calibri"/>
                        </a:rPr>
                        <a:t>0.3</a:t>
                      </a:r>
                    </a:p>
                  </a:txBody>
                  <a:tcPr marL="9525" marR="9525" marT="9525" marB="0"/>
                </a:tc>
              </a:tr>
              <a:tr h="555039">
                <a:tc>
                  <a:txBody>
                    <a:bodyPr/>
                    <a:lstStyle/>
                    <a:p>
                      <a:pPr algn="l" fontAlgn="b"/>
                      <a:r>
                        <a:rPr lang="en-AU" sz="2400" b="0" i="0" u="none" strike="noStrike">
                          <a:solidFill>
                            <a:srgbClr val="000000"/>
                          </a:solidFill>
                          <a:effectLst/>
                          <a:latin typeface="Calibri"/>
                        </a:rPr>
                        <a:t>Outside protected areas</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15.5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20.1</a:t>
                      </a:r>
                    </a:p>
                  </a:txBody>
                  <a:tcPr marL="9525" marR="9525" marT="9525" marB="0"/>
                </a:tc>
                <a:tc>
                  <a:txBody>
                    <a:bodyPr/>
                    <a:lstStyle/>
                    <a:p>
                      <a:pPr algn="ctr" fontAlgn="b"/>
                      <a:r>
                        <a:rPr lang="en-AU" sz="2400" b="0" i="0" u="none" strike="noStrike" dirty="0">
                          <a:solidFill>
                            <a:srgbClr val="000000"/>
                          </a:solidFill>
                          <a:effectLst/>
                          <a:latin typeface="Calibri"/>
                        </a:rPr>
                        <a:t>26.6</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r>
              <a:tr h="331200">
                <a:tc>
                  <a:txBody>
                    <a:bodyPr/>
                    <a:lstStyle/>
                    <a:p>
                      <a:pPr algn="l" fontAlgn="b"/>
                      <a:r>
                        <a:rPr lang="en-AU" sz="2400" b="0" i="0" u="none" strike="noStrike">
                          <a:solidFill>
                            <a:srgbClr val="000000"/>
                          </a:solidFill>
                          <a:effectLst/>
                          <a:latin typeface="Calibri"/>
                        </a:rPr>
                        <a:t>Unknown</a:t>
                      </a:r>
                    </a:p>
                  </a:txBody>
                  <a:tcPr marL="9525" marR="9525" marT="9525" marB="0"/>
                </a:tc>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c>
                  <a:txBody>
                    <a:bodyPr/>
                    <a:lstStyle/>
                    <a:p>
                      <a:pPr algn="ctr" fontAlgn="b"/>
                      <a:r>
                        <a:rPr lang="en-AU" sz="2400" b="0" i="0" u="none" strike="noStrike" dirty="0">
                          <a:solidFill>
                            <a:srgbClr val="000000"/>
                          </a:solidFill>
                          <a:effectLst/>
                          <a:latin typeface="Calibri"/>
                        </a:rPr>
                        <a:t>1.4</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gridSpan="3">
                  <a:txBody>
                    <a:bodyPr/>
                    <a:lstStyle/>
                    <a:p>
                      <a:pPr algn="l" fontAlgn="b"/>
                      <a:r>
                        <a:rPr lang="en-AU" sz="2400" b="0" i="0" u="none" strike="noStrike" dirty="0">
                          <a:solidFill>
                            <a:srgbClr val="000000"/>
                          </a:solidFill>
                          <a:effectLst/>
                          <a:latin typeface="Calibri"/>
                        </a:rPr>
                        <a:t>% I-IV PA area</a:t>
                      </a: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Intensive</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c>
                  <a:txBody>
                    <a:bodyPr/>
                    <a:lstStyle/>
                    <a:p>
                      <a:pPr algn="ctr" fontAlgn="b"/>
                      <a:r>
                        <a:rPr lang="en-AU" sz="2400" b="0" i="0" u="none" strike="noStrike" dirty="0">
                          <a:solidFill>
                            <a:srgbClr val="000000"/>
                          </a:solidFill>
                          <a:effectLst/>
                          <a:latin typeface="Calibri"/>
                        </a:rPr>
                        <a:t>3.1</a:t>
                      </a:r>
                    </a:p>
                  </a:txBody>
                  <a:tcPr marL="9525" marR="9525" marT="9525" marB="0"/>
                </a:tc>
              </a:tr>
              <a:tr h="418363">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5.3</a:t>
                      </a:r>
                    </a:p>
                  </a:txBody>
                  <a:tcPr marL="9525" marR="9525" marT="9525" marB="0"/>
                </a:tc>
              </a:tr>
            </a:tbl>
          </a:graphicData>
        </a:graphic>
      </p:graphicFrame>
      <p:sp>
        <p:nvSpPr>
          <p:cNvPr id="3" name="Oval 2"/>
          <p:cNvSpPr/>
          <p:nvPr/>
        </p:nvSpPr>
        <p:spPr>
          <a:xfrm>
            <a:off x="5043419" y="4077072"/>
            <a:ext cx="1368152" cy="9610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614637" y="1281525"/>
            <a:ext cx="4398864" cy="4031873"/>
          </a:xfrm>
          <a:prstGeom prst="rect">
            <a:avLst/>
          </a:prstGeom>
          <a:solidFill>
            <a:schemeClr val="bg1"/>
          </a:solidFill>
          <a:ln w="57150">
            <a:solidFill>
              <a:srgbClr val="FF0000"/>
            </a:solidFill>
          </a:ln>
        </p:spPr>
        <p:txBody>
          <a:bodyPr wrap="square" rtlCol="0">
            <a:spAutoFit/>
          </a:bodyPr>
          <a:lstStyle/>
          <a:p>
            <a:r>
              <a:rPr lang="en-AU" sz="3200" dirty="0" smtClean="0"/>
              <a:t>Large proportion of country outside parks with Indigenous/community connection and little or no intensive use – i.e. likely to retain biodiversity values</a:t>
            </a:r>
            <a:endParaRPr lang="en-AU" sz="3200" dirty="0"/>
          </a:p>
        </p:txBody>
      </p:sp>
      <p:cxnSp>
        <p:nvCxnSpPr>
          <p:cNvPr id="7" name="Straight Connector 6"/>
          <p:cNvCxnSpPr>
            <a:endCxn id="3" idx="1"/>
          </p:cNvCxnSpPr>
          <p:nvPr/>
        </p:nvCxnSpPr>
        <p:spPr>
          <a:xfrm>
            <a:off x="5043419" y="4077072"/>
            <a:ext cx="200361" cy="1407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0519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74050275"/>
              </p:ext>
            </p:extLst>
          </p:nvPr>
        </p:nvGraphicFramePr>
        <p:xfrm>
          <a:off x="107504" y="449100"/>
          <a:ext cx="9036496" cy="6403873"/>
        </p:xfrm>
        <a:graphic>
          <a:graphicData uri="http://schemas.openxmlformats.org/drawingml/2006/table">
            <a:tbl>
              <a:tblPr firstRow="1" bandRow="1">
                <a:tableStyleId>{5C22544A-7EE6-4342-B048-85BDC9FD1C3A}</a:tableStyleId>
              </a:tblPr>
              <a:tblGrid>
                <a:gridCol w="2808312"/>
                <a:gridCol w="1709936"/>
                <a:gridCol w="2259124"/>
                <a:gridCol w="2259124"/>
              </a:tblGrid>
              <a:tr h="418363">
                <a:tc>
                  <a:txBody>
                    <a:bodyPr/>
                    <a:lstStyle/>
                    <a:p>
                      <a:pPr algn="l" fontAlgn="b"/>
                      <a:r>
                        <a:rPr lang="en-AU" sz="2400" b="1" i="0" u="none" strike="noStrike" dirty="0">
                          <a:solidFill>
                            <a:srgbClr val="000000"/>
                          </a:solidFill>
                          <a:effectLst/>
                          <a:latin typeface="Calibri"/>
                        </a:rPr>
                        <a:t>Sweden</a:t>
                      </a:r>
                    </a:p>
                  </a:txBody>
                  <a:tcPr marL="9525" marR="9525" marT="9525" marB="0" anchor="b">
                    <a:solidFill>
                      <a:schemeClr val="accent6">
                        <a:lumMod val="20000"/>
                        <a:lumOff val="80000"/>
                      </a:schemeClr>
                    </a:solidFill>
                  </a:tcPr>
                </a:tc>
                <a:tc>
                  <a:txBody>
                    <a:bodyPr/>
                    <a:lstStyle/>
                    <a:p>
                      <a:pPr algn="l" fontAlgn="b"/>
                      <a:r>
                        <a:rPr lang="en-AU" sz="2400" b="0" i="0" u="none" strike="noStrike" dirty="0">
                          <a:solidFill>
                            <a:srgbClr val="000000"/>
                          </a:solidFill>
                          <a:effectLst/>
                          <a:latin typeface="Calibri"/>
                        </a:rPr>
                        <a:t>Human use</a:t>
                      </a: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Indigenous/Local community</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c>
                  <a:txBody>
                    <a:bodyPr/>
                    <a:lstStyle/>
                    <a:p>
                      <a:pPr algn="ctr" fontAlgn="b"/>
                      <a:r>
                        <a:rPr lang="en-AU" sz="2400" b="0" i="0" u="none" strike="noStrike" dirty="0" smtClean="0">
                          <a:solidFill>
                            <a:srgbClr val="000000"/>
                          </a:solidFill>
                          <a:effectLst/>
                          <a:latin typeface="Calibri"/>
                        </a:rPr>
                        <a:t>State</a:t>
                      </a:r>
                      <a:endParaRPr lang="en-AU" sz="2400" b="0" i="0" u="none" strike="noStrike" dirty="0">
                        <a:solidFill>
                          <a:srgbClr val="000000"/>
                        </a:solidFill>
                        <a:effectLst/>
                        <a:latin typeface="Calibri"/>
                      </a:endParaRPr>
                    </a:p>
                  </a:txBody>
                  <a:tcPr marL="9525" marR="9525" marT="9525" marB="0" anchor="b">
                    <a:solidFill>
                      <a:schemeClr val="accent6">
                        <a:lumMod val="20000"/>
                        <a:lumOff val="80000"/>
                      </a:schemeClr>
                    </a:solidFill>
                  </a:tcPr>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dirty="0">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7.0</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r>
              <a:tr h="331200">
                <a:tc>
                  <a:txBody>
                    <a:bodyPr/>
                    <a:lstStyle/>
                    <a:p>
                      <a:pPr algn="l" fontAlgn="b"/>
                      <a:r>
                        <a:rPr lang="en-AU" sz="2400" b="0" i="0" u="none" strike="noStrike">
                          <a:solidFill>
                            <a:srgbClr val="000000"/>
                          </a:solidFill>
                          <a:effectLst/>
                          <a:latin typeface="Calibri"/>
                        </a:rPr>
                        <a:t>Park categories V + VI</a:t>
                      </a:r>
                    </a:p>
                  </a:txBody>
                  <a:tcPr marL="9525" marR="9525" marT="9525" marB="0"/>
                </a:tc>
                <a:tc>
                  <a:txBody>
                    <a:bodyPr/>
                    <a:lstStyle/>
                    <a:p>
                      <a:pPr algn="l" fontAlgn="b"/>
                      <a:r>
                        <a:rPr lang="en-AU" sz="2400" b="0" i="0" u="none" strike="noStrike">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0.0</a:t>
                      </a:r>
                    </a:p>
                  </a:txBody>
                  <a:tcPr marL="9525" marR="9525" marT="9525" marB="0"/>
                </a:tc>
                <a:tc>
                  <a:txBody>
                    <a:bodyPr/>
                    <a:lstStyle/>
                    <a:p>
                      <a:pPr algn="ctr" fontAlgn="b"/>
                      <a:r>
                        <a:rPr lang="en-AU" sz="2400" b="0" i="0" u="none" strike="noStrike">
                          <a:solidFill>
                            <a:srgbClr val="000000"/>
                          </a:solidFill>
                          <a:effectLst/>
                          <a:latin typeface="Calibri"/>
                        </a:rPr>
                        <a:t>0.5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0.3</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1.8</a:t>
                      </a:r>
                    </a:p>
                  </a:txBody>
                  <a:tcPr marL="9525" marR="9525" marT="9525" marB="0"/>
                </a:tc>
                <a:tc>
                  <a:txBody>
                    <a:bodyPr/>
                    <a:lstStyle/>
                    <a:p>
                      <a:pPr algn="ctr" fontAlgn="b"/>
                      <a:r>
                        <a:rPr lang="en-AU" sz="2400" b="0" i="0" u="none" strike="noStrike">
                          <a:solidFill>
                            <a:srgbClr val="000000"/>
                          </a:solidFill>
                          <a:effectLst/>
                          <a:latin typeface="Calibri"/>
                        </a:rPr>
                        <a:t>0.3</a:t>
                      </a:r>
                    </a:p>
                  </a:txBody>
                  <a:tcPr marL="9525" marR="9525" marT="9525" marB="0"/>
                </a:tc>
              </a:tr>
              <a:tr h="555039">
                <a:tc>
                  <a:txBody>
                    <a:bodyPr/>
                    <a:lstStyle/>
                    <a:p>
                      <a:pPr algn="l" fontAlgn="b"/>
                      <a:r>
                        <a:rPr lang="en-AU" sz="2400" b="0" i="0" u="none" strike="noStrike">
                          <a:solidFill>
                            <a:srgbClr val="000000"/>
                          </a:solidFill>
                          <a:effectLst/>
                          <a:latin typeface="Calibri"/>
                        </a:rPr>
                        <a:t>Outside protected areas</a:t>
                      </a:r>
                    </a:p>
                  </a:txBody>
                  <a:tcPr marL="9525" marR="9525" marT="9525" marB="0"/>
                </a:tc>
                <a:tc>
                  <a:txBody>
                    <a:bodyPr/>
                    <a:lstStyle/>
                    <a:p>
                      <a:pPr algn="l" fontAlgn="b"/>
                      <a:r>
                        <a:rPr lang="en-AU" sz="2400" b="0" i="0" u="none" strike="noStrike" dirty="0">
                          <a:solidFill>
                            <a:srgbClr val="000000"/>
                          </a:solidFill>
                          <a:effectLst/>
                          <a:latin typeface="Calibri"/>
                        </a:rPr>
                        <a:t>Intensive</a:t>
                      </a:r>
                    </a:p>
                  </a:txBody>
                  <a:tcPr marL="9525" marR="9525" marT="9525" marB="0"/>
                </a:tc>
                <a:tc>
                  <a:txBody>
                    <a:bodyPr/>
                    <a:lstStyle/>
                    <a:p>
                      <a:pPr algn="ctr" fontAlgn="b"/>
                      <a:r>
                        <a:rPr lang="en-AU" sz="2400" b="0" i="0" u="none" strike="noStrike" dirty="0">
                          <a:solidFill>
                            <a:srgbClr val="000000"/>
                          </a:solidFill>
                          <a:effectLst/>
                          <a:latin typeface="Calibri"/>
                        </a:rPr>
                        <a:t>1.0</a:t>
                      </a:r>
                    </a:p>
                  </a:txBody>
                  <a:tcPr marL="9525" marR="9525" marT="9525" marB="0"/>
                </a:tc>
                <a:tc>
                  <a:txBody>
                    <a:bodyPr/>
                    <a:lstStyle/>
                    <a:p>
                      <a:pPr algn="ctr" fontAlgn="b"/>
                      <a:r>
                        <a:rPr lang="en-AU" sz="2400" b="0" i="0" u="none" strike="noStrike" dirty="0">
                          <a:solidFill>
                            <a:srgbClr val="000000"/>
                          </a:solidFill>
                          <a:effectLst/>
                          <a:latin typeface="Calibri"/>
                        </a:rPr>
                        <a:t>15.5</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dirty="0">
                          <a:solidFill>
                            <a:srgbClr val="000000"/>
                          </a:solidFill>
                          <a:effectLst/>
                          <a:latin typeface="Calibri"/>
                        </a:rPr>
                        <a:t>20.1</a:t>
                      </a:r>
                    </a:p>
                  </a:txBody>
                  <a:tcPr marL="9525" marR="9525" marT="9525" marB="0"/>
                </a:tc>
                <a:tc>
                  <a:txBody>
                    <a:bodyPr/>
                    <a:lstStyle/>
                    <a:p>
                      <a:pPr algn="ctr" fontAlgn="b"/>
                      <a:r>
                        <a:rPr lang="en-AU" sz="2400" b="0" i="0" u="none" strike="noStrike" dirty="0">
                          <a:solidFill>
                            <a:srgbClr val="000000"/>
                          </a:solidFill>
                          <a:effectLst/>
                          <a:latin typeface="Calibri"/>
                        </a:rPr>
                        <a:t>26.6</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Very little</a:t>
                      </a:r>
                    </a:p>
                  </a:txBody>
                  <a:tcPr marL="9525" marR="9525" marT="9525" marB="0"/>
                </a:tc>
                <a:tc>
                  <a:txBody>
                    <a:bodyPr/>
                    <a:lstStyle/>
                    <a:p>
                      <a:pPr algn="ctr" fontAlgn="b"/>
                      <a:r>
                        <a:rPr lang="en-AU" sz="2400" b="0" i="0" u="none" strike="noStrike" dirty="0">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r>
              <a:tr h="331200">
                <a:tc>
                  <a:txBody>
                    <a:bodyPr/>
                    <a:lstStyle/>
                    <a:p>
                      <a:pPr algn="l" fontAlgn="b"/>
                      <a:r>
                        <a:rPr lang="en-AU" sz="2400" b="0" i="0" u="none" strike="noStrike">
                          <a:solidFill>
                            <a:srgbClr val="000000"/>
                          </a:solidFill>
                          <a:effectLst/>
                          <a:latin typeface="Calibri"/>
                        </a:rPr>
                        <a:t>Unknown</a:t>
                      </a:r>
                    </a:p>
                  </a:txBody>
                  <a:tcPr marL="9525" marR="9525" marT="9525" marB="0"/>
                </a:tc>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ctr" fontAlgn="b"/>
                      <a:r>
                        <a:rPr lang="en-AU" sz="2400" b="0" i="0" u="none" strike="noStrike" dirty="0">
                          <a:solidFill>
                            <a:srgbClr val="000000"/>
                          </a:solidFill>
                          <a:effectLst/>
                          <a:latin typeface="Calibri"/>
                        </a:rPr>
                        <a:t>0.2</a:t>
                      </a:r>
                    </a:p>
                  </a:txBody>
                  <a:tcPr marL="9525" marR="9525" marT="9525" marB="0"/>
                </a:tc>
                <a:tc>
                  <a:txBody>
                    <a:bodyPr/>
                    <a:lstStyle/>
                    <a:p>
                      <a:pPr algn="ctr" fontAlgn="b"/>
                      <a:r>
                        <a:rPr lang="en-AU" sz="2400" b="0" i="0" u="none" strike="noStrike" dirty="0">
                          <a:solidFill>
                            <a:srgbClr val="000000"/>
                          </a:solidFill>
                          <a:effectLst/>
                          <a:latin typeface="Calibri"/>
                        </a:rPr>
                        <a:t>1.4</a:t>
                      </a: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c>
                  <a:txBody>
                    <a:bodyPr/>
                    <a:lstStyle/>
                    <a:p>
                      <a:pPr algn="ctr"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r>
                        <a:rPr lang="en-AU" sz="2400" b="0" i="0" u="none" strike="noStrike" dirty="0">
                          <a:solidFill>
                            <a:srgbClr val="000000"/>
                          </a:solidFill>
                          <a:effectLst/>
                          <a:latin typeface="Calibri"/>
                        </a:rPr>
                        <a:t>Park categories I-IV</a:t>
                      </a:r>
                    </a:p>
                  </a:txBody>
                  <a:tcPr marL="9525" marR="9525" marT="9525" marB="0"/>
                </a:tc>
                <a:tc gridSpan="3">
                  <a:txBody>
                    <a:bodyPr/>
                    <a:lstStyle/>
                    <a:p>
                      <a:pPr algn="l" fontAlgn="b"/>
                      <a:r>
                        <a:rPr lang="en-AU" sz="2400" b="0" i="0" u="none" strike="noStrike" dirty="0">
                          <a:solidFill>
                            <a:srgbClr val="000000"/>
                          </a:solidFill>
                          <a:effectLst/>
                          <a:latin typeface="Calibri"/>
                        </a:rPr>
                        <a:t>% I-IV PA area</a:t>
                      </a: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c hMerge="1">
                  <a:txBody>
                    <a:bodyPr/>
                    <a:lstStyle/>
                    <a:p>
                      <a:pPr algn="l" fontAlgn="b"/>
                      <a:endParaRPr lang="en-AU" sz="2400" b="0" i="0" u="none" strike="noStrike" dirty="0">
                        <a:solidFill>
                          <a:srgbClr val="000000"/>
                        </a:solidFill>
                        <a:effectLst/>
                        <a:latin typeface="Calibri"/>
                      </a:endParaRPr>
                    </a:p>
                  </a:txBody>
                  <a:tcPr marL="9525" marR="9525" marT="9525" marB="0"/>
                </a:tc>
              </a:tr>
              <a:tr h="331200">
                <a:tc>
                  <a:txBody>
                    <a:bodyPr/>
                    <a:lstStyle/>
                    <a:p>
                      <a:pPr algn="l" fontAlgn="b"/>
                      <a:endParaRPr lang="en-AU" sz="2400" b="0" i="0" u="none" strike="noStrike">
                        <a:solidFill>
                          <a:srgbClr val="000000"/>
                        </a:solidFill>
                        <a:effectLst/>
                        <a:latin typeface="Calibri"/>
                      </a:endParaRPr>
                    </a:p>
                  </a:txBody>
                  <a:tcPr marL="9525" marR="9525" marT="9525" marB="0"/>
                </a:tc>
                <a:tc>
                  <a:txBody>
                    <a:bodyPr/>
                    <a:lstStyle/>
                    <a:p>
                      <a:pPr algn="l" fontAlgn="b"/>
                      <a:r>
                        <a:rPr lang="en-AU" sz="2400" b="0" i="0" u="none" strike="noStrike">
                          <a:solidFill>
                            <a:srgbClr val="000000"/>
                          </a:solidFill>
                          <a:effectLst/>
                          <a:latin typeface="Calibri"/>
                        </a:rPr>
                        <a:t>Intensive</a:t>
                      </a:r>
                    </a:p>
                  </a:txBody>
                  <a:tcPr marL="9525" marR="9525" marT="9525" marB="0"/>
                </a:tc>
                <a:tc>
                  <a:txBody>
                    <a:bodyPr/>
                    <a:lstStyle/>
                    <a:p>
                      <a:pPr algn="ctr" fontAlgn="b"/>
                      <a:r>
                        <a:rPr lang="en-AU" sz="2400" b="0" i="0" u="none" strike="noStrike">
                          <a:solidFill>
                            <a:srgbClr val="000000"/>
                          </a:solidFill>
                          <a:effectLst/>
                          <a:latin typeface="Calibri"/>
                        </a:rPr>
                        <a:t>0.1</a:t>
                      </a:r>
                    </a:p>
                  </a:txBody>
                  <a:tcPr marL="9525" marR="9525" marT="9525" marB="0"/>
                </a:tc>
                <a:tc>
                  <a:txBody>
                    <a:bodyPr/>
                    <a:lstStyle/>
                    <a:p>
                      <a:pPr algn="ctr" fontAlgn="b"/>
                      <a:r>
                        <a:rPr lang="en-AU" sz="2400" b="0" i="0" u="none" strike="noStrike" dirty="0">
                          <a:solidFill>
                            <a:srgbClr val="000000"/>
                          </a:solidFill>
                          <a:effectLst/>
                          <a:latin typeface="Calibri"/>
                        </a:rPr>
                        <a:t>3.1</a:t>
                      </a:r>
                    </a:p>
                  </a:txBody>
                  <a:tcPr marL="9525" marR="9525" marT="9525" marB="0"/>
                </a:tc>
              </a:tr>
              <a:tr h="418363">
                <a:tc>
                  <a:txBody>
                    <a:bodyPr/>
                    <a:lstStyle/>
                    <a:p>
                      <a:pPr algn="l" fontAlgn="b"/>
                      <a:r>
                        <a:rPr lang="en-AU" sz="2400" b="0" i="0" u="none" strike="noStrike">
                          <a:solidFill>
                            <a:srgbClr val="000000"/>
                          </a:solidFill>
                          <a:effectLst/>
                          <a:latin typeface="Calibri"/>
                        </a:rPr>
                        <a:t> </a:t>
                      </a:r>
                    </a:p>
                  </a:txBody>
                  <a:tcPr marL="9525" marR="9525" marT="9525" marB="0"/>
                </a:tc>
                <a:tc>
                  <a:txBody>
                    <a:bodyPr/>
                    <a:lstStyle/>
                    <a:p>
                      <a:pPr algn="l" fontAlgn="b"/>
                      <a:r>
                        <a:rPr lang="en-AU" sz="2400" b="0" i="0" u="none" strike="noStrike">
                          <a:solidFill>
                            <a:srgbClr val="000000"/>
                          </a:solidFill>
                          <a:effectLst/>
                          <a:latin typeface="Calibri"/>
                        </a:rPr>
                        <a:t>Extensive</a:t>
                      </a:r>
                    </a:p>
                  </a:txBody>
                  <a:tcPr marL="9525" marR="9525" marT="9525" marB="0"/>
                </a:tc>
                <a:tc>
                  <a:txBody>
                    <a:bodyPr/>
                    <a:lstStyle/>
                    <a:p>
                      <a:pPr algn="ctr" fontAlgn="b"/>
                      <a:r>
                        <a:rPr lang="en-AU" sz="2400" b="0" i="0" u="none" strike="noStrike">
                          <a:solidFill>
                            <a:srgbClr val="000000"/>
                          </a:solidFill>
                          <a:effectLst/>
                          <a:latin typeface="Calibri"/>
                        </a:rPr>
                        <a:t>17.3</a:t>
                      </a:r>
                    </a:p>
                  </a:txBody>
                  <a:tcPr marL="9525" marR="9525" marT="9525" marB="0"/>
                </a:tc>
                <a:tc>
                  <a:txBody>
                    <a:bodyPr/>
                    <a:lstStyle/>
                    <a:p>
                      <a:pPr algn="ctr" fontAlgn="b"/>
                      <a:r>
                        <a:rPr lang="en-AU" sz="2400" b="0" i="0" u="none" strike="noStrike" dirty="0">
                          <a:solidFill>
                            <a:srgbClr val="000000"/>
                          </a:solidFill>
                          <a:effectLst/>
                          <a:latin typeface="Calibri"/>
                        </a:rPr>
                        <a:t>5.3</a:t>
                      </a:r>
                    </a:p>
                  </a:txBody>
                  <a:tcPr marL="9525" marR="9525" marT="9525" marB="0"/>
                </a:tc>
              </a:tr>
            </a:tbl>
          </a:graphicData>
        </a:graphic>
      </p:graphicFrame>
      <p:sp>
        <p:nvSpPr>
          <p:cNvPr id="3" name="Oval 2"/>
          <p:cNvSpPr/>
          <p:nvPr/>
        </p:nvSpPr>
        <p:spPr>
          <a:xfrm>
            <a:off x="5107368" y="6221479"/>
            <a:ext cx="1368152" cy="6730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614637" y="1281525"/>
            <a:ext cx="4398864" cy="3046988"/>
          </a:xfrm>
          <a:prstGeom prst="rect">
            <a:avLst/>
          </a:prstGeom>
          <a:solidFill>
            <a:schemeClr val="bg1"/>
          </a:solidFill>
          <a:ln w="57150">
            <a:solidFill>
              <a:srgbClr val="FF0000"/>
            </a:solidFill>
          </a:ln>
        </p:spPr>
        <p:txBody>
          <a:bodyPr wrap="square" rtlCol="0">
            <a:spAutoFit/>
          </a:bodyPr>
          <a:lstStyle/>
          <a:p>
            <a:r>
              <a:rPr lang="en-AU" sz="3200" dirty="0" smtClean="0"/>
              <a:t>A fifth of high protection parks have extensive Indigenous/local community use – i.e. management must be collaborative</a:t>
            </a:r>
            <a:endParaRPr lang="en-AU" sz="3200" dirty="0"/>
          </a:p>
        </p:txBody>
      </p:sp>
      <p:cxnSp>
        <p:nvCxnSpPr>
          <p:cNvPr id="7" name="Straight Connector 6"/>
          <p:cNvCxnSpPr>
            <a:endCxn id="3" idx="1"/>
          </p:cNvCxnSpPr>
          <p:nvPr/>
        </p:nvCxnSpPr>
        <p:spPr>
          <a:xfrm>
            <a:off x="4427984" y="4328513"/>
            <a:ext cx="879745" cy="19915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8262" y="-72424"/>
            <a:ext cx="9144000" cy="548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400"/>
              </a:spcBef>
            </a:pPr>
            <a:r>
              <a:rPr lang="en-AU" sz="3600" b="1" dirty="0" err="1" smtClean="0"/>
              <a:t>Anthromes</a:t>
            </a:r>
            <a:r>
              <a:rPr lang="en-AU" sz="3600" b="1" dirty="0" smtClean="0"/>
              <a:t> and WPDA</a:t>
            </a:r>
          </a:p>
        </p:txBody>
      </p:sp>
    </p:spTree>
    <p:extLst>
      <p:ext uri="{BB962C8B-B14F-4D97-AF65-F5344CB8AC3E}">
        <p14:creationId xmlns:p14="http://schemas.microsoft.com/office/powerpoint/2010/main" val="40335885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48680"/>
          </a:xfrm>
        </p:spPr>
        <p:txBody>
          <a:bodyPr>
            <a:noAutofit/>
          </a:bodyPr>
          <a:lstStyle/>
          <a:p>
            <a:pPr algn="l">
              <a:spcBef>
                <a:spcPts val="400"/>
              </a:spcBef>
            </a:pPr>
            <a:r>
              <a:rPr lang="en-AU" sz="3600" b="1" dirty="0" smtClean="0"/>
              <a:t>% for 104 countries/62 million km</a:t>
            </a:r>
            <a:r>
              <a:rPr lang="en-AU" sz="3600" b="1" baseline="30000" dirty="0" smtClean="0"/>
              <a:t>2</a:t>
            </a:r>
            <a:r>
              <a:rPr lang="en-AU" sz="3600" b="1" dirty="0" smtClean="0"/>
              <a:t> land</a:t>
            </a:r>
          </a:p>
        </p:txBody>
      </p:sp>
      <p:graphicFrame>
        <p:nvGraphicFramePr>
          <p:cNvPr id="8" name="Table 7"/>
          <p:cNvGraphicFramePr>
            <a:graphicFrameLocks noGrp="1"/>
          </p:cNvGraphicFramePr>
          <p:nvPr>
            <p:extLst>
              <p:ext uri="{D42A27DB-BD31-4B8C-83A1-F6EECF244321}">
                <p14:modId xmlns:p14="http://schemas.microsoft.com/office/powerpoint/2010/main" val="681998260"/>
              </p:ext>
            </p:extLst>
          </p:nvPr>
        </p:nvGraphicFramePr>
        <p:xfrm>
          <a:off x="107504" y="684300"/>
          <a:ext cx="9001000" cy="6019799"/>
        </p:xfrm>
        <a:graphic>
          <a:graphicData uri="http://schemas.openxmlformats.org/drawingml/2006/table">
            <a:tbl>
              <a:tblPr firstRow="1" bandRow="1">
                <a:tableStyleId>{5C22544A-7EE6-4342-B048-85BDC9FD1C3A}</a:tableStyleId>
              </a:tblPr>
              <a:tblGrid>
                <a:gridCol w="5040560"/>
                <a:gridCol w="1224136"/>
                <a:gridCol w="1296144"/>
                <a:gridCol w="1440160"/>
              </a:tblGrid>
              <a:tr h="718987">
                <a:tc>
                  <a:txBody>
                    <a:bodyPr/>
                    <a:lstStyle/>
                    <a:p>
                      <a:pPr algn="l" fontAlgn="b"/>
                      <a:r>
                        <a:rPr lang="en-AU" sz="2800" b="1" i="0" u="none" strike="noStrike" dirty="0">
                          <a:solidFill>
                            <a:srgbClr val="000000"/>
                          </a:solidFill>
                          <a:effectLst/>
                          <a:latin typeface="Calibri"/>
                        </a:rPr>
                        <a:t>Area class</a:t>
                      </a:r>
                    </a:p>
                  </a:txBody>
                  <a:tcPr marL="7620" marR="7620" marT="7620" marB="0" anchor="b">
                    <a:solidFill>
                      <a:schemeClr val="accent3"/>
                    </a:solidFill>
                  </a:tcPr>
                </a:tc>
                <a:tc>
                  <a:txBody>
                    <a:bodyPr/>
                    <a:lstStyle/>
                    <a:p>
                      <a:pPr algn="ctr" fontAlgn="b"/>
                      <a:r>
                        <a:rPr lang="en-AU" sz="2800" b="1" i="0" u="none" strike="noStrike" dirty="0">
                          <a:solidFill>
                            <a:srgbClr val="000000"/>
                          </a:solidFill>
                          <a:effectLst/>
                          <a:latin typeface="Calibri"/>
                        </a:rPr>
                        <a:t>Lowest</a:t>
                      </a:r>
                    </a:p>
                  </a:txBody>
                  <a:tcPr marL="7620" marR="7620" marT="7620" marB="0" anchor="b">
                    <a:solidFill>
                      <a:schemeClr val="accent3"/>
                    </a:solidFill>
                  </a:tcPr>
                </a:tc>
                <a:tc>
                  <a:txBody>
                    <a:bodyPr/>
                    <a:lstStyle/>
                    <a:p>
                      <a:pPr algn="ctr" fontAlgn="b"/>
                      <a:r>
                        <a:rPr lang="en-AU" sz="2800" b="1" i="0" u="none" strike="noStrike" dirty="0">
                          <a:solidFill>
                            <a:srgbClr val="000000"/>
                          </a:solidFill>
                          <a:effectLst/>
                          <a:latin typeface="Calibri"/>
                        </a:rPr>
                        <a:t>Highest</a:t>
                      </a:r>
                    </a:p>
                  </a:txBody>
                  <a:tcPr marL="7620" marR="7620" marT="7620" marB="0" anchor="b">
                    <a:solidFill>
                      <a:schemeClr val="accent3"/>
                    </a:solidFill>
                  </a:tcPr>
                </a:tc>
                <a:tc>
                  <a:txBody>
                    <a:bodyPr/>
                    <a:lstStyle/>
                    <a:p>
                      <a:pPr algn="ctr" fontAlgn="b"/>
                      <a:r>
                        <a:rPr lang="en-AU" sz="2800" b="1" i="0" u="none" strike="noStrike" dirty="0">
                          <a:solidFill>
                            <a:srgbClr val="000000"/>
                          </a:solidFill>
                          <a:effectLst/>
                          <a:latin typeface="Calibri"/>
                        </a:rPr>
                        <a:t>Best guess</a:t>
                      </a:r>
                    </a:p>
                  </a:txBody>
                  <a:tcPr marL="7620" marR="7620" marT="7620" marB="0" anchor="b">
                    <a:solidFill>
                      <a:schemeClr val="accent3"/>
                    </a:solidFill>
                  </a:tcPr>
                </a:tc>
              </a:tr>
              <a:tr h="378241">
                <a:tc>
                  <a:txBody>
                    <a:bodyPr/>
                    <a:lstStyle/>
                    <a:p>
                      <a:pPr algn="l" fontAlgn="ctr"/>
                      <a:r>
                        <a:rPr lang="en-AU" sz="2800" b="0" i="0" u="none" strike="noStrike" dirty="0">
                          <a:solidFill>
                            <a:srgbClr val="000000"/>
                          </a:solidFill>
                          <a:effectLst/>
                          <a:latin typeface="Calibri"/>
                        </a:rPr>
                        <a:t>State protected lands without people</a:t>
                      </a:r>
                    </a:p>
                  </a:txBody>
                  <a:tcPr marL="7620" marR="7620" marT="7620" marB="0" anchor="ctr"/>
                </a:tc>
                <a:tc>
                  <a:txBody>
                    <a:bodyPr/>
                    <a:lstStyle/>
                    <a:p>
                      <a:pPr algn="ctr" fontAlgn="ctr"/>
                      <a:r>
                        <a:rPr lang="en-AU" sz="2800" b="0" i="0" u="none" strike="noStrike">
                          <a:solidFill>
                            <a:srgbClr val="000000"/>
                          </a:solidFill>
                          <a:effectLst/>
                          <a:latin typeface="Calibri"/>
                        </a:rPr>
                        <a:t>4.1</a:t>
                      </a:r>
                    </a:p>
                  </a:txBody>
                  <a:tcPr marL="7620" marR="7620" marT="7620" marB="0" anchor="ctr"/>
                </a:tc>
                <a:tc>
                  <a:txBody>
                    <a:bodyPr/>
                    <a:lstStyle/>
                    <a:p>
                      <a:pPr algn="ctr" fontAlgn="ctr"/>
                      <a:r>
                        <a:rPr lang="en-AU" sz="2800" b="0" i="0" u="none" strike="noStrike" dirty="0">
                          <a:solidFill>
                            <a:srgbClr val="000000"/>
                          </a:solidFill>
                          <a:effectLst/>
                          <a:latin typeface="Calibri"/>
                        </a:rPr>
                        <a:t>7.6</a:t>
                      </a:r>
                    </a:p>
                  </a:txBody>
                  <a:tcPr marL="7620" marR="7620" marT="7620" marB="0" anchor="ctr"/>
                </a:tc>
                <a:tc>
                  <a:txBody>
                    <a:bodyPr/>
                    <a:lstStyle/>
                    <a:p>
                      <a:pPr algn="ctr" fontAlgn="ctr"/>
                      <a:r>
                        <a:rPr lang="en-AU" sz="2800" b="0" i="0" u="none" strike="noStrike">
                          <a:solidFill>
                            <a:srgbClr val="000000"/>
                          </a:solidFill>
                          <a:effectLst/>
                          <a:latin typeface="Calibri"/>
                        </a:rPr>
                        <a:t>5.7</a:t>
                      </a:r>
                    </a:p>
                  </a:txBody>
                  <a:tcPr marL="7620" marR="7620" marT="7620" marB="0" anchor="ctr"/>
                </a:tc>
              </a:tr>
              <a:tr h="378241">
                <a:tc>
                  <a:txBody>
                    <a:bodyPr/>
                    <a:lstStyle/>
                    <a:p>
                      <a:pPr algn="l" fontAlgn="ctr"/>
                      <a:r>
                        <a:rPr lang="en-AU" sz="2800" b="0" i="0" u="none" strike="noStrike" dirty="0">
                          <a:solidFill>
                            <a:srgbClr val="000000"/>
                          </a:solidFill>
                          <a:effectLst/>
                          <a:latin typeface="Calibri"/>
                        </a:rPr>
                        <a:t>All protected State lands</a:t>
                      </a:r>
                    </a:p>
                  </a:txBody>
                  <a:tcPr marL="7620" marR="7620" marT="7620" marB="0" anchor="ctr"/>
                </a:tc>
                <a:tc>
                  <a:txBody>
                    <a:bodyPr/>
                    <a:lstStyle/>
                    <a:p>
                      <a:pPr algn="ctr" fontAlgn="ctr"/>
                      <a:r>
                        <a:rPr lang="en-AU" sz="2800" b="0" i="0" u="none" strike="noStrike" dirty="0">
                          <a:solidFill>
                            <a:srgbClr val="000000"/>
                          </a:solidFill>
                          <a:effectLst/>
                          <a:latin typeface="Calibri"/>
                        </a:rPr>
                        <a:t>8.5</a:t>
                      </a:r>
                    </a:p>
                  </a:txBody>
                  <a:tcPr marL="7620" marR="7620" marT="7620" marB="0" anchor="ctr"/>
                </a:tc>
                <a:tc>
                  <a:txBody>
                    <a:bodyPr/>
                    <a:lstStyle/>
                    <a:p>
                      <a:pPr algn="ctr" fontAlgn="ctr"/>
                      <a:r>
                        <a:rPr lang="en-AU" sz="2800" b="0" i="0" u="none" strike="noStrike">
                          <a:solidFill>
                            <a:srgbClr val="000000"/>
                          </a:solidFill>
                          <a:effectLst/>
                          <a:latin typeface="Calibri"/>
                        </a:rPr>
                        <a:t>16.9</a:t>
                      </a:r>
                    </a:p>
                  </a:txBody>
                  <a:tcPr marL="7620" marR="7620" marT="7620" marB="0" anchor="ctr"/>
                </a:tc>
                <a:tc>
                  <a:txBody>
                    <a:bodyPr/>
                    <a:lstStyle/>
                    <a:p>
                      <a:pPr algn="ctr" fontAlgn="ctr"/>
                      <a:r>
                        <a:rPr lang="en-AU" sz="2800" b="0" i="0" u="none" strike="noStrike">
                          <a:solidFill>
                            <a:srgbClr val="000000"/>
                          </a:solidFill>
                          <a:effectLst/>
                          <a:latin typeface="Calibri"/>
                        </a:rPr>
                        <a:t>12.9</a:t>
                      </a:r>
                    </a:p>
                  </a:txBody>
                  <a:tcPr marL="7620" marR="7620" marT="7620" marB="0" anchor="ctr"/>
                </a:tc>
              </a:tr>
              <a:tr h="1074774">
                <a:tc>
                  <a:txBody>
                    <a:bodyPr/>
                    <a:lstStyle/>
                    <a:p>
                      <a:pPr algn="l" fontAlgn="ctr"/>
                      <a:r>
                        <a:rPr lang="en-AU" sz="2800" b="0" i="0" u="none" strike="noStrike">
                          <a:solidFill>
                            <a:srgbClr val="000000"/>
                          </a:solidFill>
                          <a:effectLst/>
                          <a:latin typeface="Calibri"/>
                        </a:rPr>
                        <a:t>Other areas where Indigenous or Local Community occupancy is likely to be consistent with conservation</a:t>
                      </a:r>
                    </a:p>
                  </a:txBody>
                  <a:tcPr marL="7620" marR="7620" marT="7620" marB="0" anchor="ctr"/>
                </a:tc>
                <a:tc>
                  <a:txBody>
                    <a:bodyPr/>
                    <a:lstStyle/>
                    <a:p>
                      <a:pPr algn="ctr" fontAlgn="ctr"/>
                      <a:r>
                        <a:rPr lang="en-AU" sz="2800" b="0" i="0" u="none" strike="noStrike" dirty="0">
                          <a:solidFill>
                            <a:srgbClr val="000000"/>
                          </a:solidFill>
                          <a:effectLst/>
                          <a:latin typeface="Calibri"/>
                        </a:rPr>
                        <a:t>7.2</a:t>
                      </a:r>
                    </a:p>
                  </a:txBody>
                  <a:tcPr marL="7620" marR="7620" marT="7620" marB="0" anchor="ctr"/>
                </a:tc>
                <a:tc>
                  <a:txBody>
                    <a:bodyPr/>
                    <a:lstStyle/>
                    <a:p>
                      <a:pPr algn="ctr" fontAlgn="ctr"/>
                      <a:r>
                        <a:rPr lang="en-AU" sz="2800" b="0" i="0" u="none" strike="noStrike" dirty="0">
                          <a:solidFill>
                            <a:srgbClr val="000000"/>
                          </a:solidFill>
                          <a:effectLst/>
                          <a:latin typeface="Calibri"/>
                        </a:rPr>
                        <a:t>19.8</a:t>
                      </a:r>
                    </a:p>
                  </a:txBody>
                  <a:tcPr marL="7620" marR="7620" marT="7620" marB="0" anchor="ctr"/>
                </a:tc>
                <a:tc>
                  <a:txBody>
                    <a:bodyPr/>
                    <a:lstStyle/>
                    <a:p>
                      <a:pPr algn="ctr" fontAlgn="ctr"/>
                      <a:r>
                        <a:rPr lang="en-AU" sz="2800" b="0" i="0" u="none" strike="noStrike">
                          <a:solidFill>
                            <a:srgbClr val="000000"/>
                          </a:solidFill>
                          <a:effectLst/>
                          <a:latin typeface="Calibri"/>
                        </a:rPr>
                        <a:t>15.5</a:t>
                      </a:r>
                    </a:p>
                  </a:txBody>
                  <a:tcPr marL="7620" marR="7620" marT="7620" marB="0" anchor="ctr"/>
                </a:tc>
              </a:tr>
              <a:tr h="1074774">
                <a:tc>
                  <a:txBody>
                    <a:bodyPr/>
                    <a:lstStyle/>
                    <a:p>
                      <a:pPr algn="l" fontAlgn="ctr"/>
                      <a:r>
                        <a:rPr lang="en-AU" sz="2800" b="0" i="0" u="none" strike="noStrike" dirty="0">
                          <a:solidFill>
                            <a:srgbClr val="000000"/>
                          </a:solidFill>
                          <a:effectLst/>
                          <a:latin typeface="Calibri"/>
                        </a:rPr>
                        <a:t>All areas where Indigenous or Local Community occupancy is likely to be consistent with conservation</a:t>
                      </a:r>
                    </a:p>
                  </a:txBody>
                  <a:tcPr marL="7620" marR="7620" marT="7620" marB="0" anchor="ctr"/>
                </a:tc>
                <a:tc>
                  <a:txBody>
                    <a:bodyPr/>
                    <a:lstStyle/>
                    <a:p>
                      <a:pPr algn="ctr" fontAlgn="ctr"/>
                      <a:r>
                        <a:rPr lang="en-AU" sz="2800" b="0" i="0" u="none" strike="noStrike">
                          <a:solidFill>
                            <a:srgbClr val="000000"/>
                          </a:solidFill>
                          <a:effectLst/>
                          <a:latin typeface="Calibri"/>
                        </a:rPr>
                        <a:t>11.6</a:t>
                      </a:r>
                    </a:p>
                  </a:txBody>
                  <a:tcPr marL="7620" marR="7620" marT="7620" marB="0" anchor="ctr"/>
                </a:tc>
                <a:tc>
                  <a:txBody>
                    <a:bodyPr/>
                    <a:lstStyle/>
                    <a:p>
                      <a:pPr algn="ctr" fontAlgn="ctr"/>
                      <a:r>
                        <a:rPr lang="en-AU" sz="2800" b="0" i="0" u="none" strike="noStrike" dirty="0">
                          <a:solidFill>
                            <a:srgbClr val="000000"/>
                          </a:solidFill>
                          <a:effectLst/>
                          <a:latin typeface="Calibri"/>
                        </a:rPr>
                        <a:t>29.1</a:t>
                      </a:r>
                    </a:p>
                  </a:txBody>
                  <a:tcPr marL="7620" marR="7620" marT="7620" marB="0" anchor="ctr"/>
                </a:tc>
                <a:tc>
                  <a:txBody>
                    <a:bodyPr/>
                    <a:lstStyle/>
                    <a:p>
                      <a:pPr algn="ctr" fontAlgn="ctr"/>
                      <a:r>
                        <a:rPr lang="en-AU" sz="2800" b="0" i="0" u="none" strike="noStrike" dirty="0">
                          <a:solidFill>
                            <a:srgbClr val="000000"/>
                          </a:solidFill>
                          <a:effectLst/>
                          <a:latin typeface="Calibri"/>
                        </a:rPr>
                        <a:t>22.7</a:t>
                      </a:r>
                    </a:p>
                  </a:txBody>
                  <a:tcPr marL="7620" marR="7620" marT="7620" marB="0" anchor="ctr"/>
                </a:tc>
              </a:tr>
              <a:tr h="378241">
                <a:tc>
                  <a:txBody>
                    <a:bodyPr/>
                    <a:lstStyle/>
                    <a:p>
                      <a:pPr algn="l" fontAlgn="ctr"/>
                      <a:r>
                        <a:rPr lang="en-AU" sz="2800" b="0" i="0" u="none" strike="noStrike">
                          <a:solidFill>
                            <a:srgbClr val="000000"/>
                          </a:solidFill>
                          <a:effectLst/>
                          <a:latin typeface="Calibri"/>
                        </a:rPr>
                        <a:t>Private protected areas</a:t>
                      </a:r>
                    </a:p>
                  </a:txBody>
                  <a:tcPr marL="7620" marR="7620" marT="7620" marB="0" anchor="ctr"/>
                </a:tc>
                <a:tc>
                  <a:txBody>
                    <a:bodyPr/>
                    <a:lstStyle/>
                    <a:p>
                      <a:pPr algn="ctr" fontAlgn="ctr"/>
                      <a:r>
                        <a:rPr lang="en-AU" sz="2800" b="0" i="0" u="none" strike="noStrike">
                          <a:solidFill>
                            <a:srgbClr val="000000"/>
                          </a:solidFill>
                          <a:effectLst/>
                          <a:latin typeface="Calibri"/>
                        </a:rPr>
                        <a:t>1.5</a:t>
                      </a:r>
                    </a:p>
                  </a:txBody>
                  <a:tcPr marL="7620" marR="7620" marT="7620" marB="0" anchor="ctr"/>
                </a:tc>
                <a:tc>
                  <a:txBody>
                    <a:bodyPr/>
                    <a:lstStyle/>
                    <a:p>
                      <a:pPr algn="ctr" fontAlgn="ctr"/>
                      <a:r>
                        <a:rPr lang="en-AU" sz="2800" b="0" i="0" u="none" strike="noStrike">
                          <a:solidFill>
                            <a:srgbClr val="000000"/>
                          </a:solidFill>
                          <a:effectLst/>
                          <a:latin typeface="Calibri"/>
                        </a:rPr>
                        <a:t>3.4</a:t>
                      </a:r>
                    </a:p>
                  </a:txBody>
                  <a:tcPr marL="7620" marR="7620" marT="7620" marB="0" anchor="ctr"/>
                </a:tc>
                <a:tc>
                  <a:txBody>
                    <a:bodyPr/>
                    <a:lstStyle/>
                    <a:p>
                      <a:pPr algn="ctr" fontAlgn="ctr"/>
                      <a:r>
                        <a:rPr lang="en-AU" sz="2800" b="0" i="0" u="none" strike="noStrike" dirty="0">
                          <a:solidFill>
                            <a:srgbClr val="000000"/>
                          </a:solidFill>
                          <a:effectLst/>
                          <a:latin typeface="Calibri"/>
                        </a:rPr>
                        <a:t>2.3</a:t>
                      </a:r>
                    </a:p>
                  </a:txBody>
                  <a:tcPr marL="7620" marR="7620" marT="7620" marB="0" anchor="ctr"/>
                </a:tc>
              </a:tr>
            </a:tbl>
          </a:graphicData>
        </a:graphic>
      </p:graphicFrame>
    </p:spTree>
    <p:extLst>
      <p:ext uri="{BB962C8B-B14F-4D97-AF65-F5344CB8AC3E}">
        <p14:creationId xmlns:p14="http://schemas.microsoft.com/office/powerpoint/2010/main" val="39334105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877320657"/>
              </p:ext>
            </p:extLst>
          </p:nvPr>
        </p:nvGraphicFramePr>
        <p:xfrm>
          <a:off x="107504" y="620688"/>
          <a:ext cx="9001000" cy="5158739"/>
        </p:xfrm>
        <a:graphic>
          <a:graphicData uri="http://schemas.openxmlformats.org/drawingml/2006/table">
            <a:tbl>
              <a:tblPr firstRow="1" bandRow="1">
                <a:tableStyleId>{5C22544A-7EE6-4342-B048-85BDC9FD1C3A}</a:tableStyleId>
              </a:tblPr>
              <a:tblGrid>
                <a:gridCol w="5760640"/>
                <a:gridCol w="1080120"/>
                <a:gridCol w="1152128"/>
                <a:gridCol w="1008112"/>
              </a:tblGrid>
              <a:tr h="388843">
                <a:tc>
                  <a:txBody>
                    <a:bodyPr/>
                    <a:lstStyle/>
                    <a:p>
                      <a:pPr algn="l" fontAlgn="b"/>
                      <a:r>
                        <a:rPr lang="en-AU" sz="2800" b="1" i="0" u="none" strike="noStrike" dirty="0">
                          <a:solidFill>
                            <a:srgbClr val="000000"/>
                          </a:solidFill>
                          <a:effectLst/>
                          <a:latin typeface="Calibri"/>
                        </a:rPr>
                        <a:t>Area class</a:t>
                      </a:r>
                    </a:p>
                  </a:txBody>
                  <a:tcPr marL="7620" marR="7620" marT="7620" marB="0" anchor="b"/>
                </a:tc>
                <a:tc>
                  <a:txBody>
                    <a:bodyPr/>
                    <a:lstStyle/>
                    <a:p>
                      <a:pPr algn="l" fontAlgn="b"/>
                      <a:r>
                        <a:rPr lang="en-AU" sz="2800" b="1" i="0" u="none" strike="noStrike" dirty="0">
                          <a:solidFill>
                            <a:srgbClr val="000000"/>
                          </a:solidFill>
                          <a:effectLst/>
                          <a:latin typeface="Calibri"/>
                        </a:rPr>
                        <a:t>Lowest</a:t>
                      </a:r>
                    </a:p>
                  </a:txBody>
                  <a:tcPr marL="7620" marR="7620" marT="7620" marB="0" anchor="b"/>
                </a:tc>
                <a:tc>
                  <a:txBody>
                    <a:bodyPr/>
                    <a:lstStyle/>
                    <a:p>
                      <a:pPr algn="l" fontAlgn="b"/>
                      <a:r>
                        <a:rPr lang="en-AU" sz="2800" b="1" i="0" u="none" strike="noStrike">
                          <a:solidFill>
                            <a:srgbClr val="000000"/>
                          </a:solidFill>
                          <a:effectLst/>
                          <a:latin typeface="Calibri"/>
                        </a:rPr>
                        <a:t>Highest</a:t>
                      </a:r>
                    </a:p>
                  </a:txBody>
                  <a:tcPr marL="7620" marR="7620" marT="7620" marB="0" anchor="b"/>
                </a:tc>
                <a:tc>
                  <a:txBody>
                    <a:bodyPr/>
                    <a:lstStyle/>
                    <a:p>
                      <a:pPr algn="l" fontAlgn="b"/>
                      <a:r>
                        <a:rPr lang="en-AU" sz="2800" b="1" i="0" u="none" strike="noStrike" dirty="0">
                          <a:solidFill>
                            <a:srgbClr val="000000"/>
                          </a:solidFill>
                          <a:effectLst/>
                          <a:latin typeface="Calibri"/>
                        </a:rPr>
                        <a:t>Best guess</a:t>
                      </a:r>
                    </a:p>
                  </a:txBody>
                  <a:tcPr marL="7620" marR="7620" marT="7620" marB="0" anchor="b"/>
                </a:tc>
              </a:tr>
              <a:tr h="388843">
                <a:tc>
                  <a:txBody>
                    <a:bodyPr/>
                    <a:lstStyle/>
                    <a:p>
                      <a:pPr algn="l" fontAlgn="ctr"/>
                      <a:r>
                        <a:rPr lang="en-AU" sz="2800" b="0" i="0" u="none" strike="noStrike" dirty="0">
                          <a:solidFill>
                            <a:srgbClr val="000000"/>
                          </a:solidFill>
                          <a:effectLst/>
                          <a:latin typeface="Calibri"/>
                        </a:rPr>
                        <a:t>Protected State marine and coastal areas without people</a:t>
                      </a:r>
                    </a:p>
                  </a:txBody>
                  <a:tcPr marL="7620" marR="7620" marT="7620" marB="0" anchor="ctr"/>
                </a:tc>
                <a:tc>
                  <a:txBody>
                    <a:bodyPr/>
                    <a:lstStyle/>
                    <a:p>
                      <a:pPr algn="ctr" fontAlgn="ctr"/>
                      <a:r>
                        <a:rPr lang="en-AU" sz="2800" b="0" i="0" u="none" strike="noStrike">
                          <a:solidFill>
                            <a:srgbClr val="000000"/>
                          </a:solidFill>
                          <a:effectLst/>
                          <a:latin typeface="Calibri"/>
                        </a:rPr>
                        <a:t>10.1</a:t>
                      </a:r>
                    </a:p>
                  </a:txBody>
                  <a:tcPr marL="7620" marR="7620" marT="7620" marB="0" anchor="ctr"/>
                </a:tc>
                <a:tc>
                  <a:txBody>
                    <a:bodyPr/>
                    <a:lstStyle/>
                    <a:p>
                      <a:pPr algn="ctr" fontAlgn="ctr"/>
                      <a:r>
                        <a:rPr lang="en-AU" sz="2800" b="0" i="0" u="none" strike="noStrike">
                          <a:solidFill>
                            <a:srgbClr val="000000"/>
                          </a:solidFill>
                          <a:effectLst/>
                          <a:latin typeface="Calibri"/>
                        </a:rPr>
                        <a:t>11.0</a:t>
                      </a:r>
                    </a:p>
                  </a:txBody>
                  <a:tcPr marL="7620" marR="7620" marT="7620" marB="0" anchor="ctr"/>
                </a:tc>
                <a:tc>
                  <a:txBody>
                    <a:bodyPr/>
                    <a:lstStyle/>
                    <a:p>
                      <a:pPr algn="ctr" fontAlgn="ctr"/>
                      <a:r>
                        <a:rPr lang="en-AU" sz="2800" b="0" i="0" u="none" strike="noStrike">
                          <a:solidFill>
                            <a:srgbClr val="000000"/>
                          </a:solidFill>
                          <a:effectLst/>
                          <a:latin typeface="Calibri"/>
                        </a:rPr>
                        <a:t>10.6</a:t>
                      </a:r>
                    </a:p>
                  </a:txBody>
                  <a:tcPr marL="7620" marR="7620" marT="7620" marB="0" anchor="ctr"/>
                </a:tc>
              </a:tr>
              <a:tr h="388843">
                <a:tc>
                  <a:txBody>
                    <a:bodyPr/>
                    <a:lstStyle/>
                    <a:p>
                      <a:pPr algn="l" fontAlgn="ctr"/>
                      <a:r>
                        <a:rPr lang="en-AU" sz="2800" b="0" i="0" u="none" strike="noStrike" dirty="0">
                          <a:solidFill>
                            <a:srgbClr val="000000"/>
                          </a:solidFill>
                          <a:effectLst/>
                          <a:latin typeface="Calibri"/>
                        </a:rPr>
                        <a:t>All protected State marine and coastal areas</a:t>
                      </a:r>
                    </a:p>
                  </a:txBody>
                  <a:tcPr marL="7620" marR="7620" marT="7620" marB="0" anchor="ctr"/>
                </a:tc>
                <a:tc>
                  <a:txBody>
                    <a:bodyPr/>
                    <a:lstStyle/>
                    <a:p>
                      <a:pPr algn="ctr" fontAlgn="ctr"/>
                      <a:r>
                        <a:rPr lang="en-AU" sz="2800" b="0" i="0" u="none" strike="noStrike" dirty="0">
                          <a:solidFill>
                            <a:srgbClr val="000000"/>
                          </a:solidFill>
                          <a:effectLst/>
                          <a:latin typeface="Calibri"/>
                        </a:rPr>
                        <a:t>10.7</a:t>
                      </a:r>
                    </a:p>
                  </a:txBody>
                  <a:tcPr marL="7620" marR="7620" marT="7620" marB="0" anchor="ctr"/>
                </a:tc>
                <a:tc>
                  <a:txBody>
                    <a:bodyPr/>
                    <a:lstStyle/>
                    <a:p>
                      <a:pPr algn="ctr" fontAlgn="ctr"/>
                      <a:r>
                        <a:rPr lang="en-AU" sz="2800" b="0" i="0" u="none" strike="noStrike" dirty="0">
                          <a:solidFill>
                            <a:srgbClr val="000000"/>
                          </a:solidFill>
                          <a:effectLst/>
                          <a:latin typeface="Calibri"/>
                        </a:rPr>
                        <a:t>11.9</a:t>
                      </a:r>
                    </a:p>
                  </a:txBody>
                  <a:tcPr marL="7620" marR="7620" marT="7620" marB="0" anchor="ctr"/>
                </a:tc>
                <a:tc>
                  <a:txBody>
                    <a:bodyPr/>
                    <a:lstStyle/>
                    <a:p>
                      <a:pPr algn="ctr" fontAlgn="ctr"/>
                      <a:r>
                        <a:rPr lang="en-AU" sz="2800" b="0" i="0" u="none" strike="noStrike">
                          <a:solidFill>
                            <a:srgbClr val="000000"/>
                          </a:solidFill>
                          <a:effectLst/>
                          <a:latin typeface="Calibri"/>
                        </a:rPr>
                        <a:t>11.4</a:t>
                      </a:r>
                    </a:p>
                  </a:txBody>
                  <a:tcPr marL="7620" marR="7620" marT="7620" marB="0" anchor="ctr"/>
                </a:tc>
              </a:tr>
              <a:tr h="388843">
                <a:tc>
                  <a:txBody>
                    <a:bodyPr/>
                    <a:lstStyle/>
                    <a:p>
                      <a:pPr algn="l" fontAlgn="ctr"/>
                      <a:r>
                        <a:rPr lang="en-AU" sz="2800" b="0" i="0" u="none" strike="noStrike">
                          <a:solidFill>
                            <a:srgbClr val="000000"/>
                          </a:solidFill>
                          <a:effectLst/>
                          <a:latin typeface="Calibri"/>
                        </a:rPr>
                        <a:t>Other areas where Indigenous or Local Community occupancy is likely to be consistent with conservation</a:t>
                      </a:r>
                    </a:p>
                  </a:txBody>
                  <a:tcPr marL="7620" marR="7620" marT="7620" marB="0" anchor="ctr"/>
                </a:tc>
                <a:tc>
                  <a:txBody>
                    <a:bodyPr/>
                    <a:lstStyle/>
                    <a:p>
                      <a:pPr algn="ctr" fontAlgn="ctr"/>
                      <a:r>
                        <a:rPr lang="en-AU" sz="2800" b="0" i="0" u="none" strike="noStrike">
                          <a:solidFill>
                            <a:srgbClr val="000000"/>
                          </a:solidFill>
                          <a:effectLst/>
                          <a:latin typeface="Calibri"/>
                        </a:rPr>
                        <a:t>0.5</a:t>
                      </a:r>
                    </a:p>
                  </a:txBody>
                  <a:tcPr marL="7620" marR="7620" marT="7620" marB="0" anchor="ctr"/>
                </a:tc>
                <a:tc>
                  <a:txBody>
                    <a:bodyPr/>
                    <a:lstStyle/>
                    <a:p>
                      <a:pPr algn="ctr" fontAlgn="ctr"/>
                      <a:r>
                        <a:rPr lang="en-AU" sz="2800" b="0" i="0" u="none" strike="noStrike" dirty="0">
                          <a:solidFill>
                            <a:srgbClr val="000000"/>
                          </a:solidFill>
                          <a:effectLst/>
                          <a:latin typeface="Calibri"/>
                        </a:rPr>
                        <a:t>4.3</a:t>
                      </a:r>
                    </a:p>
                  </a:txBody>
                  <a:tcPr marL="7620" marR="7620" marT="7620" marB="0" anchor="ctr"/>
                </a:tc>
                <a:tc>
                  <a:txBody>
                    <a:bodyPr/>
                    <a:lstStyle/>
                    <a:p>
                      <a:pPr algn="ctr" fontAlgn="ctr"/>
                      <a:r>
                        <a:rPr lang="en-AU" sz="2800" b="0" i="0" u="none" strike="noStrike" dirty="0">
                          <a:solidFill>
                            <a:srgbClr val="000000"/>
                          </a:solidFill>
                          <a:effectLst/>
                          <a:latin typeface="Calibri"/>
                        </a:rPr>
                        <a:t>1.0</a:t>
                      </a:r>
                    </a:p>
                  </a:txBody>
                  <a:tcPr marL="7620" marR="7620" marT="7620" marB="0" anchor="ctr"/>
                </a:tc>
              </a:tr>
              <a:tr h="388843">
                <a:tc>
                  <a:txBody>
                    <a:bodyPr/>
                    <a:lstStyle/>
                    <a:p>
                      <a:pPr algn="l" fontAlgn="ctr"/>
                      <a:r>
                        <a:rPr lang="en-AU" sz="2800" b="0" i="0" u="none" strike="noStrike">
                          <a:solidFill>
                            <a:srgbClr val="000000"/>
                          </a:solidFill>
                          <a:effectLst/>
                          <a:latin typeface="Calibri"/>
                        </a:rPr>
                        <a:t>All areas where Indigenous or Local Community occupancy is likely to be consistent with conservation</a:t>
                      </a:r>
                    </a:p>
                  </a:txBody>
                  <a:tcPr marL="7620" marR="7620" marT="7620" marB="0" anchor="ctr"/>
                </a:tc>
                <a:tc>
                  <a:txBody>
                    <a:bodyPr/>
                    <a:lstStyle/>
                    <a:p>
                      <a:pPr algn="ctr" fontAlgn="ctr"/>
                      <a:r>
                        <a:rPr lang="en-AU" sz="2800" b="0" i="0" u="none" strike="noStrike">
                          <a:solidFill>
                            <a:srgbClr val="000000"/>
                          </a:solidFill>
                          <a:effectLst/>
                          <a:latin typeface="Calibri"/>
                        </a:rPr>
                        <a:t>3.7</a:t>
                      </a:r>
                    </a:p>
                  </a:txBody>
                  <a:tcPr marL="7620" marR="7620" marT="7620" marB="0" anchor="ctr"/>
                </a:tc>
                <a:tc>
                  <a:txBody>
                    <a:bodyPr/>
                    <a:lstStyle/>
                    <a:p>
                      <a:pPr algn="ctr" fontAlgn="ctr"/>
                      <a:r>
                        <a:rPr lang="en-AU" sz="2800" b="0" i="0" u="none" strike="noStrike">
                          <a:solidFill>
                            <a:srgbClr val="000000"/>
                          </a:solidFill>
                          <a:effectLst/>
                          <a:latin typeface="Calibri"/>
                        </a:rPr>
                        <a:t>10.4</a:t>
                      </a:r>
                    </a:p>
                  </a:txBody>
                  <a:tcPr marL="7620" marR="7620" marT="7620" marB="0" anchor="ctr"/>
                </a:tc>
                <a:tc>
                  <a:txBody>
                    <a:bodyPr/>
                    <a:lstStyle/>
                    <a:p>
                      <a:pPr algn="ctr" fontAlgn="ctr"/>
                      <a:r>
                        <a:rPr lang="en-AU" sz="2800" b="0" i="0" u="none" strike="noStrike" dirty="0">
                          <a:solidFill>
                            <a:srgbClr val="000000"/>
                          </a:solidFill>
                          <a:effectLst/>
                          <a:latin typeface="Calibri"/>
                        </a:rPr>
                        <a:t>5.7</a:t>
                      </a:r>
                    </a:p>
                  </a:txBody>
                  <a:tcPr marL="7620" marR="7620" marT="7620" marB="0" anchor="ctr"/>
                </a:tc>
              </a:tr>
            </a:tbl>
          </a:graphicData>
        </a:graphic>
      </p:graphicFrame>
      <p:sp>
        <p:nvSpPr>
          <p:cNvPr id="7" name="Title 1"/>
          <p:cNvSpPr txBox="1">
            <a:spLocks/>
          </p:cNvSpPr>
          <p:nvPr/>
        </p:nvSpPr>
        <p:spPr>
          <a:xfrm>
            <a:off x="0" y="1"/>
            <a:ext cx="9144000" cy="548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400"/>
              </a:spcBef>
            </a:pPr>
            <a:r>
              <a:rPr lang="en-AU" sz="3600" b="1" dirty="0" smtClean="0"/>
              <a:t>% for 104 countries/13 million km</a:t>
            </a:r>
            <a:r>
              <a:rPr lang="en-AU" sz="3600" b="1" baseline="30000" dirty="0" smtClean="0"/>
              <a:t>2</a:t>
            </a:r>
            <a:r>
              <a:rPr lang="en-AU" sz="3600" b="1" dirty="0" smtClean="0"/>
              <a:t> coast/sea</a:t>
            </a:r>
          </a:p>
        </p:txBody>
      </p:sp>
      <p:sp>
        <p:nvSpPr>
          <p:cNvPr id="6" name="TextBox 5"/>
          <p:cNvSpPr txBox="1"/>
          <p:nvPr/>
        </p:nvSpPr>
        <p:spPr>
          <a:xfrm>
            <a:off x="150689" y="6093296"/>
            <a:ext cx="8818440" cy="461665"/>
          </a:xfrm>
          <a:prstGeom prst="rect">
            <a:avLst/>
          </a:prstGeom>
          <a:noFill/>
          <a:ln w="57150">
            <a:solidFill>
              <a:srgbClr val="FF0000"/>
            </a:solidFill>
          </a:ln>
        </p:spPr>
        <p:txBody>
          <a:bodyPr wrap="none" rtlCol="0">
            <a:spAutoFit/>
          </a:bodyPr>
          <a:lstStyle/>
          <a:p>
            <a:r>
              <a:rPr lang="en-AU" sz="2400" b="1" dirty="0" smtClean="0"/>
              <a:t>Please note – very much draft figures without intended local review</a:t>
            </a:r>
            <a:endParaRPr lang="en-AU" sz="1600" b="1" dirty="0"/>
          </a:p>
        </p:txBody>
      </p:sp>
    </p:spTree>
    <p:extLst>
      <p:ext uri="{BB962C8B-B14F-4D97-AF65-F5344CB8AC3E}">
        <p14:creationId xmlns:p14="http://schemas.microsoft.com/office/powerpoint/2010/main" val="15137592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9144000" cy="73501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3600" b="1" dirty="0" smtClean="0"/>
              <a:t>Ethical issues</a:t>
            </a:r>
            <a:endParaRPr lang="en-AU" sz="3600" b="1" dirty="0"/>
          </a:p>
        </p:txBody>
      </p:sp>
      <p:sp>
        <p:nvSpPr>
          <p:cNvPr id="3" name="TextBox 2"/>
          <p:cNvSpPr txBox="1"/>
          <p:nvPr/>
        </p:nvSpPr>
        <p:spPr>
          <a:xfrm>
            <a:off x="0" y="743009"/>
            <a:ext cx="9144000" cy="6555641"/>
          </a:xfrm>
          <a:prstGeom prst="rect">
            <a:avLst/>
          </a:prstGeom>
          <a:noFill/>
        </p:spPr>
        <p:txBody>
          <a:bodyPr wrap="square" rtlCol="0">
            <a:spAutoFit/>
          </a:bodyPr>
          <a:lstStyle/>
          <a:p>
            <a:r>
              <a:rPr lang="en-AU" sz="2400" i="1" dirty="0" smtClean="0"/>
              <a:t>Is mapping of Indigenous and community conservation ethical without full prior and informed consent of those concerned?</a:t>
            </a:r>
          </a:p>
          <a:p>
            <a:r>
              <a:rPr lang="en-AU" sz="2400" b="1" dirty="0" smtClean="0"/>
              <a:t>Response</a:t>
            </a:r>
            <a:r>
              <a:rPr lang="en-AU" sz="2400" dirty="0" smtClean="0"/>
              <a:t>: </a:t>
            </a:r>
          </a:p>
          <a:p>
            <a:pPr marL="400050" indent="-400050">
              <a:buFontTx/>
              <a:buAutoNum type="romanLcParenR"/>
            </a:pPr>
            <a:r>
              <a:rPr lang="en-AU" sz="2400" dirty="0" smtClean="0"/>
              <a:t>estimates have, wherever possible, an upper and lower estimate to incorporate uncertainty about e.g. Indigenous ownership of territory</a:t>
            </a:r>
          </a:p>
          <a:p>
            <a:pPr marL="400050" indent="-400050">
              <a:buAutoNum type="romanLcParenR"/>
            </a:pPr>
            <a:r>
              <a:rPr lang="en-AU" sz="2400" dirty="0" smtClean="0"/>
              <a:t>all information to be reported at country level so that internal boundary uncertainty does not cloud broader message</a:t>
            </a:r>
          </a:p>
          <a:p>
            <a:pPr marL="400050" indent="-400050">
              <a:buAutoNum type="romanLcParenR"/>
            </a:pPr>
            <a:r>
              <a:rPr lang="en-AU" sz="2400" dirty="0" smtClean="0"/>
              <a:t>information used is published in the public domain or after </a:t>
            </a:r>
            <a:r>
              <a:rPr lang="en-AU" sz="2400" dirty="0"/>
              <a:t>peer review with appropriate caveats</a:t>
            </a:r>
            <a:endParaRPr lang="en-AU" sz="2400" dirty="0" smtClean="0"/>
          </a:p>
          <a:p>
            <a:pPr marL="400050" indent="-400050">
              <a:buAutoNum type="romanLcParenR"/>
            </a:pPr>
            <a:r>
              <a:rPr lang="en-AU" sz="2400" dirty="0" smtClean="0"/>
              <a:t>benefits from recognition of Indigenous/local community contributions to biodiversity conservation deemed greater than potential impact of lack of ownership of generalised data</a:t>
            </a:r>
          </a:p>
          <a:p>
            <a:pPr marL="400050" indent="-400050">
              <a:buAutoNum type="romanLcParenR"/>
            </a:pPr>
            <a:r>
              <a:rPr lang="en-AU" sz="2400" dirty="0" smtClean="0"/>
              <a:t>FPIC impossible to obtain from all groups, especially if elite capture of agenda to be avoided: even when consent agreed and identification of contribution derived locally, legitimacy of estimate often contestable/contested. This uncertainty absorbed using (</a:t>
            </a:r>
            <a:r>
              <a:rPr lang="en-AU" sz="2400" dirty="0" err="1" smtClean="0"/>
              <a:t>i</a:t>
            </a:r>
            <a:r>
              <a:rPr lang="en-AU" sz="2400" dirty="0" smtClean="0"/>
              <a:t>)</a:t>
            </a:r>
          </a:p>
          <a:p>
            <a:pPr marL="400050" indent="-400050">
              <a:buAutoNum type="romanLcParenR"/>
            </a:pPr>
            <a:endParaRPr lang="en-AU" dirty="0" smtClean="0"/>
          </a:p>
          <a:p>
            <a:endParaRPr lang="en-AU" dirty="0"/>
          </a:p>
        </p:txBody>
      </p:sp>
    </p:spTree>
    <p:extLst>
      <p:ext uri="{BB962C8B-B14F-4D97-AF65-F5344CB8AC3E}">
        <p14:creationId xmlns:p14="http://schemas.microsoft.com/office/powerpoint/2010/main" val="32713418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7470" y="1120676"/>
            <a:ext cx="5424690" cy="2308324"/>
          </a:xfrm>
          <a:prstGeom prst="rect">
            <a:avLst/>
          </a:prstGeom>
          <a:noFill/>
        </p:spPr>
        <p:txBody>
          <a:bodyPr wrap="none" rtlCol="0">
            <a:spAutoFit/>
          </a:bodyPr>
          <a:lstStyle/>
          <a:p>
            <a:r>
              <a:rPr lang="en-AU" b="1" dirty="0" err="1" smtClean="0"/>
              <a:t>Dr.</a:t>
            </a:r>
            <a:r>
              <a:rPr lang="en-AU" b="1" dirty="0" smtClean="0"/>
              <a:t> Beau Austin</a:t>
            </a:r>
          </a:p>
          <a:p>
            <a:r>
              <a:rPr lang="en-AU" b="1" dirty="0" smtClean="0"/>
              <a:t>Postdoctoral Research Fellow</a:t>
            </a:r>
          </a:p>
          <a:p>
            <a:r>
              <a:rPr lang="en-AU" b="1" dirty="0" smtClean="0"/>
              <a:t>Research Institute for the Environment and Livelihoods</a:t>
            </a:r>
          </a:p>
          <a:p>
            <a:r>
              <a:rPr lang="en-AU" b="1" dirty="0" smtClean="0"/>
              <a:t>Charles Darwin University</a:t>
            </a:r>
          </a:p>
          <a:p>
            <a:endParaRPr lang="en-AU" b="1" dirty="0"/>
          </a:p>
          <a:p>
            <a:r>
              <a:rPr lang="en-AU" b="1" dirty="0" smtClean="0"/>
              <a:t>e: </a:t>
            </a:r>
            <a:r>
              <a:rPr lang="en-AU" b="1" dirty="0" smtClean="0">
                <a:hlinkClick r:id="rId3"/>
              </a:rPr>
              <a:t>beau.austin@cdu.edu.au</a:t>
            </a:r>
            <a:endParaRPr lang="en-AU" b="1" dirty="0" smtClean="0"/>
          </a:p>
          <a:p>
            <a:r>
              <a:rPr lang="en-AU" b="1" dirty="0" smtClean="0"/>
              <a:t>p: +61 421777531</a:t>
            </a:r>
          </a:p>
          <a:p>
            <a:endParaRPr lang="en-AU" dirty="0"/>
          </a:p>
        </p:txBody>
      </p:sp>
      <p:sp>
        <p:nvSpPr>
          <p:cNvPr id="3" name="TextBox 2"/>
          <p:cNvSpPr txBox="1"/>
          <p:nvPr/>
        </p:nvSpPr>
        <p:spPr>
          <a:xfrm>
            <a:off x="395536" y="344850"/>
            <a:ext cx="2232086" cy="707886"/>
          </a:xfrm>
          <a:prstGeom prst="rect">
            <a:avLst/>
          </a:prstGeom>
          <a:noFill/>
        </p:spPr>
        <p:txBody>
          <a:bodyPr wrap="none" rtlCol="0">
            <a:spAutoFit/>
          </a:bodyPr>
          <a:lstStyle/>
          <a:p>
            <a:r>
              <a:rPr lang="en-AU" sz="4000" b="1" dirty="0" smtClean="0"/>
              <a:t>GRACIAS!</a:t>
            </a:r>
            <a:endParaRPr lang="en-AU" sz="4000" b="1" dirty="0"/>
          </a:p>
        </p:txBody>
      </p:sp>
    </p:spTree>
    <p:extLst>
      <p:ext uri="{BB962C8B-B14F-4D97-AF65-F5344CB8AC3E}">
        <p14:creationId xmlns:p14="http://schemas.microsoft.com/office/powerpoint/2010/main" val="17900063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3074" name="Picture 2" descr="C:\Users\baustin\Documents\Integrating measures\Field Work\Malnyangarnak\Photos\DSCF18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895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2050" name="Picture 2" descr="C:\Users\baustin\Documents\Integrating measures\Field Work\Malnyangarnak\Photos\DSCF18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9075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0"/>
            <a:ext cx="102901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5668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04664"/>
            <a:ext cx="8280920" cy="1077218"/>
          </a:xfrm>
          <a:prstGeom prst="rect">
            <a:avLst/>
          </a:prstGeom>
        </p:spPr>
        <p:txBody>
          <a:bodyPr wrap="square">
            <a:spAutoFit/>
          </a:bodyPr>
          <a:lstStyle/>
          <a:p>
            <a:r>
              <a:rPr lang="en-AU" sz="3200" b="1" dirty="0"/>
              <a:t>Contributions of Indigenous </a:t>
            </a:r>
            <a:r>
              <a:rPr lang="en-AU" sz="3200" b="1" dirty="0" smtClean="0"/>
              <a:t>peoples and local communities to </a:t>
            </a:r>
            <a:r>
              <a:rPr lang="en-AU" sz="3200" b="1" dirty="0"/>
              <a:t>biodiversity </a:t>
            </a:r>
            <a:r>
              <a:rPr lang="en-AU" sz="3200" b="1" dirty="0" smtClean="0"/>
              <a:t>targets</a:t>
            </a:r>
            <a:endParaRPr lang="en-AU" b="1" dirty="0"/>
          </a:p>
        </p:txBody>
      </p:sp>
      <p:sp>
        <p:nvSpPr>
          <p:cNvPr id="3" name="Rectangle 2"/>
          <p:cNvSpPr/>
          <p:nvPr/>
        </p:nvSpPr>
        <p:spPr>
          <a:xfrm>
            <a:off x="611560" y="2348880"/>
            <a:ext cx="4572000" cy="2677656"/>
          </a:xfrm>
          <a:prstGeom prst="rect">
            <a:avLst/>
          </a:prstGeom>
        </p:spPr>
        <p:txBody>
          <a:bodyPr>
            <a:spAutoFit/>
          </a:bodyPr>
          <a:lstStyle/>
          <a:p>
            <a:r>
              <a:rPr lang="en-AU" sz="2400" dirty="0"/>
              <a:t>Stephen </a:t>
            </a:r>
            <a:r>
              <a:rPr lang="en-AU" sz="2400" dirty="0" smtClean="0"/>
              <a:t>Garnett, </a:t>
            </a:r>
            <a:r>
              <a:rPr lang="en-AU" sz="2400" dirty="0"/>
              <a:t>Ian </a:t>
            </a:r>
            <a:r>
              <a:rPr lang="en-AU" sz="2400" dirty="0" smtClean="0"/>
              <a:t>Leiper, </a:t>
            </a:r>
            <a:r>
              <a:rPr lang="en-AU" sz="2400" dirty="0"/>
              <a:t>Neil </a:t>
            </a:r>
            <a:r>
              <a:rPr lang="en-AU" sz="2400" dirty="0" smtClean="0"/>
              <a:t>Collier, </a:t>
            </a:r>
            <a:r>
              <a:rPr lang="en-AU" sz="2400" dirty="0"/>
              <a:t>Ben </a:t>
            </a:r>
            <a:r>
              <a:rPr lang="en-AU" sz="2400" dirty="0" smtClean="0"/>
              <a:t>McGowan, </a:t>
            </a:r>
            <a:r>
              <a:rPr lang="en-AU" sz="2400" dirty="0"/>
              <a:t>Amphone </a:t>
            </a:r>
            <a:r>
              <a:rPr lang="en-AU" sz="2400" dirty="0" smtClean="0"/>
              <a:t>Sivongxay, </a:t>
            </a:r>
            <a:r>
              <a:rPr lang="en-AU" sz="2400" dirty="0"/>
              <a:t>Neil </a:t>
            </a:r>
            <a:r>
              <a:rPr lang="en-AU" sz="2400" dirty="0" smtClean="0"/>
              <a:t>Burgess </a:t>
            </a:r>
            <a:r>
              <a:rPr lang="en-AU" sz="2400" dirty="0"/>
              <a:t>and Beau </a:t>
            </a:r>
            <a:r>
              <a:rPr lang="en-AU" sz="2400" dirty="0" smtClean="0"/>
              <a:t>Austin</a:t>
            </a:r>
          </a:p>
          <a:p>
            <a:endParaRPr lang="en-AU" sz="2400" dirty="0"/>
          </a:p>
          <a:p>
            <a:r>
              <a:rPr lang="en-AU" sz="2400" dirty="0" smtClean="0"/>
              <a:t>Charles Darwin University, Darwin, Northern Territory, Australia </a:t>
            </a:r>
            <a:endParaRPr lang="en-AU" sz="2400" dirty="0"/>
          </a:p>
        </p:txBody>
      </p:sp>
      <p:pic>
        <p:nvPicPr>
          <p:cNvPr id="1026" name="Picture 2" descr="C:\Users\baustin\Desktop\Guatemala\ST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463745"/>
            <a:ext cx="1954502" cy="25627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474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528" y="449565"/>
            <a:ext cx="8639944" cy="5211683"/>
          </a:xfrm>
          <a:prstGeom prst="rect">
            <a:avLst/>
          </a:prstGeom>
          <a:noFill/>
        </p:spPr>
        <p:txBody>
          <a:bodyPr wrap="square" rtlCol="0">
            <a:spAutoFit/>
          </a:bodyPr>
          <a:lstStyle/>
          <a:p>
            <a:pPr>
              <a:spcBef>
                <a:spcPts val="400"/>
              </a:spcBef>
            </a:pPr>
            <a:r>
              <a:rPr lang="en-AU" sz="3600" b="1" dirty="0" smtClean="0"/>
              <a:t>Objectives</a:t>
            </a:r>
          </a:p>
          <a:p>
            <a:pPr>
              <a:spcBef>
                <a:spcPts val="400"/>
              </a:spcBef>
            </a:pPr>
            <a:endParaRPr lang="en-AU" sz="2800" b="1" dirty="0" smtClean="0"/>
          </a:p>
          <a:p>
            <a:pPr marL="514350" indent="-514350">
              <a:spcBef>
                <a:spcPts val="400"/>
              </a:spcBef>
              <a:buFont typeface="+mj-lt"/>
              <a:buAutoNum type="romanLcPeriod"/>
            </a:pPr>
            <a:r>
              <a:rPr lang="en-AU" sz="2800" dirty="0" smtClean="0"/>
              <a:t>Improve the global evidence base for contributions of Indigenous people and local communities to biodiversity conservation.</a:t>
            </a:r>
          </a:p>
          <a:p>
            <a:pPr marL="514350" indent="-514350">
              <a:spcBef>
                <a:spcPts val="400"/>
              </a:spcBef>
              <a:buFont typeface="+mj-lt"/>
              <a:buAutoNum type="romanLcPeriod"/>
            </a:pPr>
            <a:r>
              <a:rPr lang="en-AU" sz="2800" dirty="0" smtClean="0"/>
              <a:t>Use area of land and sea as a proxy for IPs/LC contributions to/effective control of biodiversity conservation</a:t>
            </a:r>
          </a:p>
          <a:p>
            <a:pPr marL="514350" indent="-514350">
              <a:spcBef>
                <a:spcPts val="400"/>
              </a:spcBef>
              <a:buFont typeface="+mj-lt"/>
              <a:buAutoNum type="romanLcPeriod"/>
            </a:pPr>
            <a:r>
              <a:rPr lang="en-AU" sz="2800" dirty="0" smtClean="0"/>
              <a:t>Obtain estimates for each nation in the world</a:t>
            </a:r>
          </a:p>
          <a:p>
            <a:pPr marL="514350" indent="-514350">
              <a:spcBef>
                <a:spcPts val="400"/>
              </a:spcBef>
              <a:buFont typeface="+mj-lt"/>
              <a:buAutoNum type="romanLcPeriod"/>
            </a:pPr>
            <a:r>
              <a:rPr lang="en-AU" sz="2800" dirty="0" smtClean="0"/>
              <a:t>Obtain estimates for the uncertainty about each country in the world, and cause of uncertainty.</a:t>
            </a:r>
          </a:p>
        </p:txBody>
      </p:sp>
      <p:sp>
        <p:nvSpPr>
          <p:cNvPr id="6" name="Title 1"/>
          <p:cNvSpPr txBox="1">
            <a:spLocks/>
          </p:cNvSpPr>
          <p:nvPr/>
        </p:nvSpPr>
        <p:spPr>
          <a:xfrm>
            <a:off x="0" y="0"/>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AU" sz="3600" b="1" dirty="0"/>
          </a:p>
        </p:txBody>
      </p:sp>
    </p:spTree>
    <p:extLst>
      <p:ext uri="{BB962C8B-B14F-4D97-AF65-F5344CB8AC3E}">
        <p14:creationId xmlns:p14="http://schemas.microsoft.com/office/powerpoint/2010/main" val="30688713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528" y="260648"/>
            <a:ext cx="9144000" cy="548680"/>
          </a:xfrm>
        </p:spPr>
        <p:txBody>
          <a:bodyPr>
            <a:noAutofit/>
          </a:bodyPr>
          <a:lstStyle/>
          <a:p>
            <a:pPr algn="l"/>
            <a:r>
              <a:rPr lang="en-AU" sz="3600" b="1" dirty="0" smtClean="0"/>
              <a:t>Context</a:t>
            </a:r>
            <a:endParaRPr lang="en-AU" sz="3600" b="1" dirty="0"/>
          </a:p>
        </p:txBody>
      </p:sp>
      <p:sp>
        <p:nvSpPr>
          <p:cNvPr id="4" name="TextBox 3"/>
          <p:cNvSpPr txBox="1"/>
          <p:nvPr/>
        </p:nvSpPr>
        <p:spPr>
          <a:xfrm>
            <a:off x="191585" y="1026403"/>
            <a:ext cx="8772903" cy="5498941"/>
          </a:xfrm>
          <a:prstGeom prst="rect">
            <a:avLst/>
          </a:prstGeom>
          <a:noFill/>
        </p:spPr>
        <p:txBody>
          <a:bodyPr wrap="square" rtlCol="0">
            <a:spAutoFit/>
          </a:bodyPr>
          <a:lstStyle/>
          <a:p>
            <a:pPr marL="514350" indent="-514350">
              <a:spcBef>
                <a:spcPts val="400"/>
              </a:spcBef>
              <a:buFont typeface="+mj-lt"/>
              <a:buAutoNum type="romanLcPeriod"/>
            </a:pPr>
            <a:r>
              <a:rPr lang="en-AU" sz="2600" dirty="0" smtClean="0"/>
              <a:t>Conceived in 2013 as contribution to World Parks Congress, 2014</a:t>
            </a:r>
          </a:p>
          <a:p>
            <a:pPr marL="514350" indent="-514350">
              <a:spcBef>
                <a:spcPts val="400"/>
              </a:spcBef>
              <a:buFont typeface="+mj-lt"/>
              <a:buAutoNum type="romanLcPeriod"/>
            </a:pPr>
            <a:r>
              <a:rPr lang="en-AU" sz="2600" dirty="0" smtClean="0"/>
              <a:t>First six months spent discussing ethical issues (see below)</a:t>
            </a:r>
          </a:p>
          <a:p>
            <a:pPr marL="514350" indent="-514350">
              <a:spcBef>
                <a:spcPts val="400"/>
              </a:spcBef>
              <a:buFont typeface="+mj-lt"/>
              <a:buAutoNum type="romanLcPeriod"/>
            </a:pPr>
            <a:r>
              <a:rPr lang="en-AU" sz="2600" dirty="0" smtClean="0"/>
              <a:t>Coordinated by Stephen Garnett (Charles Darwin University, Australia). WPC session had contributions from all continents: Ashish Kothari (Asia), Bev Sithole (Africa), Gonzalo Oviedo (Latin America), Val Courtois (North America), Alifereti Tawake (Oceania), Joe Morrison (Australia), Pernilla Malmer (Europe). </a:t>
            </a:r>
          </a:p>
          <a:p>
            <a:pPr marL="514350" indent="-514350">
              <a:spcBef>
                <a:spcPts val="400"/>
              </a:spcBef>
              <a:buFont typeface="+mj-lt"/>
              <a:buAutoNum type="romanLcPeriod"/>
            </a:pPr>
            <a:r>
              <a:rPr lang="en-AU" sz="2600" dirty="0" smtClean="0"/>
              <a:t>Major contributors to database: Ian Leiper, Ben McGowan and Amphone Sivongxay (CDU), Neil Collier (University of </a:t>
            </a:r>
            <a:r>
              <a:rPr lang="en-AU" sz="2600" dirty="0" err="1" smtClean="0"/>
              <a:t>Leuphana</a:t>
            </a:r>
            <a:r>
              <a:rPr lang="en-AU" sz="2600" dirty="0" smtClean="0"/>
              <a:t>, Germany), Neil Burgess and students (WCMC)</a:t>
            </a:r>
            <a:endParaRPr lang="en-AU" sz="2600" dirty="0"/>
          </a:p>
          <a:p>
            <a:pPr marL="514350" indent="-514350">
              <a:spcBef>
                <a:spcPts val="400"/>
              </a:spcBef>
              <a:buFont typeface="+mj-lt"/>
              <a:buAutoNum type="romanLcPeriod"/>
            </a:pPr>
            <a:r>
              <a:rPr lang="en-AU" sz="2600" dirty="0" smtClean="0"/>
              <a:t>Many other groups have offered advice on drafts.</a:t>
            </a:r>
          </a:p>
        </p:txBody>
      </p:sp>
    </p:spTree>
    <p:extLst>
      <p:ext uri="{BB962C8B-B14F-4D97-AF65-F5344CB8AC3E}">
        <p14:creationId xmlns:p14="http://schemas.microsoft.com/office/powerpoint/2010/main" val="19911198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20" y="288032"/>
            <a:ext cx="9144000" cy="548680"/>
          </a:xfrm>
        </p:spPr>
        <p:txBody>
          <a:bodyPr>
            <a:noAutofit/>
          </a:bodyPr>
          <a:lstStyle/>
          <a:p>
            <a:pPr algn="l">
              <a:spcBef>
                <a:spcPts val="400"/>
              </a:spcBef>
            </a:pPr>
            <a:r>
              <a:rPr lang="en-AU" sz="3600" b="1" dirty="0" smtClean="0"/>
              <a:t>Methods (for each country)</a:t>
            </a:r>
          </a:p>
        </p:txBody>
      </p:sp>
      <p:sp>
        <p:nvSpPr>
          <p:cNvPr id="4" name="TextBox 3"/>
          <p:cNvSpPr txBox="1"/>
          <p:nvPr/>
        </p:nvSpPr>
        <p:spPr>
          <a:xfrm>
            <a:off x="108520" y="1052736"/>
            <a:ext cx="9144000" cy="5519460"/>
          </a:xfrm>
          <a:prstGeom prst="rect">
            <a:avLst/>
          </a:prstGeom>
          <a:noFill/>
        </p:spPr>
        <p:txBody>
          <a:bodyPr wrap="square" rtlCol="0">
            <a:spAutoFit/>
          </a:bodyPr>
          <a:lstStyle/>
          <a:p>
            <a:pPr marL="342900" indent="-342900">
              <a:spcBef>
                <a:spcPts val="400"/>
              </a:spcBef>
              <a:buAutoNum type="romanLcPeriod"/>
            </a:pPr>
            <a:r>
              <a:rPr lang="en-AU" sz="2400" dirty="0" smtClean="0"/>
              <a:t>overview of tenure, particularly communal title.</a:t>
            </a:r>
          </a:p>
          <a:p>
            <a:pPr marL="342900" indent="-342900">
              <a:spcBef>
                <a:spcPts val="400"/>
              </a:spcBef>
              <a:buAutoNum type="romanLcPeriod"/>
            </a:pPr>
            <a:r>
              <a:rPr lang="en-AU" sz="2400" dirty="0" smtClean="0"/>
              <a:t>presence/absence of self-identifying IPs/LCs and estimate of tenure blind areas they own/occupy/control (including lowest, highest and best guess estimate using publically available data).</a:t>
            </a:r>
          </a:p>
          <a:p>
            <a:pPr marL="342900" indent="-342900">
              <a:spcBef>
                <a:spcPts val="400"/>
              </a:spcBef>
              <a:buAutoNum type="romanLcPeriod"/>
            </a:pPr>
            <a:r>
              <a:rPr lang="en-AU" sz="2400" dirty="0" smtClean="0"/>
              <a:t>the location and area of each tenure type over land and sea – State, Indigenous, local community, private.</a:t>
            </a:r>
          </a:p>
          <a:p>
            <a:pPr marL="342900" indent="-342900">
              <a:spcBef>
                <a:spcPts val="400"/>
              </a:spcBef>
              <a:buAutoNum type="romanLcPeriod"/>
            </a:pPr>
            <a:r>
              <a:rPr lang="en-AU" sz="2400" dirty="0" smtClean="0"/>
              <a:t>assessment of the extent to which </a:t>
            </a:r>
            <a:r>
              <a:rPr lang="en-AU" sz="2400" dirty="0"/>
              <a:t>protected </a:t>
            </a:r>
            <a:r>
              <a:rPr lang="en-AU" sz="2400" dirty="0" smtClean="0"/>
              <a:t>areas are State owned and controlled or Indigenous owned/controlled and whether the involvement is ‘official’ or ‘unofficial’.</a:t>
            </a:r>
          </a:p>
          <a:p>
            <a:pPr marL="342900" indent="-342900">
              <a:spcBef>
                <a:spcPts val="400"/>
              </a:spcBef>
              <a:buAutoNum type="romanLcPeriod"/>
            </a:pPr>
            <a:r>
              <a:rPr lang="en-AU" sz="2400" dirty="0" smtClean="0"/>
              <a:t>also overlaying on WDPA park layer an assessment of </a:t>
            </a:r>
            <a:r>
              <a:rPr lang="en-AU" sz="2400" dirty="0" err="1" smtClean="0"/>
              <a:t>anthromes</a:t>
            </a:r>
            <a:r>
              <a:rPr lang="en-AU" sz="2400" dirty="0" smtClean="0"/>
              <a:t> to assess the extent to which parks in different IUCN categories  are occupied by different land uses, with approximate extent of IPs/LC involvement.</a:t>
            </a:r>
          </a:p>
          <a:p>
            <a:pPr marL="514350" indent="-514350">
              <a:spcBef>
                <a:spcPts val="400"/>
              </a:spcBef>
              <a:buFont typeface="+mj-lt"/>
              <a:buAutoNum type="romanLcPeriod"/>
            </a:pPr>
            <a:endParaRPr lang="en-AU" sz="2400" dirty="0" smtClean="0"/>
          </a:p>
        </p:txBody>
      </p:sp>
    </p:spTree>
    <p:extLst>
      <p:ext uri="{BB962C8B-B14F-4D97-AF65-F5344CB8AC3E}">
        <p14:creationId xmlns:p14="http://schemas.microsoft.com/office/powerpoint/2010/main" val="9891969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20" y="144016"/>
            <a:ext cx="9144000" cy="548680"/>
          </a:xfrm>
        </p:spPr>
        <p:txBody>
          <a:bodyPr>
            <a:normAutofit fontScale="90000"/>
          </a:bodyPr>
          <a:lstStyle/>
          <a:p>
            <a:pPr algn="l">
              <a:spcBef>
                <a:spcPts val="400"/>
              </a:spcBef>
            </a:pPr>
            <a:r>
              <a:rPr lang="en-AU" sz="4000" b="1" dirty="0" smtClean="0"/>
              <a:t>Progress</a:t>
            </a:r>
            <a:endParaRPr lang="en-AU" sz="3600" b="1" dirty="0" smtClean="0"/>
          </a:p>
        </p:txBody>
      </p:sp>
      <p:sp>
        <p:nvSpPr>
          <p:cNvPr id="4" name="TextBox 3"/>
          <p:cNvSpPr txBox="1"/>
          <p:nvPr/>
        </p:nvSpPr>
        <p:spPr>
          <a:xfrm>
            <a:off x="105569" y="802248"/>
            <a:ext cx="9002935" cy="5191165"/>
          </a:xfrm>
          <a:prstGeom prst="rect">
            <a:avLst/>
          </a:prstGeom>
          <a:noFill/>
        </p:spPr>
        <p:txBody>
          <a:bodyPr wrap="square" rtlCol="0">
            <a:spAutoFit/>
          </a:bodyPr>
          <a:lstStyle/>
          <a:p>
            <a:pPr marL="342900" indent="-342900">
              <a:spcBef>
                <a:spcPts val="400"/>
              </a:spcBef>
              <a:buAutoNum type="romanLcPeriod"/>
            </a:pPr>
            <a:r>
              <a:rPr lang="en-AU" sz="2400" dirty="0" smtClean="0"/>
              <a:t>Initially thought area of each country under each type of tenure could readily be identified by experts. Not the case, so have gone in search of source data for each country. A big job!</a:t>
            </a:r>
          </a:p>
          <a:p>
            <a:pPr marL="342900" indent="-342900">
              <a:spcBef>
                <a:spcPts val="400"/>
              </a:spcBef>
              <a:buAutoNum type="romanLcPeriod"/>
            </a:pPr>
            <a:r>
              <a:rPr lang="en-AU" sz="2400" dirty="0" smtClean="0"/>
              <a:t>Already have overlays of IPs/LC occupancy of 234 out of 254 countries with analyses of WPDA and </a:t>
            </a:r>
            <a:r>
              <a:rPr lang="en-AU" sz="2400" dirty="0" err="1" smtClean="0"/>
              <a:t>anthromes</a:t>
            </a:r>
            <a:r>
              <a:rPr lang="en-AU" sz="2400" dirty="0" smtClean="0"/>
              <a:t> for 176 countries totalling 62 million km</a:t>
            </a:r>
            <a:r>
              <a:rPr lang="en-AU" sz="2400" baseline="30000" dirty="0" smtClean="0"/>
              <a:t>2</a:t>
            </a:r>
          </a:p>
          <a:p>
            <a:pPr marL="342900" indent="-342900">
              <a:spcBef>
                <a:spcPts val="400"/>
              </a:spcBef>
              <a:buAutoNum type="romanLcPeriod"/>
            </a:pPr>
            <a:r>
              <a:rPr lang="en-AU" sz="2400" dirty="0"/>
              <a:t>I</a:t>
            </a:r>
            <a:r>
              <a:rPr lang="en-AU" sz="2400" dirty="0" smtClean="0"/>
              <a:t>nitial full drafts for 104 countries.</a:t>
            </a:r>
          </a:p>
          <a:p>
            <a:pPr marL="342900" indent="-342900">
              <a:spcBef>
                <a:spcPts val="400"/>
              </a:spcBef>
              <a:buAutoNum type="romanLcPeriod"/>
            </a:pPr>
            <a:r>
              <a:rPr lang="en-AU" sz="2400" dirty="0" smtClean="0"/>
              <a:t>Started sending draft country accounts for peer review.</a:t>
            </a:r>
          </a:p>
          <a:p>
            <a:pPr marL="342900" indent="-342900">
              <a:spcBef>
                <a:spcPts val="400"/>
              </a:spcBef>
              <a:buAutoNum type="romanLcPeriod"/>
            </a:pPr>
            <a:r>
              <a:rPr lang="en-AU" sz="2400" dirty="0" smtClean="0"/>
              <a:t>We are happily inviting participation from any interested people.</a:t>
            </a:r>
          </a:p>
          <a:p>
            <a:pPr>
              <a:spcBef>
                <a:spcPts val="400"/>
              </a:spcBef>
            </a:pPr>
            <a:endParaRPr lang="en-AU" sz="2400" dirty="0" smtClean="0"/>
          </a:p>
          <a:p>
            <a:pPr>
              <a:spcBef>
                <a:spcPts val="400"/>
              </a:spcBef>
            </a:pPr>
            <a:r>
              <a:rPr lang="en-AU" sz="2400" b="1" dirty="0" smtClean="0"/>
              <a:t>Next slide shows the categories of land and sea tenure for which we are trying to get estimates of area in each country</a:t>
            </a:r>
          </a:p>
          <a:p>
            <a:pPr marL="514350" indent="-514350">
              <a:spcBef>
                <a:spcPts val="400"/>
              </a:spcBef>
              <a:buFont typeface="+mj-lt"/>
              <a:buAutoNum type="romanLcPeriod"/>
            </a:pPr>
            <a:endParaRPr lang="en-AU" sz="2000" dirty="0" smtClean="0"/>
          </a:p>
        </p:txBody>
      </p:sp>
    </p:spTree>
    <p:extLst>
      <p:ext uri="{BB962C8B-B14F-4D97-AF65-F5344CB8AC3E}">
        <p14:creationId xmlns:p14="http://schemas.microsoft.com/office/powerpoint/2010/main" val="6780843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TotalTime>
  <Words>1102</Words>
  <Application>Microsoft Macintosh PowerPoint</Application>
  <PresentationFormat>Bildspel på skärmen (4:3)</PresentationFormat>
  <Paragraphs>240</Paragraphs>
  <Slides>17</Slides>
  <Notes>0</Notes>
  <HiddenSlides>0</HiddenSlides>
  <MMClips>0</MMClips>
  <ScaleCrop>false</ScaleCrop>
  <HeadingPairs>
    <vt:vector size="4" baseType="variant">
      <vt:variant>
        <vt:lpstr>Tema</vt:lpstr>
      </vt:variant>
      <vt:variant>
        <vt:i4>1</vt:i4>
      </vt:variant>
      <vt:variant>
        <vt:lpstr>Bildrubriker</vt:lpstr>
      </vt:variant>
      <vt:variant>
        <vt:i4>17</vt:i4>
      </vt:variant>
    </vt:vector>
  </HeadingPairs>
  <TitlesOfParts>
    <vt:vector size="18" baseType="lpstr">
      <vt:lpstr>Office Theme</vt:lpstr>
      <vt:lpstr>PowerPoint-presentation</vt:lpstr>
      <vt:lpstr>PowerPoint-presentation</vt:lpstr>
      <vt:lpstr>PowerPoint-presentation</vt:lpstr>
      <vt:lpstr>PowerPoint-presentation</vt:lpstr>
      <vt:lpstr>PowerPoint-presentation</vt:lpstr>
      <vt:lpstr>PowerPoint-presentation</vt:lpstr>
      <vt:lpstr>Context</vt:lpstr>
      <vt:lpstr>Methods (for each country)</vt:lpstr>
      <vt:lpstr>Progress</vt:lpstr>
      <vt:lpstr>PowerPoint-presentation</vt:lpstr>
      <vt:lpstr>Example of results – anthromes and WPDA</vt:lpstr>
      <vt:lpstr>Anthromes and WPDA</vt:lpstr>
      <vt:lpstr>PowerPoint-presentation</vt:lpstr>
      <vt:lpstr>% for 104 countries/62 million km2 land</vt:lpstr>
      <vt:lpstr>PowerPoint-presentation</vt:lpstr>
      <vt:lpstr>PowerPoint-presentation</vt:lpstr>
      <vt:lpstr>PowerPoint-presentation</vt:lpstr>
    </vt:vector>
  </TitlesOfParts>
  <Company>Charles Darwin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Garnett</dc:creator>
  <cp:lastModifiedBy>Pernilla Malmer</cp:lastModifiedBy>
  <cp:revision>44</cp:revision>
  <dcterms:created xsi:type="dcterms:W3CDTF">2015-03-22T23:20:13Z</dcterms:created>
  <dcterms:modified xsi:type="dcterms:W3CDTF">2015-06-11T15:41:41Z</dcterms:modified>
</cp:coreProperties>
</file>