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4" r:id="rId4"/>
  </p:sldMasterIdLst>
  <p:notesMasterIdLst>
    <p:notesMasterId r:id="rId15"/>
  </p:notesMasterIdLst>
  <p:sldIdLst>
    <p:sldId id="256" r:id="rId5"/>
    <p:sldId id="296" r:id="rId6"/>
    <p:sldId id="294" r:id="rId7"/>
    <p:sldId id="285" r:id="rId8"/>
    <p:sldId id="292" r:id="rId9"/>
    <p:sldId id="284" r:id="rId10"/>
    <p:sldId id="295" r:id="rId11"/>
    <p:sldId id="267" r:id="rId12"/>
    <p:sldId id="283" r:id="rId13"/>
    <p:sldId id="29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i Van Niekerk" initials="JVN" lastIdx="7" clrIdx="0"/>
  <p:cmAuthor id="2" name="Rachel Wynberg" initials="RW" lastIdx="1" clrIdx="1"/>
  <p:cmAuthor id="3" name="Rachel Wynberg" initials="RW [2]" lastIdx="1" clrIdx="2"/>
  <p:cmAuthor id="4" name="Rachel Wynberg" initials="RW [3]" lastIdx="1" clrIdx="3"/>
  <p:cmAuthor id="5" name="Rachel Wynberg" initials="RW [4]" lastIdx="1" clrIdx="4"/>
  <p:cmAuthor id="6" name="Mphatso" initials="MK" lastIdx="1" clrIdx="5">
    <p:extLst>
      <p:ext uri="{19B8F6BF-5375-455C-9EA6-DF929625EA0E}">
        <p15:presenceInfo xmlns:p15="http://schemas.microsoft.com/office/powerpoint/2012/main" userId="Mphats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69" autoAdjust="0"/>
    <p:restoredTop sz="94660"/>
  </p:normalViewPr>
  <p:slideViewPr>
    <p:cSldViewPr snapToGrid="0">
      <p:cViewPr varScale="1">
        <p:scale>
          <a:sx n="124" d="100"/>
          <a:sy n="124" d="100"/>
        </p:scale>
        <p:origin x="22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FA6EDD-7377-46AF-8972-CF96E816E44F}" type="datetimeFigureOut">
              <a:rPr lang="en-GB" smtClean="0"/>
              <a:t>14/08/2020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DDC4DD-0A4A-43F7-889B-16910B008E49}" type="slidenum">
              <a:rPr lang="en-GB" smtClean="0"/>
              <a:t>‹#›</a:t>
            </a:fld>
            <a:endParaRPr lang="en-GB"/>
          </a:p>
        </p:txBody>
      </p:sp>
    </p:spTree>
    <p:extLst>
      <p:ext uri="{BB962C8B-B14F-4D97-AF65-F5344CB8AC3E}">
        <p14:creationId xmlns:p14="http://schemas.microsoft.com/office/powerpoint/2010/main" val="27431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5" name="Footer Placeholder 4"/>
          <p:cNvSpPr>
            <a:spLocks noGrp="1"/>
          </p:cNvSpPr>
          <p:nvPr>
            <p:ph type="ftr" sz="quarter" idx="11"/>
          </p:nvPr>
        </p:nvSpPr>
        <p:spPr/>
        <p:txBody>
          <a:bodyPr/>
          <a:lstStyle/>
          <a:p>
            <a:endParaRPr lang="es-PE" dirty="0"/>
          </a:p>
        </p:txBody>
      </p:sp>
      <p:sp>
        <p:nvSpPr>
          <p:cNvPr id="6" name="Slide Number Placeholder 5"/>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58403958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5" name="Footer Placeholder 4"/>
          <p:cNvSpPr>
            <a:spLocks noGrp="1"/>
          </p:cNvSpPr>
          <p:nvPr>
            <p:ph type="ftr" sz="quarter" idx="11"/>
          </p:nvPr>
        </p:nvSpPr>
        <p:spPr/>
        <p:txBody>
          <a:bodyPr/>
          <a:lstStyle/>
          <a:p>
            <a:endParaRPr lang="es-PE" dirty="0"/>
          </a:p>
        </p:txBody>
      </p:sp>
      <p:sp>
        <p:nvSpPr>
          <p:cNvPr id="6" name="Slide Number Placeholder 5"/>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2174058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5" name="Footer Placeholder 4"/>
          <p:cNvSpPr>
            <a:spLocks noGrp="1"/>
          </p:cNvSpPr>
          <p:nvPr>
            <p:ph type="ftr" sz="quarter" idx="11"/>
          </p:nvPr>
        </p:nvSpPr>
        <p:spPr/>
        <p:txBody>
          <a:bodyPr/>
          <a:lstStyle/>
          <a:p>
            <a:endParaRPr lang="es-PE" dirty="0"/>
          </a:p>
        </p:txBody>
      </p:sp>
      <p:sp>
        <p:nvSpPr>
          <p:cNvPr id="6" name="Slide Number Placeholder 5"/>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1032974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9" name="Footer Placeholder 8"/>
          <p:cNvSpPr>
            <a:spLocks noGrp="1"/>
          </p:cNvSpPr>
          <p:nvPr>
            <p:ph type="ftr" sz="quarter" idx="11"/>
          </p:nvPr>
        </p:nvSpPr>
        <p:spPr/>
        <p:txBody>
          <a:bodyPr/>
          <a:lstStyle/>
          <a:p>
            <a:endParaRPr lang="es-PE" dirty="0"/>
          </a:p>
        </p:txBody>
      </p:sp>
      <p:sp>
        <p:nvSpPr>
          <p:cNvPr id="10" name="Slide Number Placeholder 9"/>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450316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11" name="Footer Placeholder 10"/>
          <p:cNvSpPr>
            <a:spLocks noGrp="1"/>
          </p:cNvSpPr>
          <p:nvPr>
            <p:ph type="ftr" sz="quarter" idx="11"/>
          </p:nvPr>
        </p:nvSpPr>
        <p:spPr/>
        <p:txBody>
          <a:bodyPr/>
          <a:lstStyle/>
          <a:p>
            <a:endParaRPr lang="es-PE" dirty="0"/>
          </a:p>
        </p:txBody>
      </p:sp>
      <p:sp>
        <p:nvSpPr>
          <p:cNvPr id="12" name="Slide Number Placeholder 11"/>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320191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7" name="Footer Placeholder 6"/>
          <p:cNvSpPr>
            <a:spLocks noGrp="1"/>
          </p:cNvSpPr>
          <p:nvPr>
            <p:ph type="ftr" sz="quarter" idx="11"/>
          </p:nvPr>
        </p:nvSpPr>
        <p:spPr/>
        <p:txBody>
          <a:bodyPr/>
          <a:lstStyle/>
          <a:p>
            <a:endParaRPr lang="es-PE" dirty="0"/>
          </a:p>
        </p:txBody>
      </p:sp>
      <p:sp>
        <p:nvSpPr>
          <p:cNvPr id="8" name="Slide Number Placeholder 7"/>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27636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6" name="Footer Placeholder 5"/>
          <p:cNvSpPr>
            <a:spLocks noGrp="1"/>
          </p:cNvSpPr>
          <p:nvPr>
            <p:ph type="ftr" sz="quarter" idx="11"/>
          </p:nvPr>
        </p:nvSpPr>
        <p:spPr/>
        <p:txBody>
          <a:bodyPr/>
          <a:lstStyle/>
          <a:p>
            <a:endParaRPr lang="es-PE" dirty="0"/>
          </a:p>
        </p:txBody>
      </p:sp>
      <p:sp>
        <p:nvSpPr>
          <p:cNvPr id="7" name="Slide Number Placeholder 6"/>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371263169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9" name="Footer Placeholder 8"/>
          <p:cNvSpPr>
            <a:spLocks noGrp="1"/>
          </p:cNvSpPr>
          <p:nvPr>
            <p:ph type="ftr" sz="quarter" idx="11"/>
          </p:nvPr>
        </p:nvSpPr>
        <p:spPr/>
        <p:txBody>
          <a:bodyPr/>
          <a:lstStyle/>
          <a:p>
            <a:endParaRPr lang="es-PE" dirty="0"/>
          </a:p>
        </p:txBody>
      </p:sp>
      <p:sp>
        <p:nvSpPr>
          <p:cNvPr id="10" name="Slide Number Placeholder 9"/>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270342351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9" name="Footer Placeholder 8"/>
          <p:cNvSpPr>
            <a:spLocks noGrp="1"/>
          </p:cNvSpPr>
          <p:nvPr>
            <p:ph type="ftr" sz="quarter" idx="11"/>
          </p:nvPr>
        </p:nvSpPr>
        <p:spPr>
          <a:xfrm>
            <a:off x="3499101" y="6356350"/>
            <a:ext cx="5911517" cy="365125"/>
          </a:xfrm>
        </p:spPr>
        <p:txBody>
          <a:bodyPr/>
          <a:lstStyle/>
          <a:p>
            <a:endParaRPr lang="es-PE" dirty="0"/>
          </a:p>
        </p:txBody>
      </p:sp>
      <p:sp>
        <p:nvSpPr>
          <p:cNvPr id="10" name="Slide Number Placeholder 9"/>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390645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8" name="Footer Placeholder 7"/>
          <p:cNvSpPr>
            <a:spLocks noGrp="1"/>
          </p:cNvSpPr>
          <p:nvPr>
            <p:ph type="ftr" sz="quarter" idx="11"/>
          </p:nvPr>
        </p:nvSpPr>
        <p:spPr/>
        <p:txBody>
          <a:bodyPr/>
          <a:lstStyle/>
          <a:p>
            <a:endParaRPr lang="es-PE" dirty="0"/>
          </a:p>
        </p:txBody>
      </p:sp>
      <p:sp>
        <p:nvSpPr>
          <p:cNvPr id="9" name="Slide Number Placeholder 8"/>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1165836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E922B8-AC68-41F1-9B84-E08FBDB61DD8}" type="datetimeFigureOut">
              <a:rPr lang="es-PE" smtClean="0"/>
              <a:t>14/08/2020</a:t>
            </a:fld>
            <a:endParaRPr lang="es-PE" dirty="0"/>
          </a:p>
        </p:txBody>
      </p:sp>
      <p:sp>
        <p:nvSpPr>
          <p:cNvPr id="8" name="Footer Placeholder 7"/>
          <p:cNvSpPr>
            <a:spLocks noGrp="1"/>
          </p:cNvSpPr>
          <p:nvPr>
            <p:ph type="ftr" sz="quarter" idx="11"/>
          </p:nvPr>
        </p:nvSpPr>
        <p:spPr/>
        <p:txBody>
          <a:bodyPr/>
          <a:lstStyle/>
          <a:p>
            <a:endParaRPr lang="es-PE" dirty="0"/>
          </a:p>
        </p:txBody>
      </p:sp>
      <p:sp>
        <p:nvSpPr>
          <p:cNvPr id="9" name="Slide Number Placeholder 8"/>
          <p:cNvSpPr>
            <a:spLocks noGrp="1"/>
          </p:cNvSpPr>
          <p:nvPr>
            <p:ph type="sldNum" sz="quarter" idx="12"/>
          </p:nvPr>
        </p:nvSpPr>
        <p:spPr/>
        <p:txBody>
          <a:bodyPr/>
          <a:lstStyle/>
          <a:p>
            <a:fld id="{696FC4B7-0681-41E4-950F-F2742682A2FB}" type="slidenum">
              <a:rPr lang="es-PE" smtClean="0"/>
              <a:t>‹#›</a:t>
            </a:fld>
            <a:endParaRPr lang="es-PE" dirty="0"/>
          </a:p>
        </p:txBody>
      </p:sp>
    </p:spTree>
    <p:extLst>
      <p:ext uri="{BB962C8B-B14F-4D97-AF65-F5344CB8AC3E}">
        <p14:creationId xmlns:p14="http://schemas.microsoft.com/office/powerpoint/2010/main" val="1140295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slide layout">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Text Placeholder 9"/>
          <p:cNvSpPr>
            <a:spLocks noGrp="1"/>
          </p:cNvSpPr>
          <p:nvPr>
            <p:ph type="body" sz="quarter" idx="11" hasCustomPrompt="1"/>
          </p:nvPr>
        </p:nvSpPr>
        <p:spPr>
          <a:xfrm>
            <a:off x="0" y="4706245"/>
            <a:ext cx="12192000" cy="717025"/>
          </a:xfrm>
          <a:prstGeom prst="rect">
            <a:avLst/>
          </a:prstGeom>
        </p:spPr>
        <p:txBody>
          <a:bodyPr anchor="ctr"/>
          <a:lstStyle>
            <a:lvl1pPr marL="0" indent="0" algn="ctr">
              <a:lnSpc>
                <a:spcPct val="80000"/>
              </a:lnSpc>
              <a:buNone/>
              <a:defRPr sz="4800" b="0" baseline="0">
                <a:solidFill>
                  <a:schemeClr val="bg1"/>
                </a:solidFill>
                <a:latin typeface="Arial" panose="020B0604020202020204" pitchFamily="34" charset="0"/>
                <a:cs typeface="Arial" pitchFamily="34" charset="0"/>
              </a:defRPr>
            </a:lvl1pPr>
          </a:lstStyle>
          <a:p>
            <a:pPr lvl="0"/>
            <a:r>
              <a:rPr lang="en-US" altLang="ko-KR" dirty="0"/>
              <a:t>Your Presentation Name Here</a:t>
            </a:r>
          </a:p>
        </p:txBody>
      </p:sp>
      <p:sp>
        <p:nvSpPr>
          <p:cNvPr id="10" name="Text Placeholder 9"/>
          <p:cNvSpPr>
            <a:spLocks noGrp="1"/>
          </p:cNvSpPr>
          <p:nvPr>
            <p:ph type="body" sz="quarter" idx="12" hasCustomPrompt="1"/>
          </p:nvPr>
        </p:nvSpPr>
        <p:spPr>
          <a:xfrm>
            <a:off x="-148" y="5467464"/>
            <a:ext cx="12192000" cy="432048"/>
          </a:xfrm>
          <a:prstGeom prst="rect">
            <a:avLst/>
          </a:prstGeom>
        </p:spPr>
        <p:txBody>
          <a:bodyPr anchor="ctr"/>
          <a:lstStyle>
            <a:lvl1pPr marL="0" indent="0" algn="ctr">
              <a:buNone/>
              <a:defRPr sz="1800" b="0" baseline="0">
                <a:solidFill>
                  <a:schemeClr val="bg1"/>
                </a:solidFill>
                <a:effectLst/>
                <a:latin typeface="Arial" panose="020B0604020202020204" pitchFamily="34" charset="0"/>
                <a:ea typeface="+mj-ea"/>
                <a:cs typeface="Arial" pitchFamily="34" charset="0"/>
              </a:defRPr>
            </a:lvl1pPr>
          </a:lstStyle>
          <a:p>
            <a:pPr lvl="0"/>
            <a:r>
              <a:rPr lang="en-US" altLang="ko-KR" dirty="0"/>
              <a:t>Insert your subtitle here</a:t>
            </a:r>
          </a:p>
        </p:txBody>
      </p:sp>
    </p:spTree>
    <p:extLst>
      <p:ext uri="{BB962C8B-B14F-4D97-AF65-F5344CB8AC3E}">
        <p14:creationId xmlns:p14="http://schemas.microsoft.com/office/powerpoint/2010/main" val="2362969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1EE922B8-AC68-41F1-9B84-E08FBDB61DD8}" type="datetimeFigureOut">
              <a:rPr lang="es-PE" smtClean="0"/>
              <a:t>14/08/2020</a:t>
            </a:fld>
            <a:endParaRPr lang="es-PE"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s-PE"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96FC4B7-0681-41E4-950F-F2742682A2FB}" type="slidenum">
              <a:rPr lang="es-PE" smtClean="0"/>
              <a:t>‹#›</a:t>
            </a:fld>
            <a:endParaRPr lang="es-PE" dirty="0"/>
          </a:p>
        </p:txBody>
      </p:sp>
    </p:spTree>
    <p:extLst>
      <p:ext uri="{BB962C8B-B14F-4D97-AF65-F5344CB8AC3E}">
        <p14:creationId xmlns:p14="http://schemas.microsoft.com/office/powerpoint/2010/main" val="1985366581"/>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 xmlns:a16="http://schemas.microsoft.com/office/drawing/2014/main" id="{F0CC69E4-0486-4B88-BAD1-1954FB1500CD}"/>
              </a:ext>
            </a:extLst>
          </p:cNvPr>
          <p:cNvSpPr>
            <a:spLocks noGrp="1"/>
          </p:cNvSpPr>
          <p:nvPr>
            <p:ph type="ctrTitle"/>
          </p:nvPr>
        </p:nvSpPr>
        <p:spPr>
          <a:xfrm>
            <a:off x="0" y="1340347"/>
            <a:ext cx="8664734" cy="2088652"/>
          </a:xfrm>
        </p:spPr>
        <p:txBody>
          <a:bodyPr anchor="t">
            <a:noAutofit/>
          </a:bodyPr>
          <a:lstStyle/>
          <a:p>
            <a:pPr algn="ctr"/>
            <a:r>
              <a:rPr lang="es-PE" sz="8000" b="1" dirty="0">
                <a:solidFill>
                  <a:schemeClr val="bg1"/>
                </a:solidFill>
                <a:latin typeface="Candara" panose="020E0502030303020204" pitchFamily="34" charset="0"/>
                <a:ea typeface="Cambria" panose="02040503050406030204" pitchFamily="18" charset="0"/>
              </a:rPr>
              <a:t>GENDER AND BIODIVERSITY </a:t>
            </a:r>
            <a:br>
              <a:rPr lang="es-PE" sz="8000" b="1" dirty="0">
                <a:solidFill>
                  <a:schemeClr val="bg1"/>
                </a:solidFill>
                <a:latin typeface="Candara" panose="020E0502030303020204" pitchFamily="34" charset="0"/>
                <a:ea typeface="Cambria" panose="02040503050406030204" pitchFamily="18" charset="0"/>
              </a:rPr>
            </a:br>
            <a:r>
              <a:rPr lang="es-PE" sz="8000" b="1" dirty="0">
                <a:solidFill>
                  <a:schemeClr val="bg1"/>
                </a:solidFill>
                <a:latin typeface="Candara" panose="020E0502030303020204" pitchFamily="34" charset="0"/>
                <a:ea typeface="Cambria" panose="02040503050406030204" pitchFamily="18" charset="0"/>
              </a:rPr>
              <a:t>IN MALAWI </a:t>
            </a:r>
            <a:endParaRPr lang="es-PE" sz="4800" b="1" dirty="0">
              <a:solidFill>
                <a:schemeClr val="bg1"/>
              </a:solidFill>
              <a:latin typeface="Candara" panose="020E0502030303020204" pitchFamily="34" charset="0"/>
              <a:ea typeface="Cambria" panose="02040503050406030204" pitchFamily="18" charset="0"/>
            </a:endParaRPr>
          </a:p>
        </p:txBody>
      </p:sp>
      <p:sp>
        <p:nvSpPr>
          <p:cNvPr id="3" name="Subtítulo 2">
            <a:extLst>
              <a:ext uri="{FF2B5EF4-FFF2-40B4-BE49-F238E27FC236}">
                <a16:creationId xmlns="" xmlns:a16="http://schemas.microsoft.com/office/drawing/2014/main" id="{7E0FA46D-9686-4275-A1DA-A49E7D9652EB}"/>
              </a:ext>
            </a:extLst>
          </p:cNvPr>
          <p:cNvSpPr>
            <a:spLocks noGrp="1"/>
          </p:cNvSpPr>
          <p:nvPr>
            <p:ph type="subTitle" idx="1"/>
          </p:nvPr>
        </p:nvSpPr>
        <p:spPr>
          <a:xfrm>
            <a:off x="1078404" y="3603337"/>
            <a:ext cx="6835358" cy="2821526"/>
          </a:xfrm>
        </p:spPr>
        <p:txBody>
          <a:bodyPr anchor="b">
            <a:noAutofit/>
          </a:bodyPr>
          <a:lstStyle/>
          <a:p>
            <a:pPr algn="ctr"/>
            <a:endParaRPr lang="es-PE" sz="4400" dirty="0">
              <a:solidFill>
                <a:schemeClr val="bg2">
                  <a:lumMod val="50000"/>
                </a:schemeClr>
              </a:solidFill>
            </a:endParaRPr>
          </a:p>
          <a:p>
            <a:pPr algn="ctr"/>
            <a:r>
              <a:rPr lang="es-PE" sz="4400" dirty="0">
                <a:solidFill>
                  <a:schemeClr val="tx1"/>
                </a:solidFill>
              </a:rPr>
              <a:t>Stella Gama </a:t>
            </a:r>
          </a:p>
          <a:p>
            <a:pPr algn="ctr"/>
            <a:r>
              <a:rPr lang="es-PE" sz="4400" dirty="0">
                <a:solidFill>
                  <a:schemeClr val="tx1"/>
                </a:solidFill>
              </a:rPr>
              <a:t>Mphatso </a:t>
            </a:r>
            <a:r>
              <a:rPr lang="es-PE" sz="4400" dirty="0" err="1">
                <a:solidFill>
                  <a:schemeClr val="tx1"/>
                </a:solidFill>
              </a:rPr>
              <a:t>Kalemba</a:t>
            </a:r>
            <a:endParaRPr lang="es-PE" sz="4400" dirty="0">
              <a:solidFill>
                <a:schemeClr val="tx1"/>
              </a:solidFill>
            </a:endParaRPr>
          </a:p>
          <a:p>
            <a:pPr algn="ctr"/>
            <a:r>
              <a:rPr lang="es-PE" sz="2400" dirty="0">
                <a:solidFill>
                  <a:schemeClr val="tx1"/>
                </a:solidFill>
              </a:rPr>
              <a:t>12th </a:t>
            </a:r>
            <a:r>
              <a:rPr lang="es-PE" sz="2400" dirty="0" err="1">
                <a:solidFill>
                  <a:schemeClr val="tx1"/>
                </a:solidFill>
              </a:rPr>
              <a:t>August</a:t>
            </a:r>
            <a:r>
              <a:rPr lang="es-PE" sz="2400" dirty="0">
                <a:solidFill>
                  <a:schemeClr val="tx1"/>
                </a:solidFill>
              </a:rPr>
              <a:t> 2020</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b="-637"/>
          <a:stretch/>
        </p:blipFill>
        <p:spPr>
          <a:xfrm rot="5400000">
            <a:off x="8554872" y="1114700"/>
            <a:ext cx="3698542" cy="35757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768919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Status of Gender and Biodiversity in Malawi</a:t>
            </a:r>
          </a:p>
        </p:txBody>
      </p:sp>
      <p:sp>
        <p:nvSpPr>
          <p:cNvPr id="3" name="Content Placeholder 2"/>
          <p:cNvSpPr>
            <a:spLocks noGrp="1"/>
          </p:cNvSpPr>
          <p:nvPr>
            <p:ph idx="1"/>
          </p:nvPr>
        </p:nvSpPr>
        <p:spPr/>
        <p:txBody>
          <a:bodyPr/>
          <a:lstStyle/>
          <a:p>
            <a:r>
              <a:rPr lang="en-US" dirty="0"/>
              <a:t>Natural resource-based livelihoods predominate in Malawi, yet women have insecure access to land (despite the matrilineal pattern of inheritance) and poor financial capital, which means that they cannot afford the inputs necessary to translate natural capital such as land into an economic or subsistence livelihood (e.g. produce optimal amounts of food). </a:t>
            </a:r>
          </a:p>
          <a:p>
            <a:r>
              <a:rPr lang="en-US" dirty="0"/>
              <a:t>Their access to other sources of natural capital, such as forests and fisheries, is limited to subsistence purposes (for example collecting firewood for fuel, and fishing for family consumption); whilst men have the capacity to convert such natural capital into financial capital (e.g. charcoal production to sell from forests, and fish to sell from fishing). </a:t>
            </a:r>
          </a:p>
          <a:p>
            <a:r>
              <a:rPr lang="en-US" dirty="0"/>
              <a:t>These factors all affect their capacity to sustainably utilize biodiversity and adapt to climate change.</a:t>
            </a:r>
            <a:endParaRPr lang="en-CA" dirty="0"/>
          </a:p>
          <a:p>
            <a:endParaRPr lang="en-CA" dirty="0"/>
          </a:p>
        </p:txBody>
      </p:sp>
    </p:spTree>
    <p:extLst>
      <p:ext uri="{BB962C8B-B14F-4D97-AF65-F5344CB8AC3E}">
        <p14:creationId xmlns:p14="http://schemas.microsoft.com/office/powerpoint/2010/main" val="3888449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2006600" y="3027608"/>
            <a:ext cx="9928727" cy="36933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marL="285750" indent="-285750">
              <a:buFont typeface="Arial" panose="020B0604020202020204" pitchFamily="34" charset="0"/>
              <a:buChar char="•"/>
            </a:pPr>
            <a:r>
              <a:rPr lang="en-GB" b="1" dirty="0"/>
              <a:t>Malawi developed a gender-specific target to address biodiversity and gender considerations. Target 15: </a:t>
            </a:r>
            <a:r>
              <a:rPr lang="en-GB" b="1" dirty="0">
                <a:solidFill>
                  <a:srgbClr val="FF0000"/>
                </a:solidFill>
              </a:rPr>
              <a:t>By 2025, the supply of important ecosystem services is safeguarded and restored, taking into account gender roles and responsibilities of the youth, the poor and the vulnerable</a:t>
            </a:r>
            <a:r>
              <a:rPr lang="en-GB" b="1" dirty="0"/>
              <a:t>. </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As a government Policy, Gender focal points were assigned to relevant line-ministries, Local government  and committees, including the National Biodiversity Steering Committee to ensure that a gender-perspective is taken into account in all decision making processes, relevant work and programmes. </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CA" b="1" dirty="0"/>
              <a:t>Environmental Impact Assessment Guidelines of Malawi were recently revised to include gender issues. </a:t>
            </a:r>
          </a:p>
          <a:p>
            <a:endParaRPr lang="en-CA" dirty="0"/>
          </a:p>
        </p:txBody>
      </p:sp>
      <p:sp>
        <p:nvSpPr>
          <p:cNvPr id="3" name="TextBox 2"/>
          <p:cNvSpPr txBox="1"/>
          <p:nvPr/>
        </p:nvSpPr>
        <p:spPr>
          <a:xfrm>
            <a:off x="288089" y="1334837"/>
            <a:ext cx="2225843" cy="3385542"/>
          </a:xfrm>
          <a:prstGeom prst="rect">
            <a:avLst/>
          </a:prstGeom>
          <a:noFill/>
        </p:spPr>
        <p:txBody>
          <a:bodyPr wrap="square" rtlCol="0">
            <a:spAutoFit/>
          </a:bodyPr>
          <a:lstStyle/>
          <a:p>
            <a:pPr lvl="0"/>
            <a:r>
              <a:rPr lang="en-GB" sz="2800" dirty="0"/>
              <a:t>Mainstreaming gender into national biodiversity strategies and action plans</a:t>
            </a:r>
            <a:endParaRPr lang="en-CA" sz="2800" dirty="0"/>
          </a:p>
          <a:p>
            <a:endParaRPr lang="en-CA" dirty="0"/>
          </a:p>
        </p:txBody>
      </p:sp>
    </p:spTree>
    <p:extLst>
      <p:ext uri="{BB962C8B-B14F-4D97-AF65-F5344CB8AC3E}">
        <p14:creationId xmlns:p14="http://schemas.microsoft.com/office/powerpoint/2010/main" val="441987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93495"/>
            <a:ext cx="3489158" cy="1560716"/>
          </a:xfrm>
        </p:spPr>
        <p:txBody>
          <a:bodyPr>
            <a:normAutofit fontScale="90000"/>
          </a:bodyPr>
          <a:lstStyle/>
          <a:p>
            <a:r>
              <a:rPr lang="en-CA" dirty="0"/>
              <a:t>Ensuring equitable participation in decision making                                                                   related to biodiversity for women and girls</a:t>
            </a:r>
            <a:endParaRPr lang="en-CA" dirty="0">
              <a:solidFill>
                <a:schemeClr val="tx1"/>
              </a:solidFill>
            </a:endParaRPr>
          </a:p>
        </p:txBody>
      </p:sp>
      <p:sp>
        <p:nvSpPr>
          <p:cNvPr id="3" name="Content Placeholder 2"/>
          <p:cNvSpPr>
            <a:spLocks noGrp="1"/>
          </p:cNvSpPr>
          <p:nvPr>
            <p:ph idx="1"/>
          </p:nvPr>
        </p:nvSpPr>
        <p:spPr/>
        <p:txBody>
          <a:bodyPr>
            <a:normAutofit fontScale="92500"/>
          </a:bodyPr>
          <a:lstStyle/>
          <a:p>
            <a:r>
              <a:rPr lang="en-GB" dirty="0"/>
              <a:t>The Malawi Government also collaborated with the Millennium Challenge Corporation to implement an Environment and Natural Resource Management Project in the Shire River. </a:t>
            </a:r>
          </a:p>
          <a:p>
            <a:r>
              <a:rPr lang="en-GB" dirty="0"/>
              <a:t>As part of this project, a Social and Gender Enhancement Activity was carried out. This was conducted by local NGOs, in collaboration with gender focal points, and assessed how women contributed towards decision-making processes in natural resources management. </a:t>
            </a:r>
          </a:p>
          <a:p>
            <a:r>
              <a:rPr lang="en-GB" dirty="0"/>
              <a:t>The findings from the study suggested that women were mostly involved in the implementation of activities but, were not involved in decision-making processes – even if they were landowners. </a:t>
            </a:r>
          </a:p>
          <a:p>
            <a:r>
              <a:rPr lang="en-GB" dirty="0"/>
              <a:t>In order to address this issue, a Social and Gender Enhancement Fund was established, and some of the activities conducted included awareness raising campaigns and capacity-building targeted at women groups, to empower women to participate effectively in local decision-making processes related to biodiversity and resource management. </a:t>
            </a:r>
            <a:endParaRPr lang="en-CA" dirty="0"/>
          </a:p>
          <a:p>
            <a:endParaRPr lang="en-CA" dirty="0"/>
          </a:p>
        </p:txBody>
      </p:sp>
    </p:spTree>
    <p:extLst>
      <p:ext uri="{BB962C8B-B14F-4D97-AF65-F5344CB8AC3E}">
        <p14:creationId xmlns:p14="http://schemas.microsoft.com/office/powerpoint/2010/main" val="122106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Ensuring rights over relevant resources for women and girls</a:t>
            </a:r>
            <a:r>
              <a:rPr lang="en-CA" b="1" dirty="0"/>
              <a:t/>
            </a:r>
            <a:br>
              <a:rPr lang="en-CA" b="1" dirty="0"/>
            </a:br>
            <a:endParaRPr lang="en-CA" dirty="0"/>
          </a:p>
        </p:txBody>
      </p:sp>
      <p:sp>
        <p:nvSpPr>
          <p:cNvPr id="3" name="Content Placeholder 2"/>
          <p:cNvSpPr>
            <a:spLocks noGrp="1"/>
          </p:cNvSpPr>
          <p:nvPr>
            <p:ph idx="1"/>
          </p:nvPr>
        </p:nvSpPr>
        <p:spPr>
          <a:xfrm>
            <a:off x="3695700" y="558800"/>
            <a:ext cx="8001000" cy="5425948"/>
          </a:xfrm>
        </p:spPr>
        <p:txBody>
          <a:bodyPr>
            <a:noAutofit/>
          </a:bodyPr>
          <a:lstStyle/>
          <a:p>
            <a:r>
              <a:rPr lang="en-CA" sz="1800" dirty="0"/>
              <a:t>Gendered access to and control over agricultural assets vary substantially between men and women. </a:t>
            </a:r>
          </a:p>
          <a:p>
            <a:r>
              <a:rPr lang="en-CA" sz="1800" dirty="0"/>
              <a:t>Access and control are lowest for female-headed households and due to the matrilineal property rights system in many parts of rural Malawi, women generally own the land and have better access to loans and extension information, but men remain the main decision makers in agriculture</a:t>
            </a:r>
          </a:p>
          <a:p>
            <a:pPr lvl="0"/>
            <a:r>
              <a:rPr lang="en-CA" sz="1800" dirty="0"/>
              <a:t>The Millennium Challenge Corporation in collaboration with Malawi government created a grant facility to address environmental and natural resource management challenges as well as social and gender disparities in the Shire River Basin. The implementation of activities led to the following:</a:t>
            </a:r>
          </a:p>
          <a:p>
            <a:pPr lvl="1"/>
            <a:r>
              <a:rPr lang="en-CA" sz="1600" dirty="0"/>
              <a:t>Promoted greater awareness of environmental issues; </a:t>
            </a:r>
          </a:p>
          <a:p>
            <a:pPr lvl="1"/>
            <a:r>
              <a:rPr lang="en-CA" sz="1600" dirty="0"/>
              <a:t>Village Savings and Loans (VSL) have enabled women to borrow sizeable amounts of money which is used to buy assets or as business capital; </a:t>
            </a:r>
          </a:p>
          <a:p>
            <a:pPr lvl="1"/>
            <a:r>
              <a:rPr lang="en-CA" sz="1600" dirty="0"/>
              <a:t>Contributed to women empowerment in terms of the women contributing meaningful financial resources to the family; more women having influential positions in the community; women contributing meaningfully to developmental decisions in the community; </a:t>
            </a:r>
          </a:p>
          <a:p>
            <a:pPr lvl="1"/>
            <a:r>
              <a:rPr lang="en-CA" sz="1600" dirty="0"/>
              <a:t>Improved literacy levels of both men and women; </a:t>
            </a:r>
          </a:p>
          <a:p>
            <a:pPr lvl="1"/>
            <a:r>
              <a:rPr lang="en-CA" sz="1600" dirty="0"/>
              <a:t>Led to decrease in the rates of domestic violence;</a:t>
            </a:r>
            <a:endParaRPr lang="en-CA" sz="1600" b="1" dirty="0">
              <a:solidFill>
                <a:srgbClr val="00B050"/>
              </a:solidFill>
              <a:latin typeface="+mj-lt"/>
            </a:endParaRPr>
          </a:p>
        </p:txBody>
      </p:sp>
    </p:spTree>
    <p:extLst>
      <p:ext uri="{BB962C8B-B14F-4D97-AF65-F5344CB8AC3E}">
        <p14:creationId xmlns:p14="http://schemas.microsoft.com/office/powerpoint/2010/main" val="557990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629610"/>
            <a:ext cx="3296654" cy="1016000"/>
          </a:xfrm>
        </p:spPr>
        <p:txBody>
          <a:bodyPr>
            <a:normAutofit fontScale="90000"/>
          </a:bodyPr>
          <a:lstStyle/>
          <a:p>
            <a:r>
              <a:rPr lang="en-CA" dirty="0"/>
              <a:t>Ensuring collection of Sex Disaggregated data </a:t>
            </a:r>
            <a:endParaRPr lang="en-CA" dirty="0">
              <a:solidFill>
                <a:schemeClr val="tx1"/>
              </a:solidFill>
            </a:endParaRP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6581274" y="0"/>
            <a:ext cx="5233736" cy="6746068"/>
          </a:xfrm>
          <a:prstGeom prst="rect">
            <a:avLst/>
          </a:prstGeom>
          <a:solidFill>
            <a:schemeClr val="bg1">
              <a:lumMod val="95000"/>
            </a:schemeClr>
          </a:solidFill>
          <a:ln w="152400">
            <a:noFill/>
          </a:ln>
          <a:effectLst/>
        </p:spPr>
      </p:pic>
      <p:sp>
        <p:nvSpPr>
          <p:cNvPr id="7" name="TextBox 6"/>
          <p:cNvSpPr txBox="1"/>
          <p:nvPr/>
        </p:nvSpPr>
        <p:spPr>
          <a:xfrm>
            <a:off x="24064" y="5344246"/>
            <a:ext cx="6557210" cy="1600438"/>
          </a:xfrm>
          <a:prstGeom prst="rect">
            <a:avLst/>
          </a:prstGeom>
          <a:noFill/>
        </p:spPr>
        <p:txBody>
          <a:bodyPr wrap="square" rtlCol="0">
            <a:spAutoFit/>
          </a:bodyPr>
          <a:lstStyle/>
          <a:p>
            <a:pPr marL="285750" indent="-285750">
              <a:buFont typeface="Arial" panose="020B0604020202020204" pitchFamily="34" charset="0"/>
              <a:buChar char="•"/>
            </a:pPr>
            <a:r>
              <a:rPr lang="en-GB" sz="1600" dirty="0"/>
              <a:t>During the development of Malawi’s Forest</a:t>
            </a:r>
            <a:r>
              <a:rPr lang="en-GB" sz="1600" i="1" dirty="0"/>
              <a:t> Landscape Restoration Strategy </a:t>
            </a:r>
            <a:r>
              <a:rPr lang="en-GB" sz="1600" dirty="0"/>
              <a:t>Sex disaggregated data was collected.</a:t>
            </a:r>
          </a:p>
          <a:p>
            <a:pPr marL="285750" indent="-285750">
              <a:buFont typeface="Arial" panose="020B0604020202020204" pitchFamily="34" charset="0"/>
              <a:buChar char="•"/>
            </a:pPr>
            <a:r>
              <a:rPr lang="en-GB" sz="1600" dirty="0"/>
              <a:t>Map of areas where restoration would optimally benefit ecosystem services, weighed towards areas where there are proportionally more women</a:t>
            </a:r>
            <a:endParaRPr lang="en-CA" sz="1600" dirty="0"/>
          </a:p>
          <a:p>
            <a:endParaRPr lang="en-CA" dirty="0"/>
          </a:p>
        </p:txBody>
      </p:sp>
    </p:spTree>
    <p:extLst>
      <p:ext uri="{BB962C8B-B14F-4D97-AF65-F5344CB8AC3E}">
        <p14:creationId xmlns:p14="http://schemas.microsoft.com/office/powerpoint/2010/main" val="1771447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29610"/>
            <a:ext cx="2562726" cy="1016000"/>
          </a:xfrm>
        </p:spPr>
        <p:txBody>
          <a:bodyPr>
            <a:normAutofit fontScale="90000"/>
          </a:bodyPr>
          <a:lstStyle/>
          <a:p>
            <a:r>
              <a:rPr lang="en-CA" dirty="0"/>
              <a:t>Ensure equitable benefits for women and girls</a:t>
            </a:r>
            <a:endParaRPr lang="en-CA" dirty="0">
              <a:solidFill>
                <a:schemeClr val="tx1"/>
              </a:solidFill>
            </a:endParaRPr>
          </a:p>
        </p:txBody>
      </p:sp>
      <p:sp>
        <p:nvSpPr>
          <p:cNvPr id="3" name="TextBox 2"/>
          <p:cNvSpPr txBox="1"/>
          <p:nvPr/>
        </p:nvSpPr>
        <p:spPr>
          <a:xfrm>
            <a:off x="3530600" y="336948"/>
            <a:ext cx="8102600" cy="2585323"/>
          </a:xfrm>
          <a:prstGeom prst="rect">
            <a:avLst/>
          </a:prstGeom>
          <a:blipFill>
            <a:blip r:embed="rId2">
              <a:alphaModFix amt="85000"/>
              <a:extLst>
                <a:ext uri="{28A0092B-C50C-407E-A947-70E740481C1C}">
                  <a14:useLocalDpi xmlns:a14="http://schemas.microsoft.com/office/drawing/2010/main" val="0"/>
                </a:ext>
              </a:extLst>
            </a:blip>
            <a:tile tx="0" ty="0" sx="100000" sy="100000" flip="none" algn="tl"/>
          </a:blipFill>
        </p:spPr>
        <p:txBody>
          <a:bodyPr wrap="square" rtlCol="0">
            <a:spAutoFit/>
          </a:bodyPr>
          <a:lstStyle/>
          <a:p>
            <a:pPr marL="285750" indent="-285750">
              <a:buFont typeface="Arial" panose="020B0604020202020204" pitchFamily="34" charset="0"/>
              <a:buChar char="•"/>
            </a:pPr>
            <a:r>
              <a:rPr lang="en-GB" dirty="0"/>
              <a:t>Based on the Social and Gender Enhancement assessment, it was established that deforestation and soil erosion for charcoal production, was one of the main drivers of biodiversity loss.</a:t>
            </a:r>
          </a:p>
          <a:p>
            <a:pPr marL="285750" indent="-285750">
              <a:buFont typeface="Arial" panose="020B0604020202020204" pitchFamily="34" charset="0"/>
              <a:buChar char="•"/>
            </a:pPr>
            <a:r>
              <a:rPr lang="en-GB" dirty="0"/>
              <a:t> Therefore, new alternatives to support livelihoods, and income generation were sought. With the help of the project, loans were granted that allowed women to seek alternatives, such as beekeeping and sustainable fishing. </a:t>
            </a:r>
          </a:p>
          <a:p>
            <a:pPr marL="285750" indent="-285750">
              <a:buFont typeface="Arial" panose="020B0604020202020204" pitchFamily="34" charset="0"/>
              <a:buChar char="•"/>
            </a:pPr>
            <a:r>
              <a:rPr lang="en-GB" dirty="0"/>
              <a:t>Around 75% of the women under the projects are participating in bee farming, fish farming and other diversification activities. </a:t>
            </a:r>
            <a:endParaRPr lang="en-CA" dirty="0"/>
          </a:p>
          <a:p>
            <a:endParaRPr lang="en-CA"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0600" y="3103221"/>
            <a:ext cx="8204200" cy="3635942"/>
          </a:xfrm>
          <a:prstGeom prst="rect">
            <a:avLst/>
          </a:prstGeom>
        </p:spPr>
      </p:pic>
    </p:spTree>
    <p:extLst>
      <p:ext uri="{BB962C8B-B14F-4D97-AF65-F5344CB8AC3E}">
        <p14:creationId xmlns:p14="http://schemas.microsoft.com/office/powerpoint/2010/main" val="2601692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D4CA107-C2E0-4982-98E4-A13B02358E99}"/>
              </a:ext>
            </a:extLst>
          </p:cNvPr>
          <p:cNvSpPr/>
          <p:nvPr/>
        </p:nvSpPr>
        <p:spPr>
          <a:xfrm>
            <a:off x="-98253" y="1574835"/>
            <a:ext cx="7101802" cy="4608966"/>
          </a:xfrm>
          <a:prstGeom prst="rect">
            <a:avLst/>
          </a:prstGeom>
          <a:solidFill>
            <a:schemeClr val="accent1">
              <a:lumMod val="75000"/>
              <a:alpha val="90000"/>
            </a:schemeClr>
          </a:solidFill>
          <a:ln>
            <a:solidFill>
              <a:schemeClr val="bg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a:extLst>
              <a:ext uri="{FF2B5EF4-FFF2-40B4-BE49-F238E27FC236}">
                <a16:creationId xmlns="" xmlns:a16="http://schemas.microsoft.com/office/drawing/2014/main" id="{84CE8AA9-28F0-4CCB-B911-4A7DC1ACE528}"/>
              </a:ext>
            </a:extLst>
          </p:cNvPr>
          <p:cNvSpPr txBox="1"/>
          <p:nvPr/>
        </p:nvSpPr>
        <p:spPr>
          <a:xfrm>
            <a:off x="117146" y="349106"/>
            <a:ext cx="11902575" cy="830997"/>
          </a:xfrm>
          <a:prstGeom prst="rect">
            <a:avLst/>
          </a:prstGeom>
          <a:solidFill>
            <a:schemeClr val="tx2"/>
          </a:solidFill>
        </p:spPr>
        <p:txBody>
          <a:bodyPr wrap="square" rtlCol="0">
            <a:spAutoFit/>
          </a:bodyPr>
          <a:lstStyle/>
          <a:p>
            <a:pPr algn="ctr"/>
            <a:r>
              <a:rPr lang="en-ZA" sz="4800" b="1" dirty="0">
                <a:latin typeface="Candara" panose="020E0502030303020204" pitchFamily="34" charset="0"/>
              </a:rPr>
              <a:t>Gender and Post 2020 Framework</a:t>
            </a:r>
          </a:p>
        </p:txBody>
      </p:sp>
      <p:sp>
        <p:nvSpPr>
          <p:cNvPr id="5" name="TextBox 4">
            <a:extLst>
              <a:ext uri="{FF2B5EF4-FFF2-40B4-BE49-F238E27FC236}">
                <a16:creationId xmlns="" xmlns:a16="http://schemas.microsoft.com/office/drawing/2014/main" id="{ADEF27C9-6905-4734-8791-7B30F00B586F}"/>
              </a:ext>
            </a:extLst>
          </p:cNvPr>
          <p:cNvSpPr txBox="1"/>
          <p:nvPr/>
        </p:nvSpPr>
        <p:spPr>
          <a:xfrm>
            <a:off x="380999" y="1709493"/>
            <a:ext cx="6155995" cy="4893647"/>
          </a:xfrm>
          <a:prstGeom prst="rect">
            <a:avLst/>
          </a:prstGeom>
          <a:noFill/>
        </p:spPr>
        <p:txBody>
          <a:bodyPr wrap="square" rtlCol="0">
            <a:spAutoFit/>
          </a:bodyPr>
          <a:lstStyle/>
          <a:p>
            <a:pPr marL="342900" indent="-342900">
              <a:buFont typeface="Arial" panose="020B0604020202020204" pitchFamily="34" charset="0"/>
              <a:buChar char="•"/>
            </a:pPr>
            <a:r>
              <a:rPr lang="en-CA" sz="2400" dirty="0"/>
              <a:t>Gender focal persons and champions to enhance Gender beyond global level (Use the process to identify champions)</a:t>
            </a:r>
          </a:p>
          <a:p>
            <a:pPr marL="342900" indent="-342900">
              <a:buFont typeface="Arial" panose="020B0604020202020204" pitchFamily="34" charset="0"/>
              <a:buChar char="•"/>
            </a:pPr>
            <a:r>
              <a:rPr lang="en-CA" sz="2400" dirty="0"/>
              <a:t>Indicators for monitoring in the other targets that gender desegregated data would be required. (Entry points)</a:t>
            </a:r>
          </a:p>
          <a:p>
            <a:pPr marL="342900" indent="-342900">
              <a:buFont typeface="Arial" panose="020B0604020202020204" pitchFamily="34" charset="0"/>
              <a:buChar char="•"/>
            </a:pPr>
            <a:r>
              <a:rPr lang="en-CA" sz="2400" dirty="0"/>
              <a:t>How to mainstream gender into the implementation mechanisms of the whole framework and enabling mechanisms.</a:t>
            </a:r>
          </a:p>
          <a:p>
            <a:r>
              <a:rPr lang="en-CA" sz="2000" dirty="0"/>
              <a:t> </a:t>
            </a:r>
          </a:p>
          <a:p>
            <a:pPr marL="285750" indent="-285750">
              <a:buFont typeface="Wingdings" panose="05000000000000000000" pitchFamily="2" charset="2"/>
              <a:buChar char="§"/>
            </a:pPr>
            <a:endParaRPr lang="en-ZA" sz="2000" dirty="0">
              <a:solidFill>
                <a:schemeClr val="bg1"/>
              </a:solidFill>
            </a:endParaRPr>
          </a:p>
          <a:p>
            <a:pPr marL="285750" indent="-285750">
              <a:buFont typeface="Wingdings" panose="05000000000000000000" pitchFamily="2" charset="2"/>
              <a:buChar char="§"/>
            </a:pPr>
            <a:endParaRPr lang="en-ZA" sz="2000" dirty="0">
              <a:solidFill>
                <a:schemeClr val="bg1"/>
              </a:solidFill>
            </a:endParaRPr>
          </a:p>
          <a:p>
            <a:pPr marL="457200" lvl="0" indent="-457200">
              <a:buFont typeface="Wingdings" panose="05000000000000000000" pitchFamily="2" charset="2"/>
              <a:buChar char="§"/>
            </a:pPr>
            <a:endParaRPr lang="en-ZA" sz="3600" dirty="0"/>
          </a:p>
        </p:txBody>
      </p:sp>
      <p:sp>
        <p:nvSpPr>
          <p:cNvPr id="2" name="Rectangle 1"/>
          <p:cNvSpPr/>
          <p:nvPr/>
        </p:nvSpPr>
        <p:spPr>
          <a:xfrm>
            <a:off x="6536994" y="1463272"/>
            <a:ext cx="4721899" cy="4832092"/>
          </a:xfrm>
          <a:prstGeom prst="rect">
            <a:avLst/>
          </a:prstGeom>
        </p:spPr>
        <p:txBody>
          <a:bodyPr wrap="square">
            <a:spAutoFit/>
          </a:bodyPr>
          <a:lstStyle/>
          <a:p>
            <a:r>
              <a:rPr lang="en-CA" sz="2800" b="1" dirty="0"/>
              <a:t>Target 20: By 2030, ensure equitable participation in decision-making related to biodiversity and ensure rights over relevant resources of indigenous peoples and local communities, women and girls as well as youth, in accordance with national circumstances</a:t>
            </a:r>
          </a:p>
        </p:txBody>
      </p:sp>
    </p:spTree>
    <p:extLst>
      <p:ext uri="{BB962C8B-B14F-4D97-AF65-F5344CB8AC3E}">
        <p14:creationId xmlns:p14="http://schemas.microsoft.com/office/powerpoint/2010/main" val="1966728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8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6B0DDF7-3BAD-4035-A704-BFD23E2ECC0A}"/>
              </a:ext>
            </a:extLst>
          </p:cNvPr>
          <p:cNvSpPr txBox="1"/>
          <p:nvPr/>
        </p:nvSpPr>
        <p:spPr>
          <a:xfrm>
            <a:off x="1007491" y="1908545"/>
            <a:ext cx="9477896" cy="4832092"/>
          </a:xfrm>
          <a:prstGeom prst="rect">
            <a:avLst/>
          </a:prstGeom>
          <a:solidFill>
            <a:schemeClr val="accent5">
              <a:lumMod val="60000"/>
              <a:lumOff val="40000"/>
              <a:alpha val="90000"/>
            </a:schemeClr>
          </a:solidFill>
        </p:spPr>
        <p:txBody>
          <a:bodyPr wrap="square" rtlCol="0">
            <a:spAutoFit/>
          </a:bodyPr>
          <a:lstStyle/>
          <a:p>
            <a:pPr marL="457200" lvl="0" indent="-457200">
              <a:buFont typeface="Arial" panose="020B0604020202020204" pitchFamily="34" charset="0"/>
              <a:buChar char="•"/>
            </a:pPr>
            <a:r>
              <a:rPr lang="en-US" sz="2800" dirty="0"/>
              <a:t>Assessment of Gender Mainstreaming</a:t>
            </a:r>
            <a:endParaRPr lang="en-CA" sz="2800" dirty="0"/>
          </a:p>
          <a:p>
            <a:pPr marL="457200" lvl="0" indent="-457200">
              <a:buFont typeface="Arial" panose="020B0604020202020204" pitchFamily="34" charset="0"/>
              <a:buChar char="•"/>
            </a:pPr>
            <a:r>
              <a:rPr lang="en-US" sz="2800" dirty="0"/>
              <a:t>Sex-disaggregated statistics</a:t>
            </a:r>
            <a:endParaRPr lang="en-CA" sz="2800" dirty="0"/>
          </a:p>
          <a:p>
            <a:pPr marL="457200" lvl="0" indent="-457200">
              <a:buFont typeface="Arial" panose="020B0604020202020204" pitchFamily="34" charset="0"/>
              <a:buChar char="•"/>
            </a:pPr>
            <a:r>
              <a:rPr lang="en-US" sz="2800" dirty="0"/>
              <a:t>Special interventions (Stand alone projects or project components at project design stage)</a:t>
            </a:r>
            <a:endParaRPr lang="en-CA" sz="2800" dirty="0"/>
          </a:p>
          <a:p>
            <a:pPr marL="457200" indent="-457200">
              <a:buFont typeface="Wingdings" panose="05000000000000000000" pitchFamily="2" charset="2"/>
              <a:buChar char="§"/>
            </a:pPr>
            <a:r>
              <a:rPr lang="en-CA" sz="2800" dirty="0"/>
              <a:t>Capacity Building on gender related activities</a:t>
            </a:r>
            <a:endParaRPr lang="en-US" sz="2800" dirty="0"/>
          </a:p>
          <a:p>
            <a:pPr marL="457200" indent="-457200">
              <a:buFont typeface="Wingdings" panose="05000000000000000000" pitchFamily="2" charset="2"/>
              <a:buChar char="§"/>
            </a:pPr>
            <a:r>
              <a:rPr lang="en-US" sz="2800" dirty="0"/>
              <a:t>Information dissemination approaches that allow women to have adequate preparedness and knowledge on how to cope in the face of ecosystem degradation.</a:t>
            </a:r>
          </a:p>
          <a:p>
            <a:pPr marL="457200" indent="-457200">
              <a:buFont typeface="Wingdings" panose="05000000000000000000" pitchFamily="2" charset="2"/>
              <a:buChar char="§"/>
            </a:pPr>
            <a:r>
              <a:rPr lang="en-US" sz="2800" dirty="0"/>
              <a:t>Creation of institutional structures that allow women to come together and make decisions and get empowered. </a:t>
            </a:r>
            <a:endParaRPr lang="en-CA" sz="2800" dirty="0"/>
          </a:p>
        </p:txBody>
      </p:sp>
      <p:sp>
        <p:nvSpPr>
          <p:cNvPr id="3" name="TextBox 2">
            <a:extLst>
              <a:ext uri="{FF2B5EF4-FFF2-40B4-BE49-F238E27FC236}">
                <a16:creationId xmlns="" xmlns:a16="http://schemas.microsoft.com/office/drawing/2014/main" id="{D0037123-A343-4C96-8CCA-65D634FB074F}"/>
              </a:ext>
            </a:extLst>
          </p:cNvPr>
          <p:cNvSpPr txBox="1"/>
          <p:nvPr/>
        </p:nvSpPr>
        <p:spPr>
          <a:xfrm>
            <a:off x="284083" y="373502"/>
            <a:ext cx="11762912" cy="1323439"/>
          </a:xfrm>
          <a:prstGeom prst="rect">
            <a:avLst/>
          </a:prstGeom>
          <a:solidFill>
            <a:schemeClr val="tx2"/>
          </a:solidFill>
        </p:spPr>
        <p:txBody>
          <a:bodyPr wrap="square" rtlCol="0">
            <a:spAutoFit/>
          </a:bodyPr>
          <a:lstStyle/>
          <a:p>
            <a:pPr lvl="0"/>
            <a:r>
              <a:rPr lang="en-US" sz="4000" dirty="0"/>
              <a:t>Entry points for gender in biodiversity at National and Local Level </a:t>
            </a:r>
            <a:endParaRPr lang="en-CA" sz="4000" dirty="0"/>
          </a:p>
        </p:txBody>
      </p:sp>
    </p:spTree>
    <p:extLst>
      <p:ext uri="{BB962C8B-B14F-4D97-AF65-F5344CB8AC3E}">
        <p14:creationId xmlns:p14="http://schemas.microsoft.com/office/powerpoint/2010/main" val="44726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 xmlns:a16="http://schemas.microsoft.com/office/drawing/2014/main" id="{7DAA762C-80AB-4F42-90E5-DD730740D8E4}"/>
              </a:ext>
            </a:extLst>
          </p:cNvPr>
          <p:cNvSpPr txBox="1"/>
          <p:nvPr/>
        </p:nvSpPr>
        <p:spPr>
          <a:xfrm>
            <a:off x="-1" y="1978820"/>
            <a:ext cx="3296653" cy="3970318"/>
          </a:xfrm>
          <a:prstGeom prst="rect">
            <a:avLst/>
          </a:prstGeom>
          <a:solidFill>
            <a:schemeClr val="accent3">
              <a:lumMod val="50000"/>
              <a:alpha val="60000"/>
            </a:schemeClr>
          </a:solidFill>
          <a:ln>
            <a:solidFill>
              <a:schemeClr val="bg2"/>
            </a:solidFill>
          </a:ln>
        </p:spPr>
        <p:txBody>
          <a:bodyPr wrap="square" rtlCol="0">
            <a:spAutoFit/>
          </a:bodyPr>
          <a:lstStyle/>
          <a:p>
            <a:pPr algn="ctr"/>
            <a:r>
              <a:rPr lang="en-ZA" sz="6000" dirty="0">
                <a:latin typeface="Candara" panose="020E0502030303020204" pitchFamily="34" charset="0"/>
              </a:rPr>
              <a:t>THANK YOU</a:t>
            </a:r>
          </a:p>
          <a:p>
            <a:pPr algn="ctr"/>
            <a:r>
              <a:rPr lang="en-ZA" sz="6000" dirty="0">
                <a:latin typeface="Candara" panose="020E0502030303020204" pitchFamily="34" charset="0"/>
              </a:rPr>
              <a:t>ZIKOMO</a:t>
            </a:r>
          </a:p>
          <a:p>
            <a:pPr algn="ctr"/>
            <a:endParaRPr lang="en-ZA" dirty="0"/>
          </a:p>
          <a:p>
            <a:pPr algn="ctr"/>
            <a:r>
              <a:rPr lang="en-ZA" dirty="0"/>
              <a:t>For more information visit: www.ead.gov.mw</a:t>
            </a:r>
          </a:p>
          <a:p>
            <a:endParaRPr lang="en-ZA" dirty="0"/>
          </a:p>
        </p:txBody>
      </p:sp>
    </p:spTree>
    <p:extLst>
      <p:ext uri="{BB962C8B-B14F-4D97-AF65-F5344CB8AC3E}">
        <p14:creationId xmlns:p14="http://schemas.microsoft.com/office/powerpoint/2010/main" val="3583818690"/>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54727DDF2004181DC5E9E376AF440" ma:contentTypeVersion="10" ma:contentTypeDescription="Create a new document." ma:contentTypeScope="" ma:versionID="5878f570fe06899a1874faaed387e83b">
  <xsd:schema xmlns:xsd="http://www.w3.org/2001/XMLSchema" xmlns:xs="http://www.w3.org/2001/XMLSchema" xmlns:p="http://schemas.microsoft.com/office/2006/metadata/properties" xmlns:ns3="ee509b82-0bca-49ba-8efd-aa85141024b3" targetNamespace="http://schemas.microsoft.com/office/2006/metadata/properties" ma:root="true" ma:fieldsID="19813857cb7f3b79408371e9ca46df52" ns3:_="">
    <xsd:import namespace="ee509b82-0bca-49ba-8efd-aa85141024b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509b82-0bca-49ba-8efd-aa8514102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99A7E13-27E4-417B-9047-4C596CD57B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509b82-0bca-49ba-8efd-aa85141024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230E7D-54D0-4FB3-B3DB-03984C40BAF0}">
  <ds:schemaRefs>
    <ds:schemaRef ds:uri="http://schemas.microsoft.com/sharepoint/v3/contenttype/forms"/>
  </ds:schemaRefs>
</ds:datastoreItem>
</file>

<file path=customXml/itemProps3.xml><?xml version="1.0" encoding="utf-8"?>
<ds:datastoreItem xmlns:ds="http://schemas.openxmlformats.org/officeDocument/2006/customXml" ds:itemID="{DA184973-FA07-48F6-BAE8-8A2529972B1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ee509b82-0bca-49ba-8efd-aa85141024b3"/>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7015</TotalTime>
  <Words>958</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Cambria</vt:lpstr>
      <vt:lpstr>Candara</vt:lpstr>
      <vt:lpstr>굴림</vt:lpstr>
      <vt:lpstr>Wingdings</vt:lpstr>
      <vt:lpstr>Wingdings 2</vt:lpstr>
      <vt:lpstr>Frame</vt:lpstr>
      <vt:lpstr>GENDER AND BIODIVERSITY  IN MALAWI </vt:lpstr>
      <vt:lpstr>Status of Gender and Biodiversity in Malawi</vt:lpstr>
      <vt:lpstr>PowerPoint Presentation</vt:lpstr>
      <vt:lpstr>Ensuring equitable participation in decision making                                                                   related to biodiversity for women and girls</vt:lpstr>
      <vt:lpstr>Ensuring rights over relevant resources for women and girls </vt:lpstr>
      <vt:lpstr>Ensuring collection of Sex Disaggregated data </vt:lpstr>
      <vt:lpstr>Ensure equitable benefits for women and girls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SCOPE OF ABS</dc:title>
  <dc:creator>Jaci Van Niekerk</dc:creator>
  <cp:lastModifiedBy>vince gopez</cp:lastModifiedBy>
  <cp:revision>72</cp:revision>
  <dcterms:created xsi:type="dcterms:W3CDTF">2020-02-13T20:28:15Z</dcterms:created>
  <dcterms:modified xsi:type="dcterms:W3CDTF">2020-08-14T18:27:54Z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0x01010021754727DDF2004181DC5E9E376AF440</vt:lpwstr>
  </property>
</Properties>
</file>