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handoutMasterIdLst>
    <p:handoutMasterId r:id="rId13"/>
  </p:handoutMasterIdLst>
  <p:sldIdLst>
    <p:sldId id="256" r:id="rId5"/>
    <p:sldId id="265" r:id="rId6"/>
    <p:sldId id="268" r:id="rId7"/>
    <p:sldId id="266" r:id="rId8"/>
    <p:sldId id="259" r:id="rId9"/>
    <p:sldId id="264" r:id="rId10"/>
    <p:sldId id="267" r:id="rId11"/>
    <p:sldId id="269" r:id="rId12"/>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D8C8575-BD87-4117-BC9F-4252D58BD0C0}"/>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607407C-D555-4A57-9747-12B953636DFA}"/>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A8F418A3-D695-4E77-B70A-5532EDBEA4FA}" type="datetimeFigureOut">
              <a:rPr lang="en-US" smtClean="0"/>
              <a:t>8/13/2020</a:t>
            </a:fld>
            <a:endParaRPr lang="en-US"/>
          </a:p>
        </p:txBody>
      </p:sp>
      <p:sp>
        <p:nvSpPr>
          <p:cNvPr id="4" name="Footer Placeholder 3">
            <a:extLst>
              <a:ext uri="{FF2B5EF4-FFF2-40B4-BE49-F238E27FC236}">
                <a16:creationId xmlns:a16="http://schemas.microsoft.com/office/drawing/2014/main" id="{0B9DC60F-25FD-49B3-BD2B-F59D01B1B8D3}"/>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0B4DF5E-9B07-44A6-B11F-DA0289A9FD6A}"/>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587EA2D2-E0D5-4537-86EF-E63BEA39B1BA}" type="slidenum">
              <a:rPr lang="en-US" smtClean="0"/>
              <a:t>‹#›</a:t>
            </a:fld>
            <a:endParaRPr lang="en-US"/>
          </a:p>
        </p:txBody>
      </p:sp>
    </p:spTree>
    <p:extLst>
      <p:ext uri="{BB962C8B-B14F-4D97-AF65-F5344CB8AC3E}">
        <p14:creationId xmlns:p14="http://schemas.microsoft.com/office/powerpoint/2010/main" val="190273603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8/13/2020</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8/13/2020</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8/13/2020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8/13/2020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8/13/2020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8/13/2020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8/13/2020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8/13/2020</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8/13/2020</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unccd.int/sites/default/files/documents/2018-01/GAP%20ENG%20%20low%20res_0.pdf" TargetMode="External"/><Relationship Id="rId2" Type="http://schemas.openxmlformats.org/officeDocument/2006/relationships/hyperlink" Target="https://unfccc.int/sites/default/files/resource/cp2019_L03E.pdf"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54" name="Rectangle 72">
            <a:extLst>
              <a:ext uri="{FF2B5EF4-FFF2-40B4-BE49-F238E27FC236}">
                <a16:creationId xmlns:a16="http://schemas.microsoft.com/office/drawing/2014/main" id="{0E807223-DF88-4D6D-970E-08919E5E02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183F117F-E90A-4CA8-BD6A-CAA0D42EC158}"/>
              </a:ext>
            </a:extLst>
          </p:cNvPr>
          <p:cNvSpPr>
            <a:spLocks noGrp="1"/>
          </p:cNvSpPr>
          <p:nvPr>
            <p:ph type="ctrTitle"/>
          </p:nvPr>
        </p:nvSpPr>
        <p:spPr>
          <a:xfrm>
            <a:off x="1390650" y="685800"/>
            <a:ext cx="9886950" cy="1809750"/>
          </a:xfrm>
        </p:spPr>
        <p:txBody>
          <a:bodyPr vert="horz" lIns="91440" tIns="45720" rIns="91440" bIns="45720" rtlCol="0" anchor="t">
            <a:normAutofit fontScale="90000"/>
          </a:bodyPr>
          <a:lstStyle/>
          <a:p>
            <a:pPr marL="384048" marR="0" indent="-384048" algn="l">
              <a:lnSpc>
                <a:spcPct val="94000"/>
              </a:lnSpc>
              <a:spcBef>
                <a:spcPts val="0"/>
              </a:spcBef>
              <a:spcAft>
                <a:spcPts val="200"/>
              </a:spcAft>
            </a:pPr>
            <a:br>
              <a:rPr lang="en-US" sz="1400" b="1" dirty="0">
                <a:effectLst/>
              </a:rPr>
            </a:br>
            <a:r>
              <a:rPr lang="en-US" sz="1400" b="1" dirty="0">
                <a:effectLst/>
              </a:rPr>
              <a:t>Webinar</a:t>
            </a:r>
            <a:br>
              <a:rPr lang="en-US" sz="1400" dirty="0">
                <a:effectLst/>
              </a:rPr>
            </a:br>
            <a:br>
              <a:rPr lang="en-US" sz="1400" dirty="0">
                <a:effectLst/>
              </a:rPr>
            </a:br>
            <a:r>
              <a:rPr lang="en-US" sz="1800" b="1" dirty="0">
                <a:effectLst/>
              </a:rPr>
              <a:t>Information briefing on a draft outline of a new CBD gender plan </a:t>
            </a:r>
            <a:br>
              <a:rPr lang="en-US" sz="1800" b="1" dirty="0">
                <a:effectLst/>
              </a:rPr>
            </a:br>
            <a:r>
              <a:rPr lang="en-US" sz="1800" b="1" dirty="0">
                <a:effectLst/>
              </a:rPr>
              <a:t>of action for the post-2020 period</a:t>
            </a:r>
            <a:br>
              <a:rPr lang="en-US" sz="1800" b="1" dirty="0">
                <a:effectLst/>
              </a:rPr>
            </a:br>
            <a:br>
              <a:rPr lang="en-US" sz="1800" b="1" dirty="0">
                <a:effectLst/>
              </a:rPr>
            </a:br>
            <a:r>
              <a:rPr lang="en-US" sz="1600" b="1" dirty="0"/>
              <a:t>Organized by the CBD Secretariat, 12 August 2020</a:t>
            </a:r>
            <a:br>
              <a:rPr lang="en-US" sz="1600" b="1" dirty="0"/>
            </a:br>
            <a:br>
              <a:rPr lang="en-US" sz="1800" b="1" dirty="0">
                <a:effectLst/>
              </a:rPr>
            </a:br>
            <a:endParaRPr lang="en-US" sz="1800" dirty="0">
              <a:effectLst/>
            </a:endParaRPr>
          </a:p>
        </p:txBody>
      </p:sp>
      <p:pic>
        <p:nvPicPr>
          <p:cNvPr id="2052" name="Picture 4" descr="Sikh Women and Biodiversity at SAFAR in Toronto, Canada | EcoSikh">
            <a:extLst>
              <a:ext uri="{FF2B5EF4-FFF2-40B4-BE49-F238E27FC236}">
                <a16:creationId xmlns:a16="http://schemas.microsoft.com/office/drawing/2014/main" id="{71EC04C9-0B1F-4B9F-B9EB-818827AA5A4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108" r="22415" b="3"/>
          <a:stretch/>
        </p:blipFill>
        <p:spPr bwMode="auto">
          <a:xfrm>
            <a:off x="1390649" y="2401556"/>
            <a:ext cx="3211495" cy="3466681"/>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B32F69E1-005A-4B83-8FD7-98FAB44752F9}"/>
              </a:ext>
            </a:extLst>
          </p:cNvPr>
          <p:cNvSpPr>
            <a:spLocks noGrp="1"/>
          </p:cNvSpPr>
          <p:nvPr>
            <p:ph type="subTitle" idx="1"/>
          </p:nvPr>
        </p:nvSpPr>
        <p:spPr>
          <a:xfrm>
            <a:off x="5100824" y="2647950"/>
            <a:ext cx="5700527" cy="2962275"/>
          </a:xfrm>
        </p:spPr>
        <p:txBody>
          <a:bodyPr vert="horz" lIns="91440" tIns="45720" rIns="91440" bIns="45720" rtlCol="0">
            <a:normAutofit/>
          </a:bodyPr>
          <a:lstStyle/>
          <a:p>
            <a:pPr marL="384048" marR="0" indent="-384048" algn="l">
              <a:lnSpc>
                <a:spcPct val="94000"/>
              </a:lnSpc>
              <a:spcBef>
                <a:spcPts val="0"/>
              </a:spcBef>
              <a:spcAft>
                <a:spcPts val="200"/>
              </a:spcAft>
            </a:pPr>
            <a:endParaRPr lang="en-US" dirty="0"/>
          </a:p>
          <a:p>
            <a:pPr marL="384048" marR="0" indent="-384048" algn="l">
              <a:lnSpc>
                <a:spcPct val="94000"/>
              </a:lnSpc>
              <a:spcBef>
                <a:spcPts val="0"/>
              </a:spcBef>
              <a:spcAft>
                <a:spcPts val="200"/>
              </a:spcAft>
            </a:pPr>
            <a:r>
              <a:rPr lang="en-US" sz="2500" b="1" dirty="0">
                <a:effectLst/>
              </a:rPr>
              <a:t>Initial Views on the Draft Outline</a:t>
            </a:r>
          </a:p>
          <a:p>
            <a:pPr marL="384048" indent="-384048" algn="l">
              <a:lnSpc>
                <a:spcPct val="94000"/>
              </a:lnSpc>
              <a:spcAft>
                <a:spcPts val="200"/>
              </a:spcAft>
            </a:pPr>
            <a:endParaRPr lang="en-US" b="1" dirty="0">
              <a:effectLst/>
            </a:endParaRPr>
          </a:p>
          <a:p>
            <a:pPr marL="384048" indent="-384048" algn="l">
              <a:lnSpc>
                <a:spcPct val="94000"/>
              </a:lnSpc>
              <a:spcAft>
                <a:spcPts val="200"/>
              </a:spcAft>
            </a:pPr>
            <a:endParaRPr lang="en-US" b="1" dirty="0"/>
          </a:p>
          <a:p>
            <a:pPr marL="384048" indent="-384048" algn="l">
              <a:lnSpc>
                <a:spcPct val="94000"/>
              </a:lnSpc>
              <a:spcAft>
                <a:spcPts val="200"/>
              </a:spcAft>
            </a:pPr>
            <a:r>
              <a:rPr lang="en-US" b="1" dirty="0">
                <a:effectLst/>
              </a:rPr>
              <a:t>Verona Collantes-Lebale</a:t>
            </a:r>
            <a:r>
              <a:rPr lang="en-US" dirty="0">
                <a:effectLst/>
              </a:rPr>
              <a:t> </a:t>
            </a:r>
          </a:p>
          <a:p>
            <a:pPr marL="384048" indent="-384048" algn="l">
              <a:lnSpc>
                <a:spcPct val="94000"/>
              </a:lnSpc>
              <a:spcAft>
                <a:spcPts val="200"/>
              </a:spcAft>
            </a:pPr>
            <a:r>
              <a:rPr lang="en-US" dirty="0">
                <a:effectLst/>
              </a:rPr>
              <a:t>Intergovernmental Specialist</a:t>
            </a:r>
          </a:p>
          <a:p>
            <a:pPr marL="384048" indent="-384048" algn="l">
              <a:lnSpc>
                <a:spcPct val="94000"/>
              </a:lnSpc>
              <a:spcAft>
                <a:spcPts val="200"/>
              </a:spcAft>
            </a:pPr>
            <a:r>
              <a:rPr lang="en-US" dirty="0">
                <a:effectLst/>
              </a:rPr>
              <a:t>UN Women</a:t>
            </a:r>
            <a:endParaRPr lang="en-US" dirty="0"/>
          </a:p>
        </p:txBody>
      </p:sp>
    </p:spTree>
    <p:extLst>
      <p:ext uri="{BB962C8B-B14F-4D97-AF65-F5344CB8AC3E}">
        <p14:creationId xmlns:p14="http://schemas.microsoft.com/office/powerpoint/2010/main" val="2548377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A229B-925D-4990-B431-53BCFC1B4707}"/>
              </a:ext>
            </a:extLst>
          </p:cNvPr>
          <p:cNvSpPr>
            <a:spLocks noGrp="1"/>
          </p:cNvSpPr>
          <p:nvPr>
            <p:ph type="title"/>
          </p:nvPr>
        </p:nvSpPr>
        <p:spPr>
          <a:xfrm>
            <a:off x="1450258" y="781050"/>
            <a:ext cx="9601200" cy="1000124"/>
          </a:xfrm>
        </p:spPr>
        <p:txBody>
          <a:bodyPr/>
          <a:lstStyle/>
          <a:p>
            <a:pPr algn="ctr"/>
            <a:r>
              <a:rPr lang="en-US" dirty="0">
                <a:latin typeface="Calibri" panose="020F0502020204030204" pitchFamily="34" charset="0"/>
                <a:cs typeface="Times New Roman" panose="02020603050405020304" pitchFamily="18" charset="0"/>
              </a:rPr>
              <a:t>OUTLINE</a:t>
            </a:r>
            <a:endParaRPr lang="en-US" dirty="0"/>
          </a:p>
        </p:txBody>
      </p:sp>
      <p:sp>
        <p:nvSpPr>
          <p:cNvPr id="3" name="Content Placeholder 2">
            <a:extLst>
              <a:ext uri="{FF2B5EF4-FFF2-40B4-BE49-F238E27FC236}">
                <a16:creationId xmlns:a16="http://schemas.microsoft.com/office/drawing/2014/main" id="{9C7DB08F-A16A-4EC5-BFD4-1EAE5F1171F1}"/>
              </a:ext>
            </a:extLst>
          </p:cNvPr>
          <p:cNvSpPr>
            <a:spLocks noGrp="1"/>
          </p:cNvSpPr>
          <p:nvPr>
            <p:ph idx="1"/>
          </p:nvPr>
        </p:nvSpPr>
        <p:spPr>
          <a:xfrm>
            <a:off x="1371600" y="1924049"/>
            <a:ext cx="9601200" cy="3800476"/>
          </a:xfrm>
        </p:spPr>
        <p:txBody>
          <a:bodyPr>
            <a:normAutofit/>
          </a:bodyPr>
          <a:lstStyle/>
          <a:p>
            <a:pPr lvl="0"/>
            <a:endParaRPr lang="en-GB" dirty="0"/>
          </a:p>
          <a:p>
            <a:pPr lvl="0"/>
            <a:r>
              <a:rPr lang="en-GB" sz="3600" dirty="0"/>
              <a:t>General observations on the draft Gender Plan of Action</a:t>
            </a:r>
          </a:p>
          <a:p>
            <a:pPr lvl="0"/>
            <a:r>
              <a:rPr lang="en-GB" sz="3600" dirty="0"/>
              <a:t>Initial views on the elements and structure of the GPA</a:t>
            </a:r>
          </a:p>
          <a:p>
            <a:pPr lvl="1"/>
            <a:endParaRPr lang="en-GB" sz="3200" dirty="0"/>
          </a:p>
          <a:p>
            <a:pPr lvl="1"/>
            <a:endParaRPr lang="en-GB" sz="3200" dirty="0"/>
          </a:p>
          <a:p>
            <a:endParaRPr lang="en-US" dirty="0"/>
          </a:p>
        </p:txBody>
      </p:sp>
    </p:spTree>
    <p:extLst>
      <p:ext uri="{BB962C8B-B14F-4D97-AF65-F5344CB8AC3E}">
        <p14:creationId xmlns:p14="http://schemas.microsoft.com/office/powerpoint/2010/main" val="4028073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A229B-925D-4990-B431-53BCFC1B4707}"/>
              </a:ext>
            </a:extLst>
          </p:cNvPr>
          <p:cNvSpPr>
            <a:spLocks noGrp="1"/>
          </p:cNvSpPr>
          <p:nvPr>
            <p:ph type="title"/>
          </p:nvPr>
        </p:nvSpPr>
        <p:spPr>
          <a:xfrm>
            <a:off x="1681162" y="180976"/>
            <a:ext cx="9601200" cy="1000124"/>
          </a:xfrm>
        </p:spPr>
        <p:txBody>
          <a:bodyPr/>
          <a:lstStyle/>
          <a:p>
            <a:pPr algn="ctr"/>
            <a:r>
              <a:rPr lang="en-US" dirty="0">
                <a:latin typeface="Calibri" panose="020F0502020204030204" pitchFamily="34" charset="0"/>
                <a:cs typeface="Times New Roman" panose="02020603050405020304" pitchFamily="18" charset="0"/>
              </a:rPr>
              <a:t>KEY MESSAGES</a:t>
            </a:r>
            <a:endParaRPr lang="en-US" dirty="0"/>
          </a:p>
        </p:txBody>
      </p:sp>
      <p:sp>
        <p:nvSpPr>
          <p:cNvPr id="3" name="Content Placeholder 2">
            <a:extLst>
              <a:ext uri="{FF2B5EF4-FFF2-40B4-BE49-F238E27FC236}">
                <a16:creationId xmlns:a16="http://schemas.microsoft.com/office/drawing/2014/main" id="{9C7DB08F-A16A-4EC5-BFD4-1EAE5F1171F1}"/>
              </a:ext>
            </a:extLst>
          </p:cNvPr>
          <p:cNvSpPr>
            <a:spLocks noGrp="1"/>
          </p:cNvSpPr>
          <p:nvPr>
            <p:ph idx="1"/>
          </p:nvPr>
        </p:nvSpPr>
        <p:spPr>
          <a:xfrm>
            <a:off x="771525" y="990600"/>
            <a:ext cx="11420475" cy="5867400"/>
          </a:xfrm>
        </p:spPr>
        <p:txBody>
          <a:bodyPr>
            <a:normAutofit lnSpcReduction="10000"/>
          </a:bodyPr>
          <a:lstStyle/>
          <a:p>
            <a:pPr lvl="0"/>
            <a:r>
              <a:rPr lang="en-GB" sz="3600" dirty="0"/>
              <a:t>CBD GPA is a tool for a gender-responsive implementation of the post-2020 global biodiversity framework</a:t>
            </a:r>
          </a:p>
          <a:p>
            <a:pPr lvl="0"/>
            <a:r>
              <a:rPr lang="en-GB" sz="3600" dirty="0"/>
              <a:t>Ensure that the structure of the GPA is simple, with specific activities, deliverables and timelines</a:t>
            </a:r>
          </a:p>
          <a:p>
            <a:pPr lvl="0"/>
            <a:r>
              <a:rPr lang="en-GB" sz="3600" dirty="0"/>
              <a:t>Build into the GPA a monitoring and reporting mechanism (including through the activities)</a:t>
            </a:r>
          </a:p>
          <a:p>
            <a:pPr lvl="0"/>
            <a:r>
              <a:rPr lang="en-GB" sz="3600" dirty="0"/>
              <a:t>Review GAPs of UNFCCC and UNCCD; consult key stakeholders from these sister Conventions and adopt best practice</a:t>
            </a:r>
          </a:p>
          <a:p>
            <a:pPr lvl="1"/>
            <a:r>
              <a:rPr lang="en-GB" sz="3200" i="0" dirty="0"/>
              <a:t>Coherence/synergies</a:t>
            </a:r>
          </a:p>
          <a:p>
            <a:pPr lvl="0"/>
            <a:endParaRPr lang="en-GB" sz="3600" dirty="0"/>
          </a:p>
          <a:p>
            <a:pPr lvl="1"/>
            <a:endParaRPr lang="en-GB" sz="3200" dirty="0"/>
          </a:p>
          <a:p>
            <a:pPr lvl="1"/>
            <a:endParaRPr lang="en-GB" sz="3200" dirty="0"/>
          </a:p>
          <a:p>
            <a:endParaRPr lang="en-US" dirty="0"/>
          </a:p>
        </p:txBody>
      </p:sp>
    </p:spTree>
    <p:extLst>
      <p:ext uri="{BB962C8B-B14F-4D97-AF65-F5344CB8AC3E}">
        <p14:creationId xmlns:p14="http://schemas.microsoft.com/office/powerpoint/2010/main" val="1500149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A229B-925D-4990-B431-53BCFC1B4707}"/>
              </a:ext>
            </a:extLst>
          </p:cNvPr>
          <p:cNvSpPr>
            <a:spLocks noGrp="1"/>
          </p:cNvSpPr>
          <p:nvPr>
            <p:ph type="title"/>
          </p:nvPr>
        </p:nvSpPr>
        <p:spPr>
          <a:xfrm>
            <a:off x="1450258" y="322008"/>
            <a:ext cx="9601200" cy="857864"/>
          </a:xfrm>
        </p:spPr>
        <p:txBody>
          <a:bodyPr>
            <a:normAutofit fontScale="90000"/>
          </a:bodyPr>
          <a:lstStyle/>
          <a:p>
            <a:pPr algn="ctr"/>
            <a:r>
              <a:rPr lang="en-GB" sz="4400" dirty="0"/>
              <a:t>General observations</a:t>
            </a:r>
            <a:br>
              <a:rPr lang="en-GB" sz="4400" dirty="0"/>
            </a:br>
            <a:endParaRPr lang="en-US" dirty="0"/>
          </a:p>
        </p:txBody>
      </p:sp>
      <p:sp>
        <p:nvSpPr>
          <p:cNvPr id="3" name="Content Placeholder 2">
            <a:extLst>
              <a:ext uri="{FF2B5EF4-FFF2-40B4-BE49-F238E27FC236}">
                <a16:creationId xmlns:a16="http://schemas.microsoft.com/office/drawing/2014/main" id="{9C7DB08F-A16A-4EC5-BFD4-1EAE5F1171F1}"/>
              </a:ext>
            </a:extLst>
          </p:cNvPr>
          <p:cNvSpPr>
            <a:spLocks noGrp="1"/>
          </p:cNvSpPr>
          <p:nvPr>
            <p:ph idx="1"/>
          </p:nvPr>
        </p:nvSpPr>
        <p:spPr>
          <a:xfrm>
            <a:off x="1371600" y="1179871"/>
            <a:ext cx="9601200" cy="5466735"/>
          </a:xfrm>
        </p:spPr>
        <p:txBody>
          <a:bodyPr>
            <a:normAutofit lnSpcReduction="10000"/>
          </a:bodyPr>
          <a:lstStyle/>
          <a:p>
            <a:pPr marL="530352" lvl="1" indent="0">
              <a:buNone/>
            </a:pPr>
            <a:r>
              <a:rPr lang="en-GB" sz="3200" dirty="0"/>
              <a:t>Structure:</a:t>
            </a:r>
          </a:p>
          <a:p>
            <a:pPr marL="530352" lvl="1" indent="0">
              <a:buNone/>
            </a:pPr>
            <a:endParaRPr lang="en-GB" sz="3200" i="0" dirty="0"/>
          </a:p>
          <a:p>
            <a:pPr lvl="2"/>
            <a:r>
              <a:rPr lang="en-GB" sz="3000" dirty="0"/>
              <a:t>One, instead of three sections</a:t>
            </a:r>
          </a:p>
          <a:p>
            <a:pPr lvl="2"/>
            <a:r>
              <a:rPr lang="en-GB" sz="3000" dirty="0"/>
              <a:t>Description of objectives – could be presented in the introduction to the GPA</a:t>
            </a:r>
          </a:p>
          <a:p>
            <a:pPr lvl="2"/>
            <a:r>
              <a:rPr lang="en-GB" sz="3000" i="0" dirty="0"/>
              <a:t>Identify specific activities</a:t>
            </a:r>
          </a:p>
          <a:p>
            <a:pPr lvl="3"/>
            <a:r>
              <a:rPr lang="en-GB" sz="3000" i="0" dirty="0"/>
              <a:t>Actionable/concrete</a:t>
            </a:r>
          </a:p>
          <a:p>
            <a:pPr lvl="2"/>
            <a:r>
              <a:rPr lang="en-GB" sz="3000" dirty="0"/>
              <a:t>Add columns for:</a:t>
            </a:r>
          </a:p>
          <a:p>
            <a:pPr lvl="3"/>
            <a:r>
              <a:rPr lang="en-GB" sz="3000" i="0" dirty="0"/>
              <a:t>responsible actors </a:t>
            </a:r>
          </a:p>
          <a:p>
            <a:pPr lvl="3"/>
            <a:r>
              <a:rPr lang="en-GB" sz="3000" i="0" dirty="0"/>
              <a:t>timeline for implementation </a:t>
            </a:r>
          </a:p>
          <a:p>
            <a:pPr lvl="3"/>
            <a:r>
              <a:rPr lang="en-GB" sz="3000" i="0" dirty="0"/>
              <a:t>specific deliverable per activity</a:t>
            </a:r>
          </a:p>
        </p:txBody>
      </p:sp>
    </p:spTree>
    <p:extLst>
      <p:ext uri="{BB962C8B-B14F-4D97-AF65-F5344CB8AC3E}">
        <p14:creationId xmlns:p14="http://schemas.microsoft.com/office/powerpoint/2010/main" val="2685737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A229B-925D-4990-B431-53BCFC1B4707}"/>
              </a:ext>
            </a:extLst>
          </p:cNvPr>
          <p:cNvSpPr>
            <a:spLocks noGrp="1"/>
          </p:cNvSpPr>
          <p:nvPr>
            <p:ph type="title"/>
          </p:nvPr>
        </p:nvSpPr>
        <p:spPr>
          <a:xfrm>
            <a:off x="1450258" y="152400"/>
            <a:ext cx="9601200" cy="847725"/>
          </a:xfrm>
        </p:spPr>
        <p:txBody>
          <a:bodyPr/>
          <a:lstStyle/>
          <a:p>
            <a:pPr algn="ctr"/>
            <a:r>
              <a:rPr lang="en-US" sz="4400" dirty="0">
                <a:effectLst/>
                <a:latin typeface="Calibri" panose="020F0502020204030204" pitchFamily="34" charset="0"/>
                <a:ea typeface="Calibri" panose="020F0502020204030204" pitchFamily="34" charset="0"/>
                <a:cs typeface="Times New Roman" panose="02020603050405020304" pitchFamily="18" charset="0"/>
              </a:rPr>
              <a:t>Draft CBD Gender Plan of Action</a:t>
            </a:r>
            <a:endParaRPr lang="en-US" dirty="0"/>
          </a:p>
        </p:txBody>
      </p:sp>
      <p:sp>
        <p:nvSpPr>
          <p:cNvPr id="3" name="Content Placeholder 2">
            <a:extLst>
              <a:ext uri="{FF2B5EF4-FFF2-40B4-BE49-F238E27FC236}">
                <a16:creationId xmlns:a16="http://schemas.microsoft.com/office/drawing/2014/main" id="{9C7DB08F-A16A-4EC5-BFD4-1EAE5F1171F1}"/>
              </a:ext>
            </a:extLst>
          </p:cNvPr>
          <p:cNvSpPr>
            <a:spLocks noGrp="1"/>
          </p:cNvSpPr>
          <p:nvPr>
            <p:ph idx="1"/>
          </p:nvPr>
        </p:nvSpPr>
        <p:spPr>
          <a:xfrm>
            <a:off x="904874" y="1179871"/>
            <a:ext cx="10696575" cy="5525729"/>
          </a:xfrm>
        </p:spPr>
        <p:txBody>
          <a:bodyPr>
            <a:normAutofit fontScale="92500" lnSpcReduction="20000"/>
          </a:bodyPr>
          <a:lstStyle/>
          <a:p>
            <a:pPr marL="530352" lvl="1" indent="0">
              <a:buNone/>
            </a:pPr>
            <a:r>
              <a:rPr lang="en-GB" sz="2600" dirty="0"/>
              <a:t>CBD Action Area: </a:t>
            </a:r>
          </a:p>
          <a:p>
            <a:pPr lvl="1"/>
            <a:r>
              <a:rPr lang="en-CA" sz="2200" b="1" dirty="0">
                <a:effectLst/>
                <a:latin typeface="Times New Roman" panose="02020603050405020304" pitchFamily="18" charset="0"/>
                <a:ea typeface="Times New Roman" panose="02020603050405020304" pitchFamily="18" charset="0"/>
              </a:rPr>
              <a:t>Ensure equitable participation in decision-making related to biodiversity for women and girls </a:t>
            </a:r>
          </a:p>
          <a:p>
            <a:pPr marL="530352" lvl="1" indent="0">
              <a:buNone/>
            </a:pPr>
            <a:endParaRPr lang="en-CA" sz="1800" b="1" dirty="0">
              <a:solidFill>
                <a:srgbClr val="FF0000"/>
              </a:solidFill>
              <a:latin typeface="Times New Roman" panose="02020603050405020304" pitchFamily="18" charset="0"/>
              <a:ea typeface="Times New Roman" panose="02020603050405020304" pitchFamily="18" charset="0"/>
            </a:endParaRPr>
          </a:p>
          <a:p>
            <a:pPr marL="530352" lvl="1" indent="0">
              <a:buNone/>
            </a:pPr>
            <a:r>
              <a:rPr lang="en-CA" sz="1800" b="1" dirty="0">
                <a:solidFill>
                  <a:srgbClr val="FF0000"/>
                </a:solidFill>
                <a:latin typeface="Times New Roman" panose="02020603050405020304" pitchFamily="18" charset="0"/>
                <a:ea typeface="Times New Roman" panose="02020603050405020304" pitchFamily="18" charset="0"/>
              </a:rPr>
              <a:t>Proposed phrasing:</a:t>
            </a:r>
          </a:p>
          <a:p>
            <a:pPr marL="530352" lvl="1" indent="0">
              <a:buNone/>
            </a:pPr>
            <a:endParaRPr lang="en-GB" sz="1800" dirty="0">
              <a:effectLst/>
              <a:latin typeface="Calibri" panose="020F0502020204030204" pitchFamily="34" charset="0"/>
              <a:ea typeface="Calibri" panose="020F0502020204030204" pitchFamily="34" charset="0"/>
            </a:endParaRPr>
          </a:p>
          <a:p>
            <a:pPr marL="530352" lvl="1" indent="0">
              <a:buNone/>
            </a:pPr>
            <a:r>
              <a:rPr lang="en-GB" sz="1800" i="1" dirty="0">
                <a:effectLst/>
                <a:latin typeface="Calibri" panose="020F0502020204030204" pitchFamily="34" charset="0"/>
                <a:ea typeface="Calibri" panose="020F0502020204030204" pitchFamily="34" charset="0"/>
              </a:rPr>
              <a:t>Ensure women’s full, equal and effective participation and leadership at all levels of decision-making…</a:t>
            </a:r>
          </a:p>
          <a:p>
            <a:pPr marL="530352" lvl="1" indent="0">
              <a:buNone/>
            </a:pPr>
            <a:endParaRPr lang="en-CA" sz="1800" b="1" dirty="0">
              <a:effectLst/>
              <a:ea typeface="Times New Roman" panose="02020603050405020304" pitchFamily="18" charset="0"/>
            </a:endParaRPr>
          </a:p>
          <a:p>
            <a:pPr marL="530352" lvl="1" indent="0">
              <a:buNone/>
            </a:pPr>
            <a:r>
              <a:rPr lang="en-GB" sz="1800" i="0" spc="20" dirty="0">
                <a:effectLst/>
                <a:ea typeface="Calibri" panose="020F0502020204030204" pitchFamily="34" charset="0"/>
              </a:rPr>
              <a:t>CSW in recent years used “full, equal and meaningful”</a:t>
            </a:r>
          </a:p>
          <a:p>
            <a:pPr marL="530352" lvl="1" indent="0">
              <a:buNone/>
            </a:pPr>
            <a:endParaRPr lang="en-GB" sz="1800" dirty="0"/>
          </a:p>
          <a:p>
            <a:pPr marL="530352" lvl="1" indent="0">
              <a:buNone/>
            </a:pPr>
            <a:r>
              <a:rPr lang="en-GB" sz="2600" dirty="0">
                <a:solidFill>
                  <a:schemeClr val="tx1"/>
                </a:solidFill>
              </a:rPr>
              <a:t>CBD Action Area: </a:t>
            </a:r>
          </a:p>
          <a:p>
            <a:pPr marL="530352" lvl="1" indent="0">
              <a:buNone/>
            </a:pPr>
            <a:endParaRPr lang="en-CA" sz="1800" b="1" dirty="0">
              <a:effectLst/>
              <a:latin typeface="Times New Roman" panose="02020603050405020304" pitchFamily="18" charset="0"/>
              <a:ea typeface="Times New Roman" panose="02020603050405020304" pitchFamily="18" charset="0"/>
            </a:endParaRPr>
          </a:p>
          <a:p>
            <a:pPr lvl="1"/>
            <a:r>
              <a:rPr lang="en-CA" sz="2400" b="1" dirty="0">
                <a:effectLst/>
                <a:latin typeface="Times New Roman" panose="02020603050405020304" pitchFamily="18" charset="0"/>
                <a:ea typeface="Times New Roman" panose="02020603050405020304" pitchFamily="18" charset="0"/>
              </a:rPr>
              <a:t>Ensure rights over relevant resources for women and girls</a:t>
            </a:r>
          </a:p>
          <a:p>
            <a:pPr marL="530352" lvl="1" indent="0">
              <a:buNone/>
            </a:pPr>
            <a:endParaRPr lang="en-CA" sz="1800" b="1" dirty="0">
              <a:solidFill>
                <a:srgbClr val="FF0000"/>
              </a:solidFill>
              <a:latin typeface="Times New Roman" panose="02020603050405020304" pitchFamily="18" charset="0"/>
              <a:ea typeface="Times New Roman" panose="02020603050405020304" pitchFamily="18" charset="0"/>
            </a:endParaRPr>
          </a:p>
          <a:p>
            <a:pPr marL="530352" lvl="1" indent="0">
              <a:buNone/>
            </a:pPr>
            <a:r>
              <a:rPr lang="en-CA" sz="1800" b="1" dirty="0">
                <a:solidFill>
                  <a:srgbClr val="FF0000"/>
                </a:solidFill>
                <a:latin typeface="Times New Roman" panose="02020603050405020304" pitchFamily="18" charset="0"/>
                <a:ea typeface="Times New Roman" panose="02020603050405020304" pitchFamily="18" charset="0"/>
              </a:rPr>
              <a:t>Proposed phrasing:</a:t>
            </a:r>
          </a:p>
          <a:p>
            <a:pPr marL="530352" lvl="1" indent="0">
              <a:buNone/>
            </a:pPr>
            <a:endParaRPr lang="en-GB" sz="1800" dirty="0">
              <a:effectLst/>
              <a:latin typeface="Calibri" panose="020F0502020204030204" pitchFamily="34" charset="0"/>
              <a:ea typeface="Calibri" panose="020F0502020204030204" pitchFamily="34" charset="0"/>
            </a:endParaRPr>
          </a:p>
          <a:p>
            <a:pPr lvl="1"/>
            <a:r>
              <a:rPr lang="en-GB" sz="1800" dirty="0">
                <a:latin typeface="Calibri" panose="020F0502020204030204" pitchFamily="34" charset="0"/>
                <a:ea typeface="Calibri" panose="020F0502020204030204" pitchFamily="34" charset="0"/>
              </a:rPr>
              <a:t>E</a:t>
            </a:r>
            <a:r>
              <a:rPr lang="en-GB" sz="1800" dirty="0">
                <a:effectLst/>
                <a:latin typeface="Calibri" panose="020F0502020204030204" pitchFamily="34" charset="0"/>
                <a:ea typeface="Calibri" panose="020F0502020204030204" pitchFamily="34" charset="0"/>
              </a:rPr>
              <a:t>nsure that women and girls have equal rights to resources, including access to, ownership of, and control over natural resources</a:t>
            </a:r>
            <a:endParaRPr lang="en-GB" sz="2600" dirty="0"/>
          </a:p>
          <a:p>
            <a:pPr marL="530352" lvl="1" indent="0">
              <a:buNone/>
            </a:pPr>
            <a:endParaRPr lang="en-GB" b="1" i="0" dirty="0"/>
          </a:p>
          <a:p>
            <a:pPr marL="530352" lvl="1" indent="0">
              <a:buNone/>
            </a:pPr>
            <a:endParaRPr lang="en-GB" sz="3200" dirty="0"/>
          </a:p>
          <a:p>
            <a:endParaRPr lang="en-US" dirty="0"/>
          </a:p>
        </p:txBody>
      </p:sp>
    </p:spTree>
    <p:extLst>
      <p:ext uri="{BB962C8B-B14F-4D97-AF65-F5344CB8AC3E}">
        <p14:creationId xmlns:p14="http://schemas.microsoft.com/office/powerpoint/2010/main" val="4083446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A229B-925D-4990-B431-53BCFC1B4707}"/>
              </a:ext>
            </a:extLst>
          </p:cNvPr>
          <p:cNvSpPr>
            <a:spLocks noGrp="1"/>
          </p:cNvSpPr>
          <p:nvPr>
            <p:ph type="title"/>
          </p:nvPr>
        </p:nvSpPr>
        <p:spPr>
          <a:xfrm>
            <a:off x="1450258" y="322008"/>
            <a:ext cx="9601200" cy="857864"/>
          </a:xfrm>
        </p:spPr>
        <p:txBody>
          <a:bodyPr/>
          <a:lstStyle/>
          <a:p>
            <a:pPr algn="ctr"/>
            <a:r>
              <a:rPr lang="en-US" sz="4400" dirty="0">
                <a:effectLst/>
                <a:latin typeface="Calibri" panose="020F0502020204030204" pitchFamily="34" charset="0"/>
                <a:ea typeface="Calibri" panose="020F0502020204030204" pitchFamily="34" charset="0"/>
                <a:cs typeface="Times New Roman" panose="02020603050405020304" pitchFamily="18" charset="0"/>
              </a:rPr>
              <a:t>Examples of activities</a:t>
            </a:r>
            <a:endParaRPr lang="en-US" dirty="0"/>
          </a:p>
        </p:txBody>
      </p:sp>
      <p:sp>
        <p:nvSpPr>
          <p:cNvPr id="3" name="Content Placeholder 2">
            <a:extLst>
              <a:ext uri="{FF2B5EF4-FFF2-40B4-BE49-F238E27FC236}">
                <a16:creationId xmlns:a16="http://schemas.microsoft.com/office/drawing/2014/main" id="{9C7DB08F-A16A-4EC5-BFD4-1EAE5F1171F1}"/>
              </a:ext>
            </a:extLst>
          </p:cNvPr>
          <p:cNvSpPr>
            <a:spLocks noGrp="1"/>
          </p:cNvSpPr>
          <p:nvPr>
            <p:ph idx="1"/>
          </p:nvPr>
        </p:nvSpPr>
        <p:spPr>
          <a:xfrm>
            <a:off x="1371600" y="1190625"/>
            <a:ext cx="10553700" cy="5455981"/>
          </a:xfrm>
        </p:spPr>
        <p:txBody>
          <a:bodyPr>
            <a:normAutofit/>
          </a:bodyPr>
          <a:lstStyle/>
          <a:p>
            <a:pPr marL="0" lvl="0" indent="0">
              <a:buNone/>
            </a:pPr>
            <a:r>
              <a:rPr lang="en-GB" sz="2600" dirty="0"/>
              <a:t>UNFCCC Gender Action Plan (2020-2025):</a:t>
            </a:r>
          </a:p>
          <a:p>
            <a:pPr marL="0" lvl="0" indent="0">
              <a:buNone/>
            </a:pPr>
            <a:r>
              <a:rPr lang="en-CA" sz="1800" u="sng" dirty="0">
                <a:solidFill>
                  <a:srgbClr val="0000FF"/>
                </a:solidFill>
                <a:effectLst/>
                <a:latin typeface="Times New Roman" panose="02020603050405020304" pitchFamily="18" charset="0"/>
                <a:ea typeface="Times New Roman" panose="02020603050405020304" pitchFamily="18" charset="0"/>
                <a:hlinkClick r:id="rId2"/>
              </a:rPr>
              <a:t>https://unfccc.int/sites/default/files/resource/cp2019_L03E.pdf</a:t>
            </a:r>
            <a:endParaRPr lang="en-GB" sz="3200" dirty="0"/>
          </a:p>
          <a:p>
            <a:pPr lvl="1"/>
            <a:r>
              <a:rPr lang="en-GB" sz="2600" dirty="0"/>
              <a:t>Action area:</a:t>
            </a:r>
            <a:r>
              <a:rPr lang="en-GB" sz="3200" dirty="0"/>
              <a:t> </a:t>
            </a:r>
            <a:r>
              <a:rPr lang="en-CA" sz="1800" b="1" dirty="0">
                <a:effectLst/>
                <a:latin typeface="Times New Roman" panose="02020603050405020304" pitchFamily="18" charset="0"/>
                <a:ea typeface="Times New Roman" panose="02020603050405020304" pitchFamily="18" charset="0"/>
              </a:rPr>
              <a:t>Ensure equitable participation in decision-making related to biodiversity for women and girls </a:t>
            </a:r>
            <a:endParaRPr lang="en-GB" sz="3200" dirty="0"/>
          </a:p>
          <a:p>
            <a:r>
              <a:rPr lang="en-CA" sz="1800" dirty="0">
                <a:effectLst/>
                <a:latin typeface="Times New Roman" panose="02020603050405020304" pitchFamily="18" charset="0"/>
                <a:ea typeface="Times New Roman" panose="02020603050405020304" pitchFamily="18" charset="0"/>
              </a:rPr>
              <a:t>UNFCCC GAP B.1 Promote initiatives for capacity-building in leadership, negotiation and facilitation of negotiation for women delegates, including through webinars and in-session training to enhance women’s participation in the UNFCCC process</a:t>
            </a:r>
          </a:p>
          <a:p>
            <a:r>
              <a:rPr lang="en-CA" sz="1800" u="sng" dirty="0">
                <a:solidFill>
                  <a:srgbClr val="0000FF"/>
                </a:solidFill>
                <a:effectLst/>
                <a:latin typeface="Times New Roman" panose="02020603050405020304" pitchFamily="18" charset="0"/>
                <a:ea typeface="Times New Roman" panose="02020603050405020304" pitchFamily="18" charset="0"/>
                <a:hlinkClick r:id="rId3"/>
              </a:rPr>
              <a:t>UNCCD Gender Action Plan</a:t>
            </a:r>
            <a:r>
              <a:rPr lang="en-CA" sz="1800" u="sng" dirty="0">
                <a:solidFill>
                  <a:srgbClr val="0000FF"/>
                </a:solidFill>
                <a:effectLst/>
                <a:latin typeface="Times New Roman" panose="02020603050405020304" pitchFamily="18" charset="0"/>
                <a:ea typeface="Times New Roman" panose="02020603050405020304" pitchFamily="18" charset="0"/>
              </a:rPr>
              <a:t>: </a:t>
            </a:r>
            <a:r>
              <a:rPr lang="en-CA" sz="1800" dirty="0">
                <a:effectLst/>
                <a:latin typeface="Times New Roman" panose="02020603050405020304" pitchFamily="18" charset="0"/>
                <a:ea typeface="Times New Roman" panose="02020603050405020304" pitchFamily="18" charset="0"/>
              </a:rPr>
              <a:t>“Parties will seek to increase and strengthen the participation and leadership of women at all levels in decision-making and local implementation of the [UNCCD], including in [drought management and sand and dust storms and LDN interventions,] and aim to reach gender parity by 2030”</a:t>
            </a:r>
          </a:p>
          <a:p>
            <a:r>
              <a:rPr lang="en-CA" sz="1800" dirty="0">
                <a:effectLst/>
                <a:latin typeface="Times New Roman" panose="02020603050405020304" pitchFamily="18" charset="0"/>
                <a:ea typeface="Times New Roman" panose="02020603050405020304" pitchFamily="18" charset="0"/>
              </a:rPr>
              <a:t>UNFCCC GAP D.5 Engage women’s groups and national women and gender institutions in the process of developing, implementing and updating climate policies, plans, strategies and action, as appropriate, at all levels</a:t>
            </a:r>
            <a:endParaRPr lang="en-US" sz="1800" dirty="0">
              <a:effectLst/>
              <a:latin typeface="Times New Roman" panose="02020603050405020304" pitchFamily="18" charset="0"/>
              <a:ea typeface="Times New Roman" panose="02020603050405020304" pitchFamily="18" charset="0"/>
            </a:endParaRPr>
          </a:p>
          <a:p>
            <a:r>
              <a:rPr lang="en-US" dirty="0"/>
              <a:t>The above activities could be adapted to CBD-related actions</a:t>
            </a:r>
          </a:p>
        </p:txBody>
      </p:sp>
    </p:spTree>
    <p:extLst>
      <p:ext uri="{BB962C8B-B14F-4D97-AF65-F5344CB8AC3E}">
        <p14:creationId xmlns:p14="http://schemas.microsoft.com/office/powerpoint/2010/main" val="1891907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A229B-925D-4990-B431-53BCFC1B4707}"/>
              </a:ext>
            </a:extLst>
          </p:cNvPr>
          <p:cNvSpPr>
            <a:spLocks noGrp="1"/>
          </p:cNvSpPr>
          <p:nvPr>
            <p:ph type="title"/>
          </p:nvPr>
        </p:nvSpPr>
        <p:spPr>
          <a:xfrm>
            <a:off x="1450258" y="322008"/>
            <a:ext cx="9601200" cy="857864"/>
          </a:xfrm>
        </p:spPr>
        <p:txBody>
          <a:bodyPr/>
          <a:lstStyle/>
          <a:p>
            <a:pPr algn="ctr"/>
            <a:r>
              <a:rPr lang="en-US" sz="4400" dirty="0">
                <a:effectLst/>
                <a:latin typeface="Calibri" panose="020F0502020204030204" pitchFamily="34" charset="0"/>
                <a:ea typeface="Calibri" panose="020F0502020204030204" pitchFamily="34" charset="0"/>
                <a:cs typeface="Times New Roman" panose="02020603050405020304" pitchFamily="18" charset="0"/>
              </a:rPr>
              <a:t>Examples of activities</a:t>
            </a:r>
            <a:endParaRPr lang="en-US" dirty="0"/>
          </a:p>
        </p:txBody>
      </p:sp>
      <p:sp>
        <p:nvSpPr>
          <p:cNvPr id="3" name="Content Placeholder 2">
            <a:extLst>
              <a:ext uri="{FF2B5EF4-FFF2-40B4-BE49-F238E27FC236}">
                <a16:creationId xmlns:a16="http://schemas.microsoft.com/office/drawing/2014/main" id="{9C7DB08F-A16A-4EC5-BFD4-1EAE5F1171F1}"/>
              </a:ext>
            </a:extLst>
          </p:cNvPr>
          <p:cNvSpPr>
            <a:spLocks noGrp="1"/>
          </p:cNvSpPr>
          <p:nvPr>
            <p:ph idx="1"/>
          </p:nvPr>
        </p:nvSpPr>
        <p:spPr>
          <a:xfrm>
            <a:off x="1371600" y="1190625"/>
            <a:ext cx="10553700" cy="5455981"/>
          </a:xfrm>
        </p:spPr>
        <p:txBody>
          <a:bodyPr>
            <a:normAutofit/>
          </a:bodyPr>
          <a:lstStyle/>
          <a:p>
            <a:pPr marL="530352" lvl="1" indent="0">
              <a:buNone/>
            </a:pPr>
            <a:r>
              <a:rPr lang="en-GB" sz="3200" dirty="0"/>
              <a:t>Action area:</a:t>
            </a:r>
            <a:r>
              <a:rPr lang="en-GB" sz="2400" dirty="0"/>
              <a:t> </a:t>
            </a:r>
            <a:r>
              <a:rPr lang="en-CA" sz="2400" b="1" dirty="0">
                <a:effectLst/>
                <a:latin typeface="Times New Roman" panose="02020603050405020304" pitchFamily="18" charset="0"/>
                <a:ea typeface="Times New Roman" panose="02020603050405020304" pitchFamily="18" charset="0"/>
              </a:rPr>
              <a:t>Ensure equitable participation in decision-making related to biodiversity for women and girls </a:t>
            </a:r>
          </a:p>
          <a:p>
            <a:pPr marL="530352" lvl="1" indent="0">
              <a:buNone/>
            </a:pPr>
            <a:endParaRPr lang="en-GB" sz="3200" dirty="0"/>
          </a:p>
          <a:p>
            <a:pPr marL="0" marR="0" algn="l">
              <a:spcBef>
                <a:spcPts val="0"/>
              </a:spcBef>
              <a:spcAft>
                <a:spcPts val="0"/>
              </a:spcAft>
            </a:pPr>
            <a:r>
              <a:rPr lang="en-CA" sz="2200" dirty="0">
                <a:effectLst/>
                <a:latin typeface="Times New Roman" panose="02020603050405020304" pitchFamily="18" charset="0"/>
                <a:ea typeface="Times New Roman" panose="02020603050405020304" pitchFamily="18" charset="0"/>
              </a:rPr>
              <a:t>UNFCCC GAP D.1 Share experience and support capacity-building on gender budgeting, including on the integration of gender-responsive budgeting into national budgets to advance gender-responsive climate policies, plans, strategies and action, as appropriate</a:t>
            </a:r>
            <a:endParaRPr lang="en-US" sz="2200" dirty="0">
              <a:effectLst/>
              <a:latin typeface="Times New Roman" panose="02020603050405020304" pitchFamily="18" charset="0"/>
              <a:ea typeface="Times New Roman" panose="02020603050405020304" pitchFamily="18" charset="0"/>
            </a:endParaRPr>
          </a:p>
          <a:p>
            <a:pPr marL="0" marR="0" indent="0" algn="l">
              <a:spcBef>
                <a:spcPts val="0"/>
              </a:spcBef>
              <a:spcAft>
                <a:spcPts val="0"/>
              </a:spcAft>
              <a:buNone/>
            </a:pPr>
            <a:r>
              <a:rPr lang="en-CA" sz="2200" dirty="0">
                <a:effectLst/>
                <a:latin typeface="Times New Roman" panose="02020603050405020304" pitchFamily="18" charset="0"/>
                <a:ea typeface="Times New Roman" panose="02020603050405020304" pitchFamily="18" charset="0"/>
              </a:rPr>
              <a:t> </a:t>
            </a:r>
            <a:endParaRPr lang="en-US" sz="2200" dirty="0">
              <a:effectLst/>
              <a:latin typeface="Times New Roman" panose="02020603050405020304" pitchFamily="18" charset="0"/>
              <a:ea typeface="Times New Roman" panose="02020603050405020304" pitchFamily="18" charset="0"/>
            </a:endParaRPr>
          </a:p>
          <a:p>
            <a:pPr marL="0" marR="0" indent="0" algn="l">
              <a:spcBef>
                <a:spcPts val="0"/>
              </a:spcBef>
              <a:spcAft>
                <a:spcPts val="0"/>
              </a:spcAft>
              <a:buNone/>
            </a:pPr>
            <a:r>
              <a:rPr lang="en-CA" sz="2200" dirty="0">
                <a:effectLst/>
                <a:latin typeface="Times New Roman" panose="02020603050405020304" pitchFamily="18" charset="0"/>
                <a:ea typeface="Times New Roman" panose="02020603050405020304" pitchFamily="18" charset="0"/>
              </a:rPr>
              <a:t>Adopt to CBD: </a:t>
            </a:r>
          </a:p>
          <a:p>
            <a:pPr marL="0" marR="0" indent="0" algn="l">
              <a:spcBef>
                <a:spcPts val="0"/>
              </a:spcBef>
              <a:spcAft>
                <a:spcPts val="0"/>
              </a:spcAft>
              <a:buNone/>
            </a:pPr>
            <a:endParaRPr lang="en-US" sz="2200" dirty="0">
              <a:effectLst/>
              <a:latin typeface="Times New Roman" panose="02020603050405020304" pitchFamily="18" charset="0"/>
              <a:ea typeface="Times New Roman" panose="02020603050405020304" pitchFamily="18" charset="0"/>
            </a:endParaRPr>
          </a:p>
          <a:p>
            <a:pPr marL="0" marR="0" algn="l">
              <a:spcBef>
                <a:spcPts val="0"/>
              </a:spcBef>
              <a:spcAft>
                <a:spcPts val="0"/>
              </a:spcAft>
            </a:pPr>
            <a:r>
              <a:rPr lang="en-CA" sz="2200" dirty="0">
                <a:effectLst/>
                <a:latin typeface="Times New Roman" panose="02020603050405020304" pitchFamily="18" charset="0"/>
                <a:ea typeface="Times New Roman" panose="02020603050405020304" pitchFamily="18" charset="0"/>
              </a:rPr>
              <a:t>Share experience and support capacity-building on gender-responsive development, revision, implementation and monitoring of national biodiversity strategies and action plans (NBSAPs), including gender-responsive project planning and reporting</a:t>
            </a:r>
            <a:endParaRPr lang="en-US"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3641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028" name="Group 70">
            <a:extLst>
              <a:ext uri="{FF2B5EF4-FFF2-40B4-BE49-F238E27FC236}">
                <a16:creationId xmlns:a16="http://schemas.microsoft.com/office/drawing/2014/main" id="{449BC34D-9C23-4D6D-8213-1F471AF85B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72" name="Freeform 6">
              <a:extLst>
                <a:ext uri="{FF2B5EF4-FFF2-40B4-BE49-F238E27FC236}">
                  <a16:creationId xmlns:a16="http://schemas.microsoft.com/office/drawing/2014/main" id="{FA0F5D6C-5025-4D7E-82DD-C2C6FDA1E7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73" name="Freeform 6">
              <a:extLst>
                <a:ext uri="{FF2B5EF4-FFF2-40B4-BE49-F238E27FC236}">
                  <a16:creationId xmlns:a16="http://schemas.microsoft.com/office/drawing/2014/main" id="{E2AF2C17-4AB4-4402-B84B-129EF95D16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 useBgFill="1">
        <p:nvSpPr>
          <p:cNvPr id="1029" name="Rectangle 74">
            <a:extLst>
              <a:ext uri="{FF2B5EF4-FFF2-40B4-BE49-F238E27FC236}">
                <a16:creationId xmlns:a16="http://schemas.microsoft.com/office/drawing/2014/main" id="{1F9A0C1C-8ABC-401B-8FE9-AC9327C4C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14DDA1-895D-4B35-85D8-1F5C95935132}"/>
              </a:ext>
            </a:extLst>
          </p:cNvPr>
          <p:cNvSpPr>
            <a:spLocks noGrp="1"/>
          </p:cNvSpPr>
          <p:nvPr>
            <p:ph type="title"/>
          </p:nvPr>
        </p:nvSpPr>
        <p:spPr>
          <a:xfrm>
            <a:off x="8154186" y="634028"/>
            <a:ext cx="3355942" cy="3732835"/>
          </a:xfrm>
        </p:spPr>
        <p:txBody>
          <a:bodyPr vert="horz" lIns="91440" tIns="45720" rIns="91440" bIns="45720" rtlCol="0" anchor="b">
            <a:normAutofit/>
          </a:bodyPr>
          <a:lstStyle/>
          <a:p>
            <a:pPr algn="ctr"/>
            <a:r>
              <a:rPr lang="en-US" sz="1500" cap="all"/>
              <a:t>Contact: verona.collantes@unwomen.org</a:t>
            </a:r>
          </a:p>
        </p:txBody>
      </p:sp>
      <p:sp>
        <p:nvSpPr>
          <p:cNvPr id="1030" name="Freeform 6">
            <a:extLst>
              <a:ext uri="{FF2B5EF4-FFF2-40B4-BE49-F238E27FC236}">
                <a16:creationId xmlns:a16="http://schemas.microsoft.com/office/drawing/2014/main" id="{BA5783C3-2F96-40A7-A24F-30CB07AA3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649163" y="634028"/>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sp>
        <p:nvSpPr>
          <p:cNvPr id="1031" name="Freeform 6">
            <a:extLst>
              <a:ext uri="{FF2B5EF4-FFF2-40B4-BE49-F238E27FC236}">
                <a16:creationId xmlns:a16="http://schemas.microsoft.com/office/drawing/2014/main" id="{A9D08DBA-0326-4C4E-ACFB-576F3ABDD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94670" y="2016617"/>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pic>
        <p:nvPicPr>
          <p:cNvPr id="1026" name="Picture 2" descr="Biodiversity in India">
            <a:extLst>
              <a:ext uri="{FF2B5EF4-FFF2-40B4-BE49-F238E27FC236}">
                <a16:creationId xmlns:a16="http://schemas.microsoft.com/office/drawing/2014/main" id="{34C8662F-A49C-49D6-A79A-6BE6FAD4ACA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79023" y="1936940"/>
            <a:ext cx="5659222" cy="31833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1942966"/>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1754727DDF2004181DC5E9E376AF440" ma:contentTypeVersion="10" ma:contentTypeDescription="Create a new document." ma:contentTypeScope="" ma:versionID="5878f570fe06899a1874faaed387e83b">
  <xsd:schema xmlns:xsd="http://www.w3.org/2001/XMLSchema" xmlns:xs="http://www.w3.org/2001/XMLSchema" xmlns:p="http://schemas.microsoft.com/office/2006/metadata/properties" xmlns:ns3="ee509b82-0bca-49ba-8efd-aa85141024b3" targetNamespace="http://schemas.microsoft.com/office/2006/metadata/properties" ma:root="true" ma:fieldsID="19813857cb7f3b79408371e9ca46df52" ns3:_="">
    <xsd:import namespace="ee509b82-0bca-49ba-8efd-aa85141024b3"/>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AutoKeyPoints" minOccurs="0"/>
                <xsd:element ref="ns3:MediaServiceKeyPoint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509b82-0bca-49ba-8efd-aa85141024b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13F5202-85C9-4F13-B485-ED617DF780D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e509b82-0bca-49ba-8efd-aa85141024b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56D7D60-697B-4E97-8701-89EA827D0553}">
  <ds:schemaRefs>
    <ds:schemaRef ds:uri="http://schemas.microsoft.com/sharepoint/v3/contenttype/forms"/>
  </ds:schemaRefs>
</ds:datastoreItem>
</file>

<file path=customXml/itemProps3.xml><?xml version="1.0" encoding="utf-8"?>
<ds:datastoreItem xmlns:ds="http://schemas.openxmlformats.org/officeDocument/2006/customXml" ds:itemID="{6DDF07EA-7199-4755-B8DA-B79443599D5A}">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284</TotalTime>
  <Words>554</Words>
  <Application>Microsoft Office PowerPoint</Application>
  <PresentationFormat>Widescreen</PresentationFormat>
  <Paragraphs>67</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Calibri</vt:lpstr>
      <vt:lpstr>Franklin Gothic Book</vt:lpstr>
      <vt:lpstr>Times New Roman</vt:lpstr>
      <vt:lpstr>Crop</vt:lpstr>
      <vt:lpstr> Webinar  Information briefing on a draft outline of a new CBD gender plan  of action for the post-2020 period  Organized by the CBD Secretariat, 12 August 2020  </vt:lpstr>
      <vt:lpstr>OUTLINE</vt:lpstr>
      <vt:lpstr>KEY MESSAGES</vt:lpstr>
      <vt:lpstr>General observations </vt:lpstr>
      <vt:lpstr>Draft CBD Gender Plan of Action</vt:lpstr>
      <vt:lpstr>Examples of activities</vt:lpstr>
      <vt:lpstr>Examples of activities</vt:lpstr>
      <vt:lpstr>Contact: verona.collantes@unwomen.org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Webinar  Information briefing on a draft outline of a new CBD gender plan  of action for the post-2020 period  Organized by the CBD Secretariat, 12 August 2020</dc:title>
  <dc:creator>Verona Collantes</dc:creator>
  <cp:lastModifiedBy>Tanya Mcgregor</cp:lastModifiedBy>
  <cp:revision>3</cp:revision>
  <dcterms:created xsi:type="dcterms:W3CDTF">2020-08-11T20:10:45Z</dcterms:created>
  <dcterms:modified xsi:type="dcterms:W3CDTF">2020-08-13T21:05:21Z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0x01010021754727DDF2004181DC5E9E376AF440</vt:lpwstr>
  </property>
</Properties>
</file>